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444" r:id="rId4"/>
  </p:sldMasterIdLst>
  <p:notesMasterIdLst>
    <p:notesMasterId r:id="rId50"/>
  </p:notesMasterIdLst>
  <p:handoutMasterIdLst>
    <p:handoutMasterId r:id="rId51"/>
  </p:handoutMasterIdLst>
  <p:sldIdLst>
    <p:sldId id="985" r:id="rId5"/>
    <p:sldId id="949" r:id="rId6"/>
    <p:sldId id="952" r:id="rId7"/>
    <p:sldId id="955" r:id="rId8"/>
    <p:sldId id="954" r:id="rId9"/>
    <p:sldId id="956" r:id="rId10"/>
    <p:sldId id="950" r:id="rId11"/>
    <p:sldId id="941" r:id="rId12"/>
    <p:sldId id="957" r:id="rId13"/>
    <p:sldId id="959" r:id="rId14"/>
    <p:sldId id="958" r:id="rId15"/>
    <p:sldId id="961" r:id="rId16"/>
    <p:sldId id="962" r:id="rId17"/>
    <p:sldId id="984" r:id="rId18"/>
    <p:sldId id="964" r:id="rId19"/>
    <p:sldId id="965" r:id="rId20"/>
    <p:sldId id="968" r:id="rId21"/>
    <p:sldId id="969" r:id="rId22"/>
    <p:sldId id="970" r:id="rId23"/>
    <p:sldId id="972" r:id="rId24"/>
    <p:sldId id="973" r:id="rId25"/>
    <p:sldId id="974" r:id="rId26"/>
    <p:sldId id="975" r:id="rId27"/>
    <p:sldId id="981" r:id="rId28"/>
    <p:sldId id="895" r:id="rId29"/>
    <p:sldId id="979" r:id="rId30"/>
    <p:sldId id="980" r:id="rId31"/>
    <p:sldId id="977" r:id="rId32"/>
    <p:sldId id="978" r:id="rId33"/>
    <p:sldId id="840" r:id="rId34"/>
    <p:sldId id="846" r:id="rId35"/>
    <p:sldId id="988" r:id="rId36"/>
    <p:sldId id="896" r:id="rId37"/>
    <p:sldId id="900" r:id="rId38"/>
    <p:sldId id="901" r:id="rId39"/>
    <p:sldId id="897" r:id="rId40"/>
    <p:sldId id="898" r:id="rId41"/>
    <p:sldId id="902" r:id="rId42"/>
    <p:sldId id="903" r:id="rId43"/>
    <p:sldId id="904" r:id="rId44"/>
    <p:sldId id="905" r:id="rId45"/>
    <p:sldId id="907" r:id="rId46"/>
    <p:sldId id="908" r:id="rId47"/>
    <p:sldId id="909" r:id="rId48"/>
    <p:sldId id="910" r:id="rId49"/>
  </p:sldIdLst>
  <p:sldSz cx="9144000" cy="6858000" type="screen4x3"/>
  <p:notesSz cx="9296400" cy="7010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693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386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0788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7702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4630" algn="l" defTabSz="91386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1558" algn="l" defTabSz="91386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198480" algn="l" defTabSz="91386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5404" algn="l" defTabSz="91386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ark Harris" initials="MJH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00"/>
    <a:srgbClr val="002B36"/>
    <a:srgbClr val="FFFFFF"/>
    <a:srgbClr val="66FF33"/>
    <a:srgbClr val="B9E700"/>
    <a:srgbClr val="5D7400"/>
    <a:srgbClr val="808080"/>
    <a:srgbClr val="33CCCC"/>
    <a:srgbClr val="DADA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21365" autoAdjust="0"/>
    <p:restoredTop sz="92806" autoAdjust="0"/>
  </p:normalViewPr>
  <p:slideViewPr>
    <p:cSldViewPr>
      <p:cViewPr>
        <p:scale>
          <a:sx n="100" d="100"/>
          <a:sy n="100" d="100"/>
        </p:scale>
        <p:origin x="-972" y="2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5388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50" Type="http://schemas.openxmlformats.org/officeDocument/2006/relationships/notesMaster" Target="notesMasters/notesMaster1.xml"/><Relationship Id="rId55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slide" Target="slides/slide37.xml"/><Relationship Id="rId54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3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slide" Target="slides/slide45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56" Type="http://schemas.openxmlformats.org/officeDocument/2006/relationships/tableStyles" Target="tableStyles.xml"/><Relationship Id="rId8" Type="http://schemas.openxmlformats.org/officeDocument/2006/relationships/slide" Target="slides/slide4.xml"/><Relationship Id="rId51" Type="http://schemas.openxmlformats.org/officeDocument/2006/relationships/handoutMaster" Target="handoutMasters/handoutMaster1.xml"/><Relationship Id="rId3" Type="http://schemas.openxmlformats.org/officeDocument/2006/relationships/customXml" Target="../customXml/item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29075" cy="34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1" tIns="46145" rIns="92291" bIns="46145" numCol="1" anchor="t" anchorCtr="0" compatLnSpc="1">
            <a:prstTxWarp prst="textNoShape">
              <a:avLst/>
            </a:prstTxWarp>
          </a:bodyPr>
          <a:lstStyle>
            <a:lvl1pPr>
              <a:defRPr sz="13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65738" y="0"/>
            <a:ext cx="4029075" cy="34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1" tIns="46145" rIns="92291" bIns="46145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659563"/>
            <a:ext cx="4029075" cy="34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1" tIns="46145" rIns="92291" bIns="46145" numCol="1" anchor="b" anchorCtr="0" compatLnSpc="1">
            <a:prstTxWarp prst="textNoShape">
              <a:avLst/>
            </a:prstTxWarp>
          </a:bodyPr>
          <a:lstStyle>
            <a:lvl1pPr>
              <a:defRPr sz="13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65738" y="6659563"/>
            <a:ext cx="4029075" cy="34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1" tIns="46145" rIns="92291" bIns="46145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4F93FF9A-4D2E-411A-881A-C9FA0DD0820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92369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9075" cy="349250"/>
          </a:xfrm>
          <a:prstGeom prst="rect">
            <a:avLst/>
          </a:prstGeom>
        </p:spPr>
        <p:txBody>
          <a:bodyPr vert="horz" lIns="92291" tIns="46145" rIns="92291" bIns="46145" rtlCol="0"/>
          <a:lstStyle>
            <a:lvl1pPr algn="l">
              <a:defRPr sz="13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738" y="0"/>
            <a:ext cx="4029075" cy="349250"/>
          </a:xfrm>
          <a:prstGeom prst="rect">
            <a:avLst/>
          </a:prstGeom>
        </p:spPr>
        <p:txBody>
          <a:bodyPr vert="horz" lIns="92291" tIns="46145" rIns="92291" bIns="46145" rtlCol="0"/>
          <a:lstStyle>
            <a:lvl1pPr algn="r">
              <a:defRPr sz="13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E12AAF11-C529-48A4-879E-5C0CE95A01A8}" type="datetimeFigureOut">
              <a:rPr lang="en-US"/>
              <a:pPr>
                <a:defRPr/>
              </a:pPr>
              <a:t>3/6/2013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95600" y="527050"/>
            <a:ext cx="3505200" cy="2628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291" tIns="46145" rIns="92291" bIns="46145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30275" y="3330575"/>
            <a:ext cx="7435850" cy="3152775"/>
          </a:xfrm>
          <a:prstGeom prst="rect">
            <a:avLst/>
          </a:prstGeom>
        </p:spPr>
        <p:txBody>
          <a:bodyPr vert="horz" lIns="92291" tIns="46145" rIns="92291" bIns="46145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59563"/>
            <a:ext cx="4029075" cy="349250"/>
          </a:xfrm>
          <a:prstGeom prst="rect">
            <a:avLst/>
          </a:prstGeom>
        </p:spPr>
        <p:txBody>
          <a:bodyPr vert="horz" lIns="92291" tIns="46145" rIns="92291" bIns="46145" rtlCol="0" anchor="b"/>
          <a:lstStyle>
            <a:lvl1pPr algn="l">
              <a:defRPr sz="13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738" y="6659563"/>
            <a:ext cx="4029075" cy="349250"/>
          </a:xfrm>
          <a:prstGeom prst="rect">
            <a:avLst/>
          </a:prstGeom>
        </p:spPr>
        <p:txBody>
          <a:bodyPr vert="horz" lIns="92291" tIns="46145" rIns="92291" bIns="46145" rtlCol="0" anchor="b"/>
          <a:lstStyle>
            <a:lvl1pPr algn="r">
              <a:defRPr sz="13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25B7925B-6DD5-4B3E-921F-8E145ABA1EC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863893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693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386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0788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7702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4630" algn="l" defTabSz="91386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1558" algn="l" defTabSz="91386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8480" algn="l" defTabSz="91386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5404" algn="l" defTabSz="91386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895600" y="527050"/>
            <a:ext cx="3505200" cy="2628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6879B22-D358-4828-9DF5-093E97D43030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1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13066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895600" y="527050"/>
            <a:ext cx="3505200" cy="26289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7" name="Rectangle 3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 lIns="93160" tIns="46581" rIns="93160" bIns="46581"/>
          <a:lstStyle/>
          <a:p>
            <a:pPr eaLnBrk="1" hangingPunct="1"/>
            <a:r>
              <a:rPr lang="en-US" dirty="0" smtClean="0"/>
              <a:t>Change to 1M element vector.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FFAB147-D963-4EEC-9C08-B4610DFD5F87}" type="slidenum">
              <a:rPr lang="en-US">
                <a:solidFill>
                  <a:prstClr val="black"/>
                </a:solidFill>
              </a:rPr>
              <a:pPr/>
              <a:t>8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2252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2895600" y="533400"/>
            <a:ext cx="3505200" cy="2628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253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8208" y="3304893"/>
            <a:ext cx="7437501" cy="315445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9B0AD08-2FA4-4DCA-9AB3-0B8080C73E28}" type="slidenum">
              <a:rPr lang="en-US">
                <a:solidFill>
                  <a:prstClr val="black"/>
                </a:solidFill>
              </a:rPr>
              <a:pPr/>
              <a:t>11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2457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2895600" y="533400"/>
            <a:ext cx="3505200" cy="2628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457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98493" y="3855942"/>
            <a:ext cx="7437501" cy="315445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800" dirty="0" smtClean="0"/>
              <a:t>Here we have a more in-depth code example</a:t>
            </a:r>
            <a:r>
              <a:rPr lang="en-US" sz="800" baseline="0" dirty="0" smtClean="0"/>
              <a:t> which shows</a:t>
            </a:r>
            <a:r>
              <a:rPr lang="en-US" sz="800" dirty="0" smtClean="0"/>
              <a:t> Fortran code</a:t>
            </a:r>
            <a:r>
              <a:rPr lang="en-US" sz="800" baseline="0" dirty="0" smtClean="0"/>
              <a:t> that performs Jacobi integration, applying a 2D </a:t>
            </a:r>
            <a:r>
              <a:rPr lang="en-US" sz="800" baseline="0" dirty="0" err="1" smtClean="0"/>
              <a:t>Laplacian</a:t>
            </a:r>
            <a:r>
              <a:rPr lang="en-US" sz="800" baseline="0" dirty="0" smtClean="0"/>
              <a:t> </a:t>
            </a:r>
          </a:p>
          <a:p>
            <a:r>
              <a:rPr lang="en-US" sz="800" baseline="0" dirty="0" smtClean="0"/>
              <a:t>operator to every grid cell at each iteration of an outer do while loop.  </a:t>
            </a:r>
          </a:p>
          <a:p>
            <a:r>
              <a:rPr lang="en-US" sz="800" baseline="0" dirty="0" smtClean="0"/>
              <a:t>The inner two do loops iterate over the 2D grid cells and apply the </a:t>
            </a:r>
            <a:r>
              <a:rPr lang="en-US" sz="800" baseline="0" dirty="0" err="1" smtClean="0"/>
              <a:t>Laplacian</a:t>
            </a:r>
            <a:r>
              <a:rPr lang="en-US" sz="800" baseline="0" dirty="0" smtClean="0"/>
              <a:t> operator.  The outer do while loop iterates until the solution</a:t>
            </a:r>
          </a:p>
          <a:p>
            <a:r>
              <a:rPr lang="en-US" sz="800" baseline="0" dirty="0" smtClean="0"/>
              <a:t> is converged.    You really don’t have to understand any of what I just said</a:t>
            </a:r>
          </a:p>
          <a:p>
            <a:r>
              <a:rPr lang="en-US" sz="800" baseline="0" dirty="0" smtClean="0"/>
              <a:t>in order to understand OpenACC.  Suffice to say that the inner loops over the (</a:t>
            </a:r>
            <a:r>
              <a:rPr lang="en-US" sz="800" baseline="0" dirty="0" err="1" smtClean="0"/>
              <a:t>i,j</a:t>
            </a:r>
            <a:r>
              <a:rPr lang="en-US" sz="800" baseline="0" dirty="0" smtClean="0"/>
              <a:t>) grid cells represent thousands of independent operations </a:t>
            </a:r>
          </a:p>
          <a:p>
            <a:r>
              <a:rPr lang="en-US" sz="800" baseline="0" dirty="0" smtClean="0"/>
              <a:t>that can be run in parallel, and the outer do while loop represents </a:t>
            </a:r>
          </a:p>
          <a:p>
            <a:r>
              <a:rPr lang="en-US" sz="800" baseline="0" dirty="0" smtClean="0"/>
              <a:t>running this parallel computation hundreds of times.  </a:t>
            </a:r>
          </a:p>
          <a:p>
            <a:endParaRPr lang="en-US" sz="800" baseline="0" dirty="0" smtClean="0"/>
          </a:p>
          <a:p>
            <a:r>
              <a:rPr lang="en-US" sz="800" baseline="0" dirty="0" smtClean="0"/>
              <a:t>The directives we insert into the code are shown in green.  To accelerate this code, we start outside the outer loop, where we use an</a:t>
            </a:r>
          </a:p>
          <a:p>
            <a:r>
              <a:rPr lang="en-US" sz="800" baseline="0" dirty="0" smtClean="0"/>
              <a:t> “</a:t>
            </a:r>
            <a:r>
              <a:rPr lang="en-US" sz="800" baseline="0" dirty="0" err="1" smtClean="0"/>
              <a:t>acc</a:t>
            </a:r>
            <a:r>
              <a:rPr lang="en-US" sz="800" baseline="0" dirty="0" smtClean="0"/>
              <a:t> data copy” directive to specify that there should be copies of the arrays </a:t>
            </a:r>
          </a:p>
          <a:p>
            <a:r>
              <a:rPr lang="en-US" sz="800" baseline="0" dirty="0" smtClean="0"/>
              <a:t>A and Anew on kept the accelerator.  </a:t>
            </a:r>
          </a:p>
          <a:p>
            <a:r>
              <a:rPr lang="en-US" sz="800" baseline="0" dirty="0" smtClean="0"/>
              <a:t>The compiler generates copy commands to move the data from the host CPU to the accelerator before the do while loop begins and </a:t>
            </a:r>
          </a:p>
          <a:p>
            <a:r>
              <a:rPr lang="en-US" sz="800" baseline="0" dirty="0" smtClean="0"/>
              <a:t>then move the results back from the accelerator to the host after the while loop ends.  </a:t>
            </a:r>
          </a:p>
          <a:p>
            <a:r>
              <a:rPr lang="en-US" sz="800" baseline="0" dirty="0" smtClean="0"/>
              <a:t>Doing this data movement only before and after the outer loop ensures that these expensive copies only happen once, rather than</a:t>
            </a:r>
          </a:p>
          <a:p>
            <a:r>
              <a:rPr lang="en-US" sz="800" baseline="0" dirty="0" smtClean="0"/>
              <a:t> before and after every computation on the accelerator.</a:t>
            </a:r>
          </a:p>
          <a:p>
            <a:endParaRPr lang="en-US" sz="800" baseline="0" dirty="0" smtClean="0"/>
          </a:p>
          <a:p>
            <a:r>
              <a:rPr lang="en-US" sz="800" baseline="0" dirty="0" smtClean="0"/>
              <a:t>On the inner parallel loop nest, we use an “</a:t>
            </a:r>
            <a:r>
              <a:rPr lang="en-US" sz="800" baseline="0" dirty="0" err="1" smtClean="0"/>
              <a:t>acc</a:t>
            </a:r>
            <a:r>
              <a:rPr lang="en-US" sz="800" baseline="0" dirty="0" smtClean="0"/>
              <a:t> kernels” directive to specify that the compiler should automatically generate parallel </a:t>
            </a:r>
          </a:p>
          <a:p>
            <a:r>
              <a:rPr lang="en-US" sz="800" baseline="0" dirty="0" smtClean="0"/>
              <a:t>device code for the accelerator to implement these loops.  The compiler </a:t>
            </a:r>
          </a:p>
          <a:p>
            <a:r>
              <a:rPr lang="en-US" sz="800" baseline="0" dirty="0" smtClean="0"/>
              <a:t>Detects that each iteration of these loops is independent, and generates the equivalent of a parallel CUDA function for the GPU.  </a:t>
            </a:r>
          </a:p>
          <a:p>
            <a:r>
              <a:rPr lang="en-US" sz="800" baseline="0" dirty="0" smtClean="0"/>
              <a:t>The GPU can process thousands of iterations of these loops concurrently.</a:t>
            </a:r>
          </a:p>
          <a:p>
            <a:endParaRPr lang="en-US" sz="800" baseline="0" dirty="0" smtClean="0"/>
          </a:p>
          <a:p>
            <a:r>
              <a:rPr lang="en-US" sz="800" baseline="0" dirty="0" smtClean="0"/>
              <a:t>We close off both directives with “</a:t>
            </a:r>
            <a:r>
              <a:rPr lang="en-US" sz="800" baseline="0" dirty="0" err="1" smtClean="0"/>
              <a:t>acc</a:t>
            </a:r>
            <a:r>
              <a:rPr lang="en-US" sz="800" baseline="0" dirty="0" smtClean="0"/>
              <a:t> end” at the end of the corresponding loops.</a:t>
            </a:r>
          </a:p>
          <a:p>
            <a:endParaRPr lang="en-US" sz="800" dirty="0" smtClean="0"/>
          </a:p>
          <a:p>
            <a:r>
              <a:rPr lang="en-US" sz="800" dirty="0" smtClean="0"/>
              <a:t>The result is not</a:t>
            </a:r>
            <a:r>
              <a:rPr lang="en-US" sz="800" baseline="0" dirty="0" smtClean="0"/>
              <a:t> only a very fast parallel implementation of the </a:t>
            </a:r>
            <a:r>
              <a:rPr lang="en-US" sz="800" baseline="0" dirty="0" err="1" smtClean="0"/>
              <a:t>Laplacian</a:t>
            </a:r>
            <a:r>
              <a:rPr lang="en-US" sz="800" baseline="0" dirty="0" smtClean="0"/>
              <a:t> operation, but efficient allocation and copying of data to and from the GPU, without</a:t>
            </a:r>
          </a:p>
          <a:p>
            <a:r>
              <a:rPr lang="en-US" sz="800" baseline="0" dirty="0" smtClean="0"/>
              <a:t> having to write any GPU-specific code.  And since we </a:t>
            </a:r>
          </a:p>
          <a:p>
            <a:r>
              <a:rPr lang="en-US" sz="800" baseline="0" dirty="0" smtClean="0"/>
              <a:t>Haven’t changed the underlying source code, we can run the sequential version on a CPU just as we did before adding the directives.  </a:t>
            </a:r>
            <a:endParaRPr lang="en-US" sz="800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9B0AD08-2FA4-4DCA-9AB3-0B8080C73E28}" type="slidenum">
              <a:rPr lang="en-US">
                <a:solidFill>
                  <a:prstClr val="black"/>
                </a:solidFill>
              </a:rPr>
              <a:pPr/>
              <a:t>13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2457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2895600" y="533400"/>
            <a:ext cx="3505200" cy="2628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457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98493" y="3855942"/>
            <a:ext cx="7437501" cy="315445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800" dirty="0" smtClean="0"/>
              <a:t>Here we have a more in-depth code example</a:t>
            </a:r>
            <a:r>
              <a:rPr lang="en-US" sz="800" baseline="0" dirty="0" smtClean="0"/>
              <a:t> which shows</a:t>
            </a:r>
            <a:r>
              <a:rPr lang="en-US" sz="800" dirty="0" smtClean="0"/>
              <a:t> Fortran code</a:t>
            </a:r>
            <a:r>
              <a:rPr lang="en-US" sz="800" baseline="0" dirty="0" smtClean="0"/>
              <a:t> that performs Jacobi integration, applying a 2D </a:t>
            </a:r>
            <a:r>
              <a:rPr lang="en-US" sz="800" baseline="0" dirty="0" err="1" smtClean="0"/>
              <a:t>Laplacian</a:t>
            </a:r>
            <a:r>
              <a:rPr lang="en-US" sz="800" baseline="0" dirty="0" smtClean="0"/>
              <a:t> </a:t>
            </a:r>
          </a:p>
          <a:p>
            <a:r>
              <a:rPr lang="en-US" sz="800" baseline="0" dirty="0" smtClean="0"/>
              <a:t>operator to every grid cell at each iteration of an outer do while loop.  </a:t>
            </a:r>
          </a:p>
          <a:p>
            <a:r>
              <a:rPr lang="en-US" sz="800" baseline="0" dirty="0" smtClean="0"/>
              <a:t>The inner two do loops iterate over the 2D grid cells and apply the </a:t>
            </a:r>
            <a:r>
              <a:rPr lang="en-US" sz="800" baseline="0" dirty="0" err="1" smtClean="0"/>
              <a:t>Laplacian</a:t>
            </a:r>
            <a:r>
              <a:rPr lang="en-US" sz="800" baseline="0" dirty="0" smtClean="0"/>
              <a:t> operator.  The outer do while loop iterates until the solution</a:t>
            </a:r>
          </a:p>
          <a:p>
            <a:r>
              <a:rPr lang="en-US" sz="800" baseline="0" dirty="0" smtClean="0"/>
              <a:t> is converged.    You really don’t have to understand any of what I just said</a:t>
            </a:r>
          </a:p>
          <a:p>
            <a:r>
              <a:rPr lang="en-US" sz="800" baseline="0" dirty="0" smtClean="0"/>
              <a:t>in order to understand OpenACC.  Suffice to say that the inner loops over the (</a:t>
            </a:r>
            <a:r>
              <a:rPr lang="en-US" sz="800" baseline="0" dirty="0" err="1" smtClean="0"/>
              <a:t>i,j</a:t>
            </a:r>
            <a:r>
              <a:rPr lang="en-US" sz="800" baseline="0" dirty="0" smtClean="0"/>
              <a:t>) grid cells represent thousands of independent operations </a:t>
            </a:r>
          </a:p>
          <a:p>
            <a:r>
              <a:rPr lang="en-US" sz="800" baseline="0" dirty="0" smtClean="0"/>
              <a:t>that can be run in parallel, and the outer do while loop represents </a:t>
            </a:r>
          </a:p>
          <a:p>
            <a:r>
              <a:rPr lang="en-US" sz="800" baseline="0" dirty="0" smtClean="0"/>
              <a:t>running this parallel computation hundreds of times.  </a:t>
            </a:r>
          </a:p>
          <a:p>
            <a:endParaRPr lang="en-US" sz="800" baseline="0" dirty="0" smtClean="0"/>
          </a:p>
          <a:p>
            <a:r>
              <a:rPr lang="en-US" sz="800" baseline="0" dirty="0" smtClean="0"/>
              <a:t>The directives we insert into the code are shown in green.  To accelerate this code, we start outside the outer loop, where we use an</a:t>
            </a:r>
          </a:p>
          <a:p>
            <a:r>
              <a:rPr lang="en-US" sz="800" baseline="0" dirty="0" smtClean="0"/>
              <a:t> “</a:t>
            </a:r>
            <a:r>
              <a:rPr lang="en-US" sz="800" baseline="0" dirty="0" err="1" smtClean="0"/>
              <a:t>acc</a:t>
            </a:r>
            <a:r>
              <a:rPr lang="en-US" sz="800" baseline="0" dirty="0" smtClean="0"/>
              <a:t> data copy” directive to specify that there should be copies of the arrays </a:t>
            </a:r>
          </a:p>
          <a:p>
            <a:r>
              <a:rPr lang="en-US" sz="800" baseline="0" dirty="0" smtClean="0"/>
              <a:t>A and Anew on kept the accelerator.  </a:t>
            </a:r>
          </a:p>
          <a:p>
            <a:r>
              <a:rPr lang="en-US" sz="800" baseline="0" dirty="0" smtClean="0"/>
              <a:t>The compiler generates copy commands to move the data from the host CPU to the accelerator before the do while loop begins and </a:t>
            </a:r>
          </a:p>
          <a:p>
            <a:r>
              <a:rPr lang="en-US" sz="800" baseline="0" dirty="0" smtClean="0"/>
              <a:t>then move the results back from the accelerator to the host after the while loop ends.  </a:t>
            </a:r>
          </a:p>
          <a:p>
            <a:r>
              <a:rPr lang="en-US" sz="800" baseline="0" dirty="0" smtClean="0"/>
              <a:t>Doing this data movement only before and after the outer loop ensures that these expensive copies only happen once, rather than</a:t>
            </a:r>
          </a:p>
          <a:p>
            <a:r>
              <a:rPr lang="en-US" sz="800" baseline="0" dirty="0" smtClean="0"/>
              <a:t> before and after every computation on the accelerator.</a:t>
            </a:r>
          </a:p>
          <a:p>
            <a:endParaRPr lang="en-US" sz="800" baseline="0" dirty="0" smtClean="0"/>
          </a:p>
          <a:p>
            <a:r>
              <a:rPr lang="en-US" sz="800" baseline="0" dirty="0" smtClean="0"/>
              <a:t>On the inner parallel loop nest, we use an “</a:t>
            </a:r>
            <a:r>
              <a:rPr lang="en-US" sz="800" baseline="0" dirty="0" err="1" smtClean="0"/>
              <a:t>acc</a:t>
            </a:r>
            <a:r>
              <a:rPr lang="en-US" sz="800" baseline="0" dirty="0" smtClean="0"/>
              <a:t> kernels” directive to specify that the compiler should automatically generate parallel </a:t>
            </a:r>
          </a:p>
          <a:p>
            <a:r>
              <a:rPr lang="en-US" sz="800" baseline="0" dirty="0" smtClean="0"/>
              <a:t>device code for the accelerator to implement these loops.  The compiler </a:t>
            </a:r>
          </a:p>
          <a:p>
            <a:r>
              <a:rPr lang="en-US" sz="800" baseline="0" dirty="0" smtClean="0"/>
              <a:t>Detects that each iteration of these loops is independent, and generates the equivalent of a parallel CUDA function for the GPU.  </a:t>
            </a:r>
          </a:p>
          <a:p>
            <a:r>
              <a:rPr lang="en-US" sz="800" baseline="0" dirty="0" smtClean="0"/>
              <a:t>The GPU can process thousands of iterations of these loops concurrently.</a:t>
            </a:r>
          </a:p>
          <a:p>
            <a:endParaRPr lang="en-US" sz="800" baseline="0" dirty="0" smtClean="0"/>
          </a:p>
          <a:p>
            <a:r>
              <a:rPr lang="en-US" sz="800" baseline="0" dirty="0" smtClean="0"/>
              <a:t>We close off both directives with “</a:t>
            </a:r>
            <a:r>
              <a:rPr lang="en-US" sz="800" baseline="0" dirty="0" err="1" smtClean="0"/>
              <a:t>acc</a:t>
            </a:r>
            <a:r>
              <a:rPr lang="en-US" sz="800" baseline="0" dirty="0" smtClean="0"/>
              <a:t> end” at the end of the corresponding loops.</a:t>
            </a:r>
          </a:p>
          <a:p>
            <a:endParaRPr lang="en-US" sz="800" dirty="0" smtClean="0"/>
          </a:p>
          <a:p>
            <a:r>
              <a:rPr lang="en-US" sz="800" dirty="0" smtClean="0"/>
              <a:t>The result is not</a:t>
            </a:r>
            <a:r>
              <a:rPr lang="en-US" sz="800" baseline="0" dirty="0" smtClean="0"/>
              <a:t> only a very fast parallel implementation of the </a:t>
            </a:r>
            <a:r>
              <a:rPr lang="en-US" sz="800" baseline="0" dirty="0" err="1" smtClean="0"/>
              <a:t>Laplacian</a:t>
            </a:r>
            <a:r>
              <a:rPr lang="en-US" sz="800" baseline="0" dirty="0" smtClean="0"/>
              <a:t> operation, but efficient allocation and copying of data to and from the GPU, without</a:t>
            </a:r>
          </a:p>
          <a:p>
            <a:r>
              <a:rPr lang="en-US" sz="800" baseline="0" dirty="0" smtClean="0"/>
              <a:t> having to write any GPU-specific code.  And since we </a:t>
            </a:r>
          </a:p>
          <a:p>
            <a:r>
              <a:rPr lang="en-US" sz="800" baseline="0" dirty="0" smtClean="0"/>
              <a:t>Haven’t changed the underlying source code, we can run the sequential version on a CPU just as we did before adding the directives.  </a:t>
            </a:r>
            <a:endParaRPr lang="en-US" sz="800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9B0AD08-2FA4-4DCA-9AB3-0B8080C73E28}" type="slidenum">
              <a:rPr lang="en-US">
                <a:solidFill>
                  <a:prstClr val="black"/>
                </a:solidFill>
              </a:rPr>
              <a:pPr/>
              <a:t>16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2457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2895600" y="533400"/>
            <a:ext cx="3505200" cy="2628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457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98493" y="3855942"/>
            <a:ext cx="7437501" cy="315445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800" dirty="0" smtClean="0"/>
              <a:t>Here we have a more in-depth code example</a:t>
            </a:r>
            <a:r>
              <a:rPr lang="en-US" sz="800" baseline="0" dirty="0" smtClean="0"/>
              <a:t> which shows</a:t>
            </a:r>
            <a:r>
              <a:rPr lang="en-US" sz="800" dirty="0" smtClean="0"/>
              <a:t> Fortran code</a:t>
            </a:r>
            <a:r>
              <a:rPr lang="en-US" sz="800" baseline="0" dirty="0" smtClean="0"/>
              <a:t> that performs Jacobi integration, applying a 2D </a:t>
            </a:r>
            <a:r>
              <a:rPr lang="en-US" sz="800" baseline="0" dirty="0" err="1" smtClean="0"/>
              <a:t>Laplacian</a:t>
            </a:r>
            <a:r>
              <a:rPr lang="en-US" sz="800" baseline="0" dirty="0" smtClean="0"/>
              <a:t> </a:t>
            </a:r>
          </a:p>
          <a:p>
            <a:r>
              <a:rPr lang="en-US" sz="800" baseline="0" dirty="0" smtClean="0"/>
              <a:t>operator to every grid cell at each iteration of an outer do while loop.  </a:t>
            </a:r>
          </a:p>
          <a:p>
            <a:r>
              <a:rPr lang="en-US" sz="800" baseline="0" dirty="0" smtClean="0"/>
              <a:t>The inner two do loops iterate over the 2D grid cells and apply the </a:t>
            </a:r>
            <a:r>
              <a:rPr lang="en-US" sz="800" baseline="0" dirty="0" err="1" smtClean="0"/>
              <a:t>Laplacian</a:t>
            </a:r>
            <a:r>
              <a:rPr lang="en-US" sz="800" baseline="0" dirty="0" smtClean="0"/>
              <a:t> operator.  The outer do while loop iterates until the solution</a:t>
            </a:r>
          </a:p>
          <a:p>
            <a:r>
              <a:rPr lang="en-US" sz="800" baseline="0" dirty="0" smtClean="0"/>
              <a:t> is converged.    You really don’t have to understand any of what I just said</a:t>
            </a:r>
          </a:p>
          <a:p>
            <a:r>
              <a:rPr lang="en-US" sz="800" baseline="0" dirty="0" smtClean="0"/>
              <a:t>in order to understand OpenACC.  Suffice to say that the inner loops over the (</a:t>
            </a:r>
            <a:r>
              <a:rPr lang="en-US" sz="800" baseline="0" dirty="0" err="1" smtClean="0"/>
              <a:t>i,j</a:t>
            </a:r>
            <a:r>
              <a:rPr lang="en-US" sz="800" baseline="0" dirty="0" smtClean="0"/>
              <a:t>) grid cells represent thousands of independent operations </a:t>
            </a:r>
          </a:p>
          <a:p>
            <a:r>
              <a:rPr lang="en-US" sz="800" baseline="0" dirty="0" smtClean="0"/>
              <a:t>that can be run in parallel, and the outer do while loop represents </a:t>
            </a:r>
          </a:p>
          <a:p>
            <a:r>
              <a:rPr lang="en-US" sz="800" baseline="0" dirty="0" smtClean="0"/>
              <a:t>running this parallel computation hundreds of times.  </a:t>
            </a:r>
          </a:p>
          <a:p>
            <a:endParaRPr lang="en-US" sz="800" baseline="0" dirty="0" smtClean="0"/>
          </a:p>
          <a:p>
            <a:r>
              <a:rPr lang="en-US" sz="800" baseline="0" dirty="0" smtClean="0"/>
              <a:t>The directives we insert into the code are shown in green.  To accelerate this code, we start outside the outer loop, where we use an</a:t>
            </a:r>
          </a:p>
          <a:p>
            <a:r>
              <a:rPr lang="en-US" sz="800" baseline="0" dirty="0" smtClean="0"/>
              <a:t> “</a:t>
            </a:r>
            <a:r>
              <a:rPr lang="en-US" sz="800" baseline="0" dirty="0" err="1" smtClean="0"/>
              <a:t>acc</a:t>
            </a:r>
            <a:r>
              <a:rPr lang="en-US" sz="800" baseline="0" dirty="0" smtClean="0"/>
              <a:t> data copy” directive to specify that there should be copies of the arrays </a:t>
            </a:r>
          </a:p>
          <a:p>
            <a:r>
              <a:rPr lang="en-US" sz="800" baseline="0" dirty="0" smtClean="0"/>
              <a:t>A and Anew on kept the accelerator.  </a:t>
            </a:r>
          </a:p>
          <a:p>
            <a:r>
              <a:rPr lang="en-US" sz="800" baseline="0" dirty="0" smtClean="0"/>
              <a:t>The compiler generates copy commands to move the data from the host CPU to the accelerator before the do while loop begins and </a:t>
            </a:r>
          </a:p>
          <a:p>
            <a:r>
              <a:rPr lang="en-US" sz="800" baseline="0" dirty="0" smtClean="0"/>
              <a:t>then move the results back from the accelerator to the host after the while loop ends.  </a:t>
            </a:r>
          </a:p>
          <a:p>
            <a:r>
              <a:rPr lang="en-US" sz="800" baseline="0" dirty="0" smtClean="0"/>
              <a:t>Doing this data movement only before and after the outer loop ensures that these expensive copies only happen once, rather than</a:t>
            </a:r>
          </a:p>
          <a:p>
            <a:r>
              <a:rPr lang="en-US" sz="800" baseline="0" dirty="0" smtClean="0"/>
              <a:t> before and after every computation on the accelerator.</a:t>
            </a:r>
          </a:p>
          <a:p>
            <a:endParaRPr lang="en-US" sz="800" baseline="0" dirty="0" smtClean="0"/>
          </a:p>
          <a:p>
            <a:r>
              <a:rPr lang="en-US" sz="800" baseline="0" dirty="0" smtClean="0"/>
              <a:t>On the inner parallel loop nest, we use an “</a:t>
            </a:r>
            <a:r>
              <a:rPr lang="en-US" sz="800" baseline="0" dirty="0" err="1" smtClean="0"/>
              <a:t>acc</a:t>
            </a:r>
            <a:r>
              <a:rPr lang="en-US" sz="800" baseline="0" dirty="0" smtClean="0"/>
              <a:t> kernels” directive to specify that the compiler should automatically generate parallel </a:t>
            </a:r>
          </a:p>
          <a:p>
            <a:r>
              <a:rPr lang="en-US" sz="800" baseline="0" dirty="0" smtClean="0"/>
              <a:t>device code for the accelerator to implement these loops.  The compiler </a:t>
            </a:r>
          </a:p>
          <a:p>
            <a:r>
              <a:rPr lang="en-US" sz="800" baseline="0" dirty="0" smtClean="0"/>
              <a:t>Detects that each iteration of these loops is independent, and generates the equivalent of a parallel CUDA function for the GPU.  </a:t>
            </a:r>
          </a:p>
          <a:p>
            <a:r>
              <a:rPr lang="en-US" sz="800" baseline="0" dirty="0" smtClean="0"/>
              <a:t>The GPU can process thousands of iterations of these loops concurrently.</a:t>
            </a:r>
          </a:p>
          <a:p>
            <a:endParaRPr lang="en-US" sz="800" baseline="0" dirty="0" smtClean="0"/>
          </a:p>
          <a:p>
            <a:r>
              <a:rPr lang="en-US" sz="800" baseline="0" dirty="0" smtClean="0"/>
              <a:t>We close off both directives with “</a:t>
            </a:r>
            <a:r>
              <a:rPr lang="en-US" sz="800" baseline="0" dirty="0" err="1" smtClean="0"/>
              <a:t>acc</a:t>
            </a:r>
            <a:r>
              <a:rPr lang="en-US" sz="800" baseline="0" dirty="0" smtClean="0"/>
              <a:t> end” at the end of the corresponding loops.</a:t>
            </a:r>
          </a:p>
          <a:p>
            <a:endParaRPr lang="en-US" sz="800" dirty="0" smtClean="0"/>
          </a:p>
          <a:p>
            <a:r>
              <a:rPr lang="en-US" sz="800" dirty="0" smtClean="0"/>
              <a:t>The result is not</a:t>
            </a:r>
            <a:r>
              <a:rPr lang="en-US" sz="800" baseline="0" dirty="0" smtClean="0"/>
              <a:t> only a very fast parallel implementation of the </a:t>
            </a:r>
            <a:r>
              <a:rPr lang="en-US" sz="800" baseline="0" dirty="0" err="1" smtClean="0"/>
              <a:t>Laplacian</a:t>
            </a:r>
            <a:r>
              <a:rPr lang="en-US" sz="800" baseline="0" dirty="0" smtClean="0"/>
              <a:t> operation, but efficient allocation and copying of data to and from the GPU, without</a:t>
            </a:r>
          </a:p>
          <a:p>
            <a:r>
              <a:rPr lang="en-US" sz="800" baseline="0" dirty="0" smtClean="0"/>
              <a:t> having to write any GPU-specific code.  And since we </a:t>
            </a:r>
          </a:p>
          <a:p>
            <a:r>
              <a:rPr lang="en-US" sz="800" baseline="0" dirty="0" smtClean="0"/>
              <a:t>Haven’t changed the underlying source code, we can run the sequential version on a CPU just as we did before adding the directives.  </a:t>
            </a:r>
            <a:endParaRPr lang="en-US" sz="800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9B0AD08-2FA4-4DCA-9AB3-0B8080C73E28}" type="slidenum">
              <a:rPr lang="en-US">
                <a:solidFill>
                  <a:prstClr val="black"/>
                </a:solidFill>
              </a:rPr>
              <a:pPr/>
              <a:t>27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2457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2895600" y="533400"/>
            <a:ext cx="3505200" cy="2628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457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98493" y="3855942"/>
            <a:ext cx="7437501" cy="315445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800" dirty="0" smtClean="0"/>
              <a:t>Here we have a more in-depth code example</a:t>
            </a:r>
            <a:r>
              <a:rPr lang="en-US" sz="800" baseline="0" dirty="0" smtClean="0"/>
              <a:t> which shows</a:t>
            </a:r>
            <a:r>
              <a:rPr lang="en-US" sz="800" dirty="0" smtClean="0"/>
              <a:t> Fortran code</a:t>
            </a:r>
            <a:r>
              <a:rPr lang="en-US" sz="800" baseline="0" dirty="0" smtClean="0"/>
              <a:t> that performs Jacobi integration, applying a 2D </a:t>
            </a:r>
            <a:r>
              <a:rPr lang="en-US" sz="800" baseline="0" dirty="0" err="1" smtClean="0"/>
              <a:t>Laplacian</a:t>
            </a:r>
            <a:r>
              <a:rPr lang="en-US" sz="800" baseline="0" dirty="0" smtClean="0"/>
              <a:t> </a:t>
            </a:r>
          </a:p>
          <a:p>
            <a:r>
              <a:rPr lang="en-US" sz="800" baseline="0" dirty="0" smtClean="0"/>
              <a:t>operator to every grid cell at each iteration of an outer do while loop.  </a:t>
            </a:r>
          </a:p>
          <a:p>
            <a:r>
              <a:rPr lang="en-US" sz="800" baseline="0" dirty="0" smtClean="0"/>
              <a:t>The inner two do loops iterate over the 2D grid cells and apply the </a:t>
            </a:r>
            <a:r>
              <a:rPr lang="en-US" sz="800" baseline="0" dirty="0" err="1" smtClean="0"/>
              <a:t>Laplacian</a:t>
            </a:r>
            <a:r>
              <a:rPr lang="en-US" sz="800" baseline="0" dirty="0" smtClean="0"/>
              <a:t> operator.  The outer do while loop iterates until the solution</a:t>
            </a:r>
          </a:p>
          <a:p>
            <a:r>
              <a:rPr lang="en-US" sz="800" baseline="0" dirty="0" smtClean="0"/>
              <a:t> is converged.    You really don’t have to understand any of what I just said</a:t>
            </a:r>
          </a:p>
          <a:p>
            <a:r>
              <a:rPr lang="en-US" sz="800" baseline="0" dirty="0" smtClean="0"/>
              <a:t>in order to understand OpenACC.  Suffice to say that the inner loops over the (</a:t>
            </a:r>
            <a:r>
              <a:rPr lang="en-US" sz="800" baseline="0" dirty="0" err="1" smtClean="0"/>
              <a:t>i,j</a:t>
            </a:r>
            <a:r>
              <a:rPr lang="en-US" sz="800" baseline="0" dirty="0" smtClean="0"/>
              <a:t>) grid cells represent thousands of independent operations </a:t>
            </a:r>
          </a:p>
          <a:p>
            <a:r>
              <a:rPr lang="en-US" sz="800" baseline="0" dirty="0" smtClean="0"/>
              <a:t>that can be run in parallel, and the outer do while loop represents </a:t>
            </a:r>
          </a:p>
          <a:p>
            <a:r>
              <a:rPr lang="en-US" sz="800" baseline="0" dirty="0" smtClean="0"/>
              <a:t>running this parallel computation hundreds of times.  </a:t>
            </a:r>
          </a:p>
          <a:p>
            <a:endParaRPr lang="en-US" sz="800" baseline="0" dirty="0" smtClean="0"/>
          </a:p>
          <a:p>
            <a:r>
              <a:rPr lang="en-US" sz="800" baseline="0" dirty="0" smtClean="0"/>
              <a:t>The directives we insert into the code are shown in green.  To accelerate this code, we start outside the outer loop, where we use an</a:t>
            </a:r>
          </a:p>
          <a:p>
            <a:r>
              <a:rPr lang="en-US" sz="800" baseline="0" dirty="0" smtClean="0"/>
              <a:t> “</a:t>
            </a:r>
            <a:r>
              <a:rPr lang="en-US" sz="800" baseline="0" dirty="0" err="1" smtClean="0"/>
              <a:t>acc</a:t>
            </a:r>
            <a:r>
              <a:rPr lang="en-US" sz="800" baseline="0" dirty="0" smtClean="0"/>
              <a:t> data copy” directive to specify that there should be copies of the arrays </a:t>
            </a:r>
          </a:p>
          <a:p>
            <a:r>
              <a:rPr lang="en-US" sz="800" baseline="0" dirty="0" smtClean="0"/>
              <a:t>A and Anew on kept the accelerator.  </a:t>
            </a:r>
          </a:p>
          <a:p>
            <a:r>
              <a:rPr lang="en-US" sz="800" baseline="0" dirty="0" smtClean="0"/>
              <a:t>The compiler generates copy commands to move the data from the host CPU to the accelerator before the do while loop begins and </a:t>
            </a:r>
          </a:p>
          <a:p>
            <a:r>
              <a:rPr lang="en-US" sz="800" baseline="0" dirty="0" smtClean="0"/>
              <a:t>then move the results back from the accelerator to the host after the while loop ends.  </a:t>
            </a:r>
          </a:p>
          <a:p>
            <a:r>
              <a:rPr lang="en-US" sz="800" baseline="0" dirty="0" smtClean="0"/>
              <a:t>Doing this data movement only before and after the outer loop ensures that these expensive copies only happen once, rather than</a:t>
            </a:r>
          </a:p>
          <a:p>
            <a:r>
              <a:rPr lang="en-US" sz="800" baseline="0" dirty="0" smtClean="0"/>
              <a:t> before and after every computation on the accelerator.</a:t>
            </a:r>
          </a:p>
          <a:p>
            <a:endParaRPr lang="en-US" sz="800" baseline="0" dirty="0" smtClean="0"/>
          </a:p>
          <a:p>
            <a:r>
              <a:rPr lang="en-US" sz="800" baseline="0" dirty="0" smtClean="0"/>
              <a:t>On the inner parallel loop nest, we use an “</a:t>
            </a:r>
            <a:r>
              <a:rPr lang="en-US" sz="800" baseline="0" dirty="0" err="1" smtClean="0"/>
              <a:t>acc</a:t>
            </a:r>
            <a:r>
              <a:rPr lang="en-US" sz="800" baseline="0" dirty="0" smtClean="0"/>
              <a:t> kernels” directive to specify that the compiler should automatically generate parallel </a:t>
            </a:r>
          </a:p>
          <a:p>
            <a:r>
              <a:rPr lang="en-US" sz="800" baseline="0" dirty="0" smtClean="0"/>
              <a:t>device code for the accelerator to implement these loops.  The compiler </a:t>
            </a:r>
          </a:p>
          <a:p>
            <a:r>
              <a:rPr lang="en-US" sz="800" baseline="0" dirty="0" smtClean="0"/>
              <a:t>Detects that each iteration of these loops is independent, and generates the equivalent of a parallel CUDA function for the GPU.  </a:t>
            </a:r>
          </a:p>
          <a:p>
            <a:r>
              <a:rPr lang="en-US" sz="800" baseline="0" dirty="0" smtClean="0"/>
              <a:t>The GPU can process thousands of iterations of these loops concurrently.</a:t>
            </a:r>
          </a:p>
          <a:p>
            <a:endParaRPr lang="en-US" sz="800" baseline="0" dirty="0" smtClean="0"/>
          </a:p>
          <a:p>
            <a:r>
              <a:rPr lang="en-US" sz="800" baseline="0" dirty="0" smtClean="0"/>
              <a:t>We close off both directives with “</a:t>
            </a:r>
            <a:r>
              <a:rPr lang="en-US" sz="800" baseline="0" dirty="0" err="1" smtClean="0"/>
              <a:t>acc</a:t>
            </a:r>
            <a:r>
              <a:rPr lang="en-US" sz="800" baseline="0" dirty="0" smtClean="0"/>
              <a:t> end” at the end of the corresponding loops.</a:t>
            </a:r>
          </a:p>
          <a:p>
            <a:endParaRPr lang="en-US" sz="800" dirty="0" smtClean="0"/>
          </a:p>
          <a:p>
            <a:r>
              <a:rPr lang="en-US" sz="800" dirty="0" smtClean="0"/>
              <a:t>The result is not</a:t>
            </a:r>
            <a:r>
              <a:rPr lang="en-US" sz="800" baseline="0" dirty="0" smtClean="0"/>
              <a:t> only a very fast parallel implementation of the </a:t>
            </a:r>
            <a:r>
              <a:rPr lang="en-US" sz="800" baseline="0" dirty="0" err="1" smtClean="0"/>
              <a:t>Laplacian</a:t>
            </a:r>
            <a:r>
              <a:rPr lang="en-US" sz="800" baseline="0" dirty="0" smtClean="0"/>
              <a:t> operation, but efficient allocation and copying of data to and from the GPU, without</a:t>
            </a:r>
          </a:p>
          <a:p>
            <a:r>
              <a:rPr lang="en-US" sz="800" baseline="0" dirty="0" smtClean="0"/>
              <a:t> having to write any GPU-specific code.  And since we </a:t>
            </a:r>
          </a:p>
          <a:p>
            <a:r>
              <a:rPr lang="en-US" sz="800" baseline="0" dirty="0" smtClean="0"/>
              <a:t>Haven’t changed the underlying source code, we can run the sequential version on a CPU just as we did before adding the directives.  </a:t>
            </a:r>
            <a:endParaRPr lang="en-US" sz="800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895600" y="527050"/>
            <a:ext cx="3505200" cy="2628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B7925B-6DD5-4B3E-921F-8E145ABA1EC7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12169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3/6/2013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NVIDIA 2013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749797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54963" y="247650"/>
            <a:ext cx="2468562" cy="52657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5" y="247650"/>
            <a:ext cx="7253288" cy="52657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3/6/2013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48400" y="6492876"/>
            <a:ext cx="2895600" cy="365126"/>
          </a:xfrm>
        </p:spPr>
        <p:txBody>
          <a:bodyPr/>
          <a:lstStyle/>
          <a:p>
            <a:r>
              <a:rPr lang="en-US" smtClean="0"/>
              <a:t>© NVIDIA 2013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1401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455084" y="3830301"/>
            <a:ext cx="4326093" cy="1333693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457729" y="5336474"/>
            <a:ext cx="4325398" cy="1077218"/>
          </a:xfrm>
        </p:spPr>
        <p:txBody>
          <a:bodyPr>
            <a:spAutoFit/>
          </a:bodyPr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300050"/>
      </p:ext>
    </p:extLst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15" y="4275664"/>
            <a:ext cx="7670271" cy="656584"/>
          </a:xfrm>
        </p:spPr>
        <p:txBody>
          <a:bodyPr/>
          <a:lstStyle>
            <a:lvl1pPr>
              <a:defRPr cap="small" baseline="0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571500" y="3079667"/>
            <a:ext cx="7683500" cy="1196000"/>
          </a:xfrm>
        </p:spPr>
        <p:txBody>
          <a:bodyPr anchor="b"/>
          <a:lstStyle>
            <a:lvl1pPr algn="l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6699932" y="6449852"/>
            <a:ext cx="2132542" cy="179538"/>
          </a:xfrm>
          <a:prstGeom prst="rect">
            <a:avLst/>
          </a:prstGeom>
        </p:spPr>
        <p:txBody>
          <a:bodyPr lIns="91386" tIns="45690" rIns="91386" bIns="45690"/>
          <a:lstStyle/>
          <a:p>
            <a:fld id="{243DC92E-37A6-433B-B46E-A61FAAC913A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>
          <a:xfrm>
            <a:off x="4025509" y="6402829"/>
            <a:ext cx="1092982" cy="273579"/>
          </a:xfrm>
          <a:prstGeom prst="rect">
            <a:avLst/>
          </a:prstGeom>
        </p:spPr>
        <p:txBody>
          <a:bodyPr lIns="91386" tIns="45690" rIns="91386" bIns="45690"/>
          <a:lstStyle/>
          <a:p>
            <a:r>
              <a:rPr lang="en-GB" smtClean="0"/>
              <a:t>© NVIDIA 2013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3886897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3/6/2013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48400" y="6492875"/>
            <a:ext cx="2895600" cy="365126"/>
          </a:xfrm>
        </p:spPr>
        <p:txBody>
          <a:bodyPr/>
          <a:lstStyle/>
          <a:p>
            <a:r>
              <a:rPr lang="en-US" dirty="0" smtClean="0"/>
              <a:t>© NVIDIA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35991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3/6/2013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48400" y="6492875"/>
            <a:ext cx="2895600" cy="365126"/>
          </a:xfrm>
        </p:spPr>
        <p:txBody>
          <a:bodyPr/>
          <a:lstStyle/>
          <a:p>
            <a:r>
              <a:rPr lang="en-US" smtClean="0"/>
              <a:t>© NVIDIA 2013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8126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8" y="1439868"/>
            <a:ext cx="4860925" cy="407352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62603" y="1439868"/>
            <a:ext cx="4860925" cy="407352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3/6/2013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248400" y="6492876"/>
            <a:ext cx="2895600" cy="365126"/>
          </a:xfrm>
        </p:spPr>
        <p:txBody>
          <a:bodyPr/>
          <a:lstStyle/>
          <a:p>
            <a:r>
              <a:rPr lang="en-US" smtClean="0"/>
              <a:t>© NVIDIA 2013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9076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6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2174876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3/6/2013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6248400" y="6492876"/>
            <a:ext cx="2895600" cy="365126"/>
          </a:xfrm>
        </p:spPr>
        <p:txBody>
          <a:bodyPr/>
          <a:lstStyle/>
          <a:p>
            <a:r>
              <a:rPr lang="en-US" smtClean="0"/>
              <a:t>© NVIDIA 2013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3476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3/6/2013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248400" y="6492876"/>
            <a:ext cx="2895600" cy="365126"/>
          </a:xfrm>
        </p:spPr>
        <p:txBody>
          <a:bodyPr/>
          <a:lstStyle>
            <a:lvl1pPr>
              <a:defRPr sz="900"/>
            </a:lvl1pPr>
          </a:lstStyle>
          <a:p>
            <a:r>
              <a:rPr lang="en-US" dirty="0" smtClean="0"/>
              <a:t>© NVIDIA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79689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3/6/2013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248400" y="6492876"/>
            <a:ext cx="2895600" cy="365126"/>
          </a:xfrm>
        </p:spPr>
        <p:txBody>
          <a:bodyPr/>
          <a:lstStyle/>
          <a:p>
            <a:r>
              <a:rPr lang="en-US" smtClean="0"/>
              <a:t>© NVIDIA 2013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989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6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14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3/6/2013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248400" y="6492876"/>
            <a:ext cx="2895600" cy="365126"/>
          </a:xfrm>
        </p:spPr>
        <p:txBody>
          <a:bodyPr/>
          <a:lstStyle/>
          <a:p>
            <a:r>
              <a:rPr lang="en-US" smtClean="0"/>
              <a:t>© NVIDIA 2013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6283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3/6/2013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48400" y="6492876"/>
            <a:ext cx="2895600" cy="365126"/>
          </a:xfrm>
        </p:spPr>
        <p:txBody>
          <a:bodyPr/>
          <a:lstStyle/>
          <a:p>
            <a:r>
              <a:rPr lang="en-US" smtClean="0"/>
              <a:t>© NVIDIA 2013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6379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14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3/6/2013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48400" y="6492875"/>
            <a:ext cx="2895600" cy="3651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© NVIDIA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17850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45" r:id="rId1"/>
    <p:sldLayoutId id="2147484446" r:id="rId2"/>
    <p:sldLayoutId id="2147484447" r:id="rId3"/>
    <p:sldLayoutId id="2147484448" r:id="rId4"/>
    <p:sldLayoutId id="2147484449" r:id="rId5"/>
    <p:sldLayoutId id="2147484450" r:id="rId6"/>
    <p:sldLayoutId id="2147484451" r:id="rId7"/>
    <p:sldLayoutId id="2147484452" r:id="rId8"/>
    <p:sldLayoutId id="2147484453" r:id="rId9"/>
    <p:sldLayoutId id="2147484454" r:id="rId10"/>
    <p:sldLayoutId id="2147484455" r:id="rId11"/>
    <p:sldLayoutId id="2147484456" r:id="rId12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group.com/resources/accel.htm" TargetMode="External"/><Relationship Id="rId2" Type="http://schemas.openxmlformats.org/officeDocument/2006/relationships/hyperlink" Target="http://openacc.org/" TargetMode="Externa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Restrict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505409" y="3767667"/>
            <a:ext cx="4765092" cy="1323427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29" tIns="45714" rIns="91429" bIns="45714" numCol="1" anchor="t" anchorCtr="0" compatLnSpc="1">
            <a:prstTxWarp prst="textNoShape">
              <a:avLst/>
            </a:prstTxWarp>
            <a:spAutoFit/>
          </a:bodyPr>
          <a:lstStyle/>
          <a:p>
            <a:r>
              <a:rPr lang="en-US" sz="4000" dirty="0"/>
              <a:t>GPU Computing with </a:t>
            </a:r>
            <a:br>
              <a:rPr lang="en-US" sz="4000" dirty="0"/>
            </a:br>
            <a:r>
              <a:rPr lang="en-US" sz="4000" dirty="0" err="1"/>
              <a:t>OpenACC</a:t>
            </a:r>
            <a:r>
              <a:rPr lang="en-US" sz="4000" dirty="0"/>
              <a:t> Directives</a:t>
            </a:r>
          </a:p>
        </p:txBody>
      </p:sp>
    </p:spTree>
    <p:extLst>
      <p:ext uri="{BB962C8B-B14F-4D97-AF65-F5344CB8AC3E}">
        <p14:creationId xmlns:p14="http://schemas.microsoft.com/office/powerpoint/2010/main" val="26132436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Jacobi Iteration C</a:t>
            </a:r>
            <a:r>
              <a:rPr lang="en-US" dirty="0"/>
              <a:t> </a:t>
            </a:r>
            <a:r>
              <a:rPr lang="en-US" dirty="0" smtClean="0"/>
              <a:t>Code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1429525"/>
            <a:ext cx="7874000" cy="5262919"/>
          </a:xfrm>
          <a:prstGeom prst="rect">
            <a:avLst/>
          </a:prstGeom>
          <a:noFill/>
        </p:spPr>
        <p:txBody>
          <a:bodyPr wrap="square" lIns="91386" tIns="45690" rIns="91386" bIns="45690" rtlCol="0">
            <a:spAutoFit/>
          </a:bodyPr>
          <a:lstStyle/>
          <a:p>
            <a:r>
              <a:rPr lang="en-US" sz="14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while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 error &gt;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tol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&amp;&amp;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iter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&lt;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iter_max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) </a:t>
            </a:r>
            <a:endParaRPr lang="en-US" sz="14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error=0.0;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for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j = 1; j &lt; n-1; j++) {</a:t>
            </a: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1;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&lt; m-1;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++) {</a:t>
            </a: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  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 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 Anew[j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][i] =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0.25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* (A[j][i+1] + A[j][i-1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] +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                     A[j-1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][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] + A[j+1][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]);</a:t>
            </a:r>
          </a:p>
          <a:p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  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 error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= max(error, abs(Anew[j][i] - A[j][i]);</a:t>
            </a: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}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j = 1; j &lt; n-1; j++) {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1;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&lt; m-1;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++ ) {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A[j][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] = Anew[j][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];      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}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iter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++;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6223000" y="1295401"/>
            <a:ext cx="2766842" cy="609600"/>
            <a:chOff x="5448061" y="680708"/>
            <a:chExt cx="3274841" cy="527315"/>
          </a:xfrm>
        </p:grpSpPr>
        <p:sp>
          <p:nvSpPr>
            <p:cNvPr id="10" name="Rounded Rectangle 9"/>
            <p:cNvSpPr/>
            <p:nvPr/>
          </p:nvSpPr>
          <p:spPr>
            <a:xfrm>
              <a:off x="6042108" y="680708"/>
              <a:ext cx="2680794" cy="527315"/>
            </a:xfrm>
            <a:prstGeom prst="roundRect">
              <a:avLst>
                <a:gd name="adj" fmla="val 6245"/>
              </a:avLst>
            </a:prstGeom>
            <a:gradFill>
              <a:gsLst>
                <a:gs pos="0">
                  <a:schemeClr val="bg1">
                    <a:lumMod val="75000"/>
                    <a:lumOff val="25000"/>
                    <a:alpha val="80000"/>
                  </a:schemeClr>
                </a:gs>
                <a:gs pos="100000">
                  <a:schemeClr val="bg1">
                    <a:lumMod val="95000"/>
                    <a:lumOff val="5000"/>
                    <a:alpha val="80000"/>
                  </a:schemeClr>
                </a:gs>
              </a:gsLst>
              <a:lin ang="5400000" scaled="0"/>
            </a:gradFill>
            <a:ln w="15875">
              <a:gradFill>
                <a:gsLst>
                  <a:gs pos="0">
                    <a:srgbClr val="9F9F9F"/>
                  </a:gs>
                  <a:gs pos="100000">
                    <a:schemeClr val="bg2">
                      <a:alpha val="0"/>
                    </a:schemeClr>
                  </a:gs>
                </a:gsLst>
                <a:lin ang="5400000" scaled="0"/>
              </a:gradFill>
            </a:ln>
            <a:effectLst>
              <a:outerShdw blurRad="76200" sx="102000" sy="102000" algn="ctr" rotWithShape="0">
                <a:prstClr val="black">
                  <a:alpha val="46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w="69850" h="31750"/>
              <a:bevelB w="19050" h="952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tabLst>
                  <a:tab pos="616859" algn="l"/>
                  <a:tab pos="1233716" algn="l"/>
                  <a:tab pos="1850574" algn="l"/>
                  <a:tab pos="2467433" algn="l"/>
                  <a:tab pos="3084292" algn="l"/>
                </a:tabLst>
              </a:pPr>
              <a:r>
                <a:rPr lang="en-US" sz="1600" b="1" dirty="0" smtClean="0">
                  <a:solidFill>
                    <a:schemeClr val="tx1"/>
                  </a:solidFill>
                  <a:ea typeface="DejaVu Sans" charset="0"/>
                  <a:cs typeface="DejaVu Sans" charset="0"/>
                </a:rPr>
                <a:t>Iterate until converged</a:t>
              </a:r>
              <a:endParaRPr lang="en-US" sz="1600" b="1" dirty="0">
                <a:solidFill>
                  <a:schemeClr val="tx1"/>
                </a:solidFill>
                <a:ea typeface="DejaVu Sans" charset="0"/>
                <a:cs typeface="DejaVu Sans" charset="0"/>
              </a:endParaRPr>
            </a:p>
          </p:txBody>
        </p:sp>
        <p:sp>
          <p:nvSpPr>
            <p:cNvPr id="12" name="AutoShape 14"/>
            <p:cNvSpPr>
              <a:spLocks noChangeArrowheads="1"/>
            </p:cNvSpPr>
            <p:nvPr/>
          </p:nvSpPr>
          <p:spPr bwMode="auto">
            <a:xfrm rot="5400000" flipV="1">
              <a:off x="5421454" y="855226"/>
              <a:ext cx="231491" cy="178278"/>
            </a:xfrm>
            <a:prstGeom prst="triangle">
              <a:avLst/>
            </a:prstGeom>
            <a:gradFill flip="none" rotWithShape="0">
              <a:gsLst>
                <a:gs pos="0">
                  <a:srgbClr val="8FD026"/>
                </a:gs>
                <a:gs pos="100000">
                  <a:srgbClr val="76B900"/>
                </a:gs>
              </a:gsLst>
              <a:lin ang="16200000" scaled="1"/>
              <a:tileRect/>
            </a:gradFill>
            <a:ln w="19050" algn="ctr">
              <a:solidFill>
                <a:schemeClr val="tx1">
                  <a:lumMod val="85000"/>
                </a:schemeClr>
              </a:solidFill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>
                <a:rot lat="0" lon="0" rev="3000000"/>
              </a:lightRig>
            </a:scene3d>
            <a:sp3d>
              <a:bevelT w="12700" h="6350"/>
              <a:contourClr>
                <a:schemeClr val="tx2"/>
              </a:contourClr>
            </a:sp3d>
          </p:spPr>
          <p:txBody>
            <a:bodyPr wrap="none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b="1" dirty="0">
                <a:solidFill>
                  <a:srgbClr val="000000"/>
                </a:solidFill>
                <a:latin typeface="Arial" charset="0"/>
                <a:ea typeface="MS PGothic" pitchFamily="34" charset="-128"/>
              </a:endParaRP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6223001" y="2209800"/>
            <a:ext cx="2766841" cy="612648"/>
            <a:chOff x="5448061" y="680708"/>
            <a:chExt cx="3274841" cy="527315"/>
          </a:xfrm>
        </p:grpSpPr>
        <p:sp>
          <p:nvSpPr>
            <p:cNvPr id="14" name="Rounded Rectangle 13"/>
            <p:cNvSpPr/>
            <p:nvPr/>
          </p:nvSpPr>
          <p:spPr>
            <a:xfrm>
              <a:off x="6042108" y="680708"/>
              <a:ext cx="2680794" cy="527315"/>
            </a:xfrm>
            <a:prstGeom prst="roundRect">
              <a:avLst>
                <a:gd name="adj" fmla="val 6245"/>
              </a:avLst>
            </a:prstGeom>
            <a:gradFill>
              <a:gsLst>
                <a:gs pos="0">
                  <a:schemeClr val="bg1">
                    <a:lumMod val="75000"/>
                    <a:lumOff val="25000"/>
                    <a:alpha val="80000"/>
                  </a:schemeClr>
                </a:gs>
                <a:gs pos="100000">
                  <a:schemeClr val="bg1">
                    <a:lumMod val="95000"/>
                    <a:lumOff val="5000"/>
                    <a:alpha val="80000"/>
                  </a:schemeClr>
                </a:gs>
              </a:gsLst>
              <a:lin ang="5400000" scaled="0"/>
            </a:gradFill>
            <a:ln w="15875">
              <a:gradFill>
                <a:gsLst>
                  <a:gs pos="0">
                    <a:srgbClr val="9F9F9F"/>
                  </a:gs>
                  <a:gs pos="100000">
                    <a:schemeClr val="bg2">
                      <a:alpha val="0"/>
                    </a:schemeClr>
                  </a:gs>
                </a:gsLst>
                <a:lin ang="5400000" scaled="0"/>
              </a:gradFill>
            </a:ln>
            <a:effectLst>
              <a:outerShdw blurRad="76200" sx="102000" sy="102000" algn="ctr" rotWithShape="0">
                <a:prstClr val="black">
                  <a:alpha val="46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w="69850" h="31750"/>
              <a:bevelB w="19050" h="952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tabLst>
                  <a:tab pos="616859" algn="l"/>
                  <a:tab pos="1233716" algn="l"/>
                  <a:tab pos="1850574" algn="l"/>
                  <a:tab pos="2467433" algn="l"/>
                  <a:tab pos="3084292" algn="l"/>
                </a:tabLst>
              </a:pPr>
              <a:r>
                <a:rPr lang="en-US" sz="1600" b="1" dirty="0" smtClean="0">
                  <a:solidFill>
                    <a:schemeClr val="tx1"/>
                  </a:solidFill>
                  <a:ea typeface="DejaVu Sans" charset="0"/>
                  <a:cs typeface="DejaVu Sans" charset="0"/>
                </a:rPr>
                <a:t>Iterate across matrix elements</a:t>
              </a:r>
              <a:endParaRPr lang="en-US" sz="1600" b="1" dirty="0">
                <a:solidFill>
                  <a:schemeClr val="tx1"/>
                </a:solidFill>
                <a:ea typeface="DejaVu Sans" charset="0"/>
                <a:cs typeface="DejaVu Sans" charset="0"/>
              </a:endParaRPr>
            </a:p>
          </p:txBody>
        </p:sp>
        <p:sp>
          <p:nvSpPr>
            <p:cNvPr id="15" name="AutoShape 14"/>
            <p:cNvSpPr>
              <a:spLocks noChangeArrowheads="1"/>
            </p:cNvSpPr>
            <p:nvPr/>
          </p:nvSpPr>
          <p:spPr bwMode="auto">
            <a:xfrm rot="5400000" flipV="1">
              <a:off x="5421454" y="855226"/>
              <a:ext cx="231491" cy="178278"/>
            </a:xfrm>
            <a:prstGeom prst="triangle">
              <a:avLst/>
            </a:prstGeom>
            <a:gradFill flip="none" rotWithShape="0">
              <a:gsLst>
                <a:gs pos="0">
                  <a:srgbClr val="8FD026"/>
                </a:gs>
                <a:gs pos="100000">
                  <a:srgbClr val="76B900"/>
                </a:gs>
              </a:gsLst>
              <a:lin ang="16200000" scaled="1"/>
              <a:tileRect/>
            </a:gradFill>
            <a:ln w="19050" algn="ctr">
              <a:solidFill>
                <a:schemeClr val="tx1">
                  <a:lumMod val="85000"/>
                </a:schemeClr>
              </a:solidFill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>
                <a:rot lat="0" lon="0" rev="3000000"/>
              </a:lightRig>
            </a:scene3d>
            <a:sp3d>
              <a:bevelT w="12700" h="6350"/>
              <a:contourClr>
                <a:schemeClr val="tx2"/>
              </a:contourClr>
            </a:sp3d>
          </p:spPr>
          <p:txBody>
            <a:bodyPr wrap="none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b="1" dirty="0">
                <a:solidFill>
                  <a:srgbClr val="000000"/>
                </a:solidFill>
                <a:latin typeface="Arial" charset="0"/>
                <a:ea typeface="MS PGothic" pitchFamily="34" charset="-128"/>
              </a:endParaRP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6223000" y="3048000"/>
            <a:ext cx="2766841" cy="612648"/>
            <a:chOff x="5448061" y="680708"/>
            <a:chExt cx="3274841" cy="527315"/>
          </a:xfrm>
        </p:grpSpPr>
        <p:sp>
          <p:nvSpPr>
            <p:cNvPr id="17" name="Rounded Rectangle 16"/>
            <p:cNvSpPr/>
            <p:nvPr/>
          </p:nvSpPr>
          <p:spPr>
            <a:xfrm>
              <a:off x="6042108" y="680708"/>
              <a:ext cx="2680794" cy="527315"/>
            </a:xfrm>
            <a:prstGeom prst="roundRect">
              <a:avLst>
                <a:gd name="adj" fmla="val 6245"/>
              </a:avLst>
            </a:prstGeom>
            <a:gradFill>
              <a:gsLst>
                <a:gs pos="0">
                  <a:schemeClr val="bg1">
                    <a:lumMod val="75000"/>
                    <a:lumOff val="25000"/>
                    <a:alpha val="80000"/>
                  </a:schemeClr>
                </a:gs>
                <a:gs pos="100000">
                  <a:schemeClr val="bg1">
                    <a:lumMod val="95000"/>
                    <a:lumOff val="5000"/>
                    <a:alpha val="80000"/>
                  </a:schemeClr>
                </a:gs>
              </a:gsLst>
              <a:lin ang="5400000" scaled="0"/>
            </a:gradFill>
            <a:ln w="15875">
              <a:gradFill>
                <a:gsLst>
                  <a:gs pos="0">
                    <a:srgbClr val="9F9F9F"/>
                  </a:gs>
                  <a:gs pos="100000">
                    <a:schemeClr val="bg2">
                      <a:alpha val="0"/>
                    </a:schemeClr>
                  </a:gs>
                </a:gsLst>
                <a:lin ang="5400000" scaled="0"/>
              </a:gradFill>
            </a:ln>
            <a:effectLst>
              <a:outerShdw blurRad="76200" sx="102000" sy="102000" algn="ctr" rotWithShape="0">
                <a:prstClr val="black">
                  <a:alpha val="46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w="69850" h="31750"/>
              <a:bevelB w="19050" h="952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tabLst>
                  <a:tab pos="616859" algn="l"/>
                  <a:tab pos="1233716" algn="l"/>
                  <a:tab pos="1850574" algn="l"/>
                  <a:tab pos="2467433" algn="l"/>
                  <a:tab pos="3084292" algn="l"/>
                </a:tabLst>
              </a:pPr>
              <a:r>
                <a:rPr lang="en-US" sz="1600" b="1" dirty="0">
                  <a:solidFill>
                    <a:schemeClr val="tx1"/>
                  </a:solidFill>
                  <a:ea typeface="DejaVu Sans" charset="0"/>
                  <a:cs typeface="DejaVu Sans" charset="0"/>
                </a:rPr>
                <a:t>Calculate new value from neighbors</a:t>
              </a:r>
            </a:p>
          </p:txBody>
        </p:sp>
        <p:sp>
          <p:nvSpPr>
            <p:cNvPr id="18" name="AutoShape 14"/>
            <p:cNvSpPr>
              <a:spLocks noChangeArrowheads="1"/>
            </p:cNvSpPr>
            <p:nvPr/>
          </p:nvSpPr>
          <p:spPr bwMode="auto">
            <a:xfrm rot="5400000" flipV="1">
              <a:off x="5421454" y="855226"/>
              <a:ext cx="231491" cy="178278"/>
            </a:xfrm>
            <a:prstGeom prst="triangle">
              <a:avLst/>
            </a:prstGeom>
            <a:gradFill flip="none" rotWithShape="0">
              <a:gsLst>
                <a:gs pos="0">
                  <a:srgbClr val="8FD026"/>
                </a:gs>
                <a:gs pos="100000">
                  <a:srgbClr val="76B900"/>
                </a:gs>
              </a:gsLst>
              <a:lin ang="16200000" scaled="1"/>
              <a:tileRect/>
            </a:gradFill>
            <a:ln w="19050" algn="ctr">
              <a:solidFill>
                <a:schemeClr val="tx1">
                  <a:lumMod val="85000"/>
                </a:schemeClr>
              </a:solidFill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>
                <a:rot lat="0" lon="0" rev="3000000"/>
              </a:lightRig>
            </a:scene3d>
            <a:sp3d>
              <a:bevelT w="12700" h="6350"/>
              <a:contourClr>
                <a:schemeClr val="tx2"/>
              </a:contourClr>
            </a:sp3d>
          </p:spPr>
          <p:txBody>
            <a:bodyPr wrap="none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b="1" dirty="0">
                <a:solidFill>
                  <a:srgbClr val="000000"/>
                </a:solidFill>
                <a:latin typeface="Arial" charset="0"/>
                <a:ea typeface="MS PGothic" pitchFamily="34" charset="-128"/>
              </a:endParaRP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6223000" y="3835527"/>
            <a:ext cx="2766841" cy="612648"/>
            <a:chOff x="5448061" y="680708"/>
            <a:chExt cx="3274841" cy="527315"/>
          </a:xfrm>
        </p:grpSpPr>
        <p:sp>
          <p:nvSpPr>
            <p:cNvPr id="20" name="Rounded Rectangle 19"/>
            <p:cNvSpPr/>
            <p:nvPr/>
          </p:nvSpPr>
          <p:spPr>
            <a:xfrm>
              <a:off x="6042108" y="680708"/>
              <a:ext cx="2680794" cy="527315"/>
            </a:xfrm>
            <a:prstGeom prst="roundRect">
              <a:avLst>
                <a:gd name="adj" fmla="val 6245"/>
              </a:avLst>
            </a:prstGeom>
            <a:gradFill>
              <a:gsLst>
                <a:gs pos="0">
                  <a:schemeClr val="bg1">
                    <a:lumMod val="75000"/>
                    <a:lumOff val="25000"/>
                    <a:alpha val="80000"/>
                  </a:schemeClr>
                </a:gs>
                <a:gs pos="100000">
                  <a:schemeClr val="bg1">
                    <a:lumMod val="95000"/>
                    <a:lumOff val="5000"/>
                    <a:alpha val="80000"/>
                  </a:schemeClr>
                </a:gs>
              </a:gsLst>
              <a:lin ang="5400000" scaled="0"/>
            </a:gradFill>
            <a:ln w="15875">
              <a:gradFill>
                <a:gsLst>
                  <a:gs pos="0">
                    <a:srgbClr val="9F9F9F"/>
                  </a:gs>
                  <a:gs pos="100000">
                    <a:schemeClr val="bg2">
                      <a:alpha val="0"/>
                    </a:schemeClr>
                  </a:gs>
                </a:gsLst>
                <a:lin ang="5400000" scaled="0"/>
              </a:gradFill>
            </a:ln>
            <a:effectLst>
              <a:outerShdw blurRad="76200" sx="102000" sy="102000" algn="ctr" rotWithShape="0">
                <a:prstClr val="black">
                  <a:alpha val="46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w="69850" h="31750"/>
              <a:bevelB w="19050" h="952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tabLst>
                  <a:tab pos="616859" algn="l"/>
                  <a:tab pos="1233716" algn="l"/>
                  <a:tab pos="1850574" algn="l"/>
                  <a:tab pos="2467433" algn="l"/>
                  <a:tab pos="3084292" algn="l"/>
                </a:tabLst>
              </a:pPr>
              <a:r>
                <a:rPr lang="en-US" sz="1600" b="1" dirty="0" smtClean="0">
                  <a:solidFill>
                    <a:schemeClr val="tx1"/>
                  </a:solidFill>
                  <a:ea typeface="DejaVu Sans" charset="0"/>
                  <a:cs typeface="DejaVu Sans" charset="0"/>
                </a:rPr>
                <a:t>Compute max error for </a:t>
              </a:r>
              <a:r>
                <a:rPr lang="en-US" sz="1600" b="1" dirty="0">
                  <a:solidFill>
                    <a:schemeClr val="tx1"/>
                  </a:solidFill>
                  <a:ea typeface="DejaVu Sans" charset="0"/>
                  <a:cs typeface="DejaVu Sans" charset="0"/>
                </a:rPr>
                <a:t>convergence</a:t>
              </a:r>
            </a:p>
          </p:txBody>
        </p:sp>
        <p:sp>
          <p:nvSpPr>
            <p:cNvPr id="21" name="AutoShape 14"/>
            <p:cNvSpPr>
              <a:spLocks noChangeArrowheads="1"/>
            </p:cNvSpPr>
            <p:nvPr/>
          </p:nvSpPr>
          <p:spPr bwMode="auto">
            <a:xfrm rot="5400000" flipV="1">
              <a:off x="5421454" y="855226"/>
              <a:ext cx="231491" cy="178278"/>
            </a:xfrm>
            <a:prstGeom prst="triangle">
              <a:avLst/>
            </a:prstGeom>
            <a:gradFill flip="none" rotWithShape="0">
              <a:gsLst>
                <a:gs pos="0">
                  <a:srgbClr val="8FD026"/>
                </a:gs>
                <a:gs pos="100000">
                  <a:srgbClr val="76B900"/>
                </a:gs>
              </a:gsLst>
              <a:lin ang="16200000" scaled="1"/>
              <a:tileRect/>
            </a:gradFill>
            <a:ln w="19050" algn="ctr">
              <a:solidFill>
                <a:schemeClr val="tx1">
                  <a:lumMod val="85000"/>
                </a:schemeClr>
              </a:solidFill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>
                <a:rot lat="0" lon="0" rev="3000000"/>
              </a:lightRig>
            </a:scene3d>
            <a:sp3d>
              <a:bevelT w="12700" h="6350"/>
              <a:contourClr>
                <a:schemeClr val="tx2"/>
              </a:contourClr>
            </a:sp3d>
          </p:spPr>
          <p:txBody>
            <a:bodyPr wrap="none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b="1" dirty="0">
                <a:solidFill>
                  <a:srgbClr val="000000"/>
                </a:solidFill>
                <a:latin typeface="Arial" charset="0"/>
                <a:ea typeface="MS PGothic" pitchFamily="34" charset="-128"/>
              </a:endParaRP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6223000" y="4876800"/>
            <a:ext cx="2766841" cy="612648"/>
            <a:chOff x="5448061" y="680708"/>
            <a:chExt cx="3274841" cy="527315"/>
          </a:xfrm>
        </p:grpSpPr>
        <p:sp>
          <p:nvSpPr>
            <p:cNvPr id="23" name="Rounded Rectangle 22"/>
            <p:cNvSpPr/>
            <p:nvPr/>
          </p:nvSpPr>
          <p:spPr>
            <a:xfrm>
              <a:off x="6042108" y="680708"/>
              <a:ext cx="2680794" cy="527315"/>
            </a:xfrm>
            <a:prstGeom prst="roundRect">
              <a:avLst>
                <a:gd name="adj" fmla="val 6245"/>
              </a:avLst>
            </a:prstGeom>
            <a:gradFill>
              <a:gsLst>
                <a:gs pos="0">
                  <a:schemeClr val="bg1">
                    <a:lumMod val="75000"/>
                    <a:lumOff val="25000"/>
                    <a:alpha val="80000"/>
                  </a:schemeClr>
                </a:gs>
                <a:gs pos="100000">
                  <a:schemeClr val="bg1">
                    <a:lumMod val="95000"/>
                    <a:lumOff val="5000"/>
                    <a:alpha val="80000"/>
                  </a:schemeClr>
                </a:gs>
              </a:gsLst>
              <a:lin ang="5400000" scaled="0"/>
            </a:gradFill>
            <a:ln w="15875">
              <a:gradFill>
                <a:gsLst>
                  <a:gs pos="0">
                    <a:srgbClr val="9F9F9F"/>
                  </a:gs>
                  <a:gs pos="100000">
                    <a:schemeClr val="bg2">
                      <a:alpha val="0"/>
                    </a:schemeClr>
                  </a:gs>
                </a:gsLst>
                <a:lin ang="5400000" scaled="0"/>
              </a:gradFill>
            </a:ln>
            <a:effectLst>
              <a:outerShdw blurRad="76200" sx="102000" sy="102000" algn="ctr" rotWithShape="0">
                <a:prstClr val="black">
                  <a:alpha val="46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w="69850" h="31750"/>
              <a:bevelB w="19050" h="952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tabLst>
                  <a:tab pos="616859" algn="l"/>
                  <a:tab pos="1233716" algn="l"/>
                  <a:tab pos="1850574" algn="l"/>
                  <a:tab pos="2467433" algn="l"/>
                  <a:tab pos="3084292" algn="l"/>
                </a:tabLst>
              </a:pPr>
              <a:r>
                <a:rPr lang="en-US" sz="1600" b="1" dirty="0" smtClean="0">
                  <a:solidFill>
                    <a:schemeClr val="tx1"/>
                  </a:solidFill>
                  <a:ea typeface="DejaVu Sans" charset="0"/>
                  <a:cs typeface="DejaVu Sans" charset="0"/>
                </a:rPr>
                <a:t>Swap input/output arrays</a:t>
              </a:r>
              <a:endParaRPr lang="en-US" sz="1600" b="1" dirty="0">
                <a:solidFill>
                  <a:schemeClr val="tx1"/>
                </a:solidFill>
                <a:ea typeface="DejaVu Sans" charset="0"/>
                <a:cs typeface="DejaVu Sans" charset="0"/>
              </a:endParaRPr>
            </a:p>
          </p:txBody>
        </p:sp>
        <p:sp>
          <p:nvSpPr>
            <p:cNvPr id="24" name="AutoShape 14"/>
            <p:cNvSpPr>
              <a:spLocks noChangeArrowheads="1"/>
            </p:cNvSpPr>
            <p:nvPr/>
          </p:nvSpPr>
          <p:spPr bwMode="auto">
            <a:xfrm rot="5400000" flipV="1">
              <a:off x="5421454" y="855226"/>
              <a:ext cx="231491" cy="178278"/>
            </a:xfrm>
            <a:prstGeom prst="triangle">
              <a:avLst/>
            </a:prstGeom>
            <a:gradFill flip="none" rotWithShape="0">
              <a:gsLst>
                <a:gs pos="0">
                  <a:srgbClr val="8FD026"/>
                </a:gs>
                <a:gs pos="100000">
                  <a:srgbClr val="76B900"/>
                </a:gs>
              </a:gsLst>
              <a:lin ang="16200000" scaled="1"/>
              <a:tileRect/>
            </a:gradFill>
            <a:ln w="19050" algn="ctr">
              <a:solidFill>
                <a:schemeClr val="tx1">
                  <a:lumMod val="85000"/>
                </a:schemeClr>
              </a:solidFill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>
                <a:rot lat="0" lon="0" rev="3000000"/>
              </a:lightRig>
            </a:scene3d>
            <a:sp3d>
              <a:bevelT w="12700" h="6350"/>
              <a:contourClr>
                <a:schemeClr val="tx2"/>
              </a:contourClr>
            </a:sp3d>
          </p:spPr>
          <p:txBody>
            <a:bodyPr wrap="none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b="1" dirty="0">
                <a:solidFill>
                  <a:srgbClr val="000000"/>
                </a:solidFill>
                <a:latin typeface="Arial" charset="0"/>
                <a:ea typeface="MS PGothic" pitchFamily="34" charset="-128"/>
              </a:endParaRPr>
            </a:p>
          </p:txBody>
        </p:sp>
      </p:grp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NVIDIA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98563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5" name="Rectangle 5"/>
          <p:cNvSpPr>
            <a:spLocks noGrp="1" noChangeArrowheads="1"/>
          </p:cNvSpPr>
          <p:nvPr>
            <p:ph type="title"/>
          </p:nvPr>
        </p:nvSpPr>
        <p:spPr>
          <a:xfrm>
            <a:off x="457730" y="457200"/>
            <a:ext cx="8352896" cy="752338"/>
          </a:xfrm>
        </p:spPr>
        <p:txBody>
          <a:bodyPr>
            <a:noAutofit/>
          </a:bodyPr>
          <a:lstStyle/>
          <a:p>
            <a:r>
              <a:rPr lang="en-US" dirty="0" smtClean="0"/>
              <a:t>Jacobi Iteration Fortran Code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89429" y="1522231"/>
            <a:ext cx="8368771" cy="5640569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buNone/>
              <a:tabLst>
                <a:tab pos="616859" algn="l"/>
                <a:tab pos="1233716" algn="l"/>
                <a:tab pos="1850574" algn="l"/>
                <a:tab pos="2467433" algn="l"/>
                <a:tab pos="3084292" algn="l"/>
                <a:tab pos="3701149" algn="l"/>
                <a:tab pos="4318008" algn="l"/>
                <a:tab pos="4934867" algn="l"/>
                <a:tab pos="5551724" algn="l"/>
                <a:tab pos="6168582" algn="l"/>
                <a:tab pos="6785441" algn="l"/>
                <a:tab pos="7402298" algn="l"/>
                <a:tab pos="8019158" algn="l"/>
                <a:tab pos="8636015" algn="l"/>
                <a:tab pos="9252874" algn="l"/>
                <a:tab pos="9869731" algn="l"/>
              </a:tabLst>
            </a:pPr>
            <a:r>
              <a:rPr lang="en-US" sz="14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do while </a:t>
            </a:r>
            <a:r>
              <a:rPr lang="en-US" sz="1400" b="1" dirty="0" smtClean="0">
                <a:latin typeface="Courier New" pitchFamily="49" charset="0"/>
                <a:ea typeface="DejaVu Sans" charset="0"/>
                <a:cs typeface="Courier New" pitchFamily="49" charset="0"/>
              </a:rPr>
              <a:t>( err &gt; </a:t>
            </a:r>
            <a:r>
              <a:rPr lang="en-US" sz="1400" b="1" dirty="0" err="1" smtClean="0">
                <a:latin typeface="Courier New" pitchFamily="49" charset="0"/>
                <a:ea typeface="DejaVu Sans" charset="0"/>
                <a:cs typeface="Courier New" pitchFamily="49" charset="0"/>
              </a:rPr>
              <a:t>tol</a:t>
            </a:r>
            <a:r>
              <a:rPr lang="en-US" sz="1400" b="1" dirty="0" smtClean="0">
                <a:solidFill>
                  <a:srgbClr val="FFFFFF"/>
                </a:solidFill>
                <a:latin typeface="Courier New" pitchFamily="49" charset="0"/>
                <a:ea typeface="DejaVu Sans" charset="0"/>
                <a:cs typeface="Courier New" pitchFamily="49" charset="0"/>
              </a:rPr>
              <a:t> </a:t>
            </a:r>
            <a:r>
              <a:rPr lang="en-US" sz="14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.and.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err="1" smtClean="0">
                <a:latin typeface="Courier New" pitchFamily="49" charset="0"/>
                <a:ea typeface="DejaVu Sans" charset="0"/>
                <a:cs typeface="Courier New" pitchFamily="49" charset="0"/>
              </a:rPr>
              <a:t>iter</a:t>
            </a:r>
            <a:r>
              <a:rPr lang="en-US" sz="1400" b="1" dirty="0" smtClean="0">
                <a:latin typeface="Courier New" pitchFamily="49" charset="0"/>
                <a:ea typeface="DejaVu Sans" charset="0"/>
                <a:cs typeface="Courier New" pitchFamily="49" charset="0"/>
              </a:rPr>
              <a:t> &lt; </a:t>
            </a:r>
            <a:r>
              <a:rPr lang="en-US" sz="1400" b="1" dirty="0" err="1" smtClean="0">
                <a:latin typeface="Courier New" pitchFamily="49" charset="0"/>
                <a:ea typeface="DejaVu Sans" charset="0"/>
                <a:cs typeface="Courier New" pitchFamily="49" charset="0"/>
              </a:rPr>
              <a:t>iter_max</a:t>
            </a:r>
            <a:r>
              <a:rPr lang="en-US" sz="1400" b="1" dirty="0" smtClean="0">
                <a:latin typeface="Courier New" pitchFamily="49" charset="0"/>
                <a:ea typeface="DejaVu Sans" charset="0"/>
                <a:cs typeface="Courier New" pitchFamily="49" charset="0"/>
              </a:rPr>
              <a:t> )</a:t>
            </a:r>
          </a:p>
          <a:p>
            <a:pPr>
              <a:spcBef>
                <a:spcPts val="0"/>
              </a:spcBef>
              <a:buNone/>
              <a:tabLst>
                <a:tab pos="616859" algn="l"/>
                <a:tab pos="1233716" algn="l"/>
                <a:tab pos="1850574" algn="l"/>
                <a:tab pos="2467433" algn="l"/>
                <a:tab pos="3084292" algn="l"/>
                <a:tab pos="3701149" algn="l"/>
                <a:tab pos="4318008" algn="l"/>
                <a:tab pos="4934867" algn="l"/>
                <a:tab pos="5551724" algn="l"/>
                <a:tab pos="6168582" algn="l"/>
                <a:tab pos="6785441" algn="l"/>
                <a:tab pos="7402298" algn="l"/>
                <a:tab pos="8019158" algn="l"/>
                <a:tab pos="8636015" algn="l"/>
                <a:tab pos="9252874" algn="l"/>
                <a:tab pos="9869731" algn="l"/>
              </a:tabLst>
            </a:pPr>
            <a:r>
              <a:rPr lang="en-US" sz="1400" b="1" dirty="0" smtClean="0">
                <a:solidFill>
                  <a:srgbClr val="FFFFFF"/>
                </a:solidFill>
                <a:latin typeface="Courier New" pitchFamily="49" charset="0"/>
                <a:ea typeface="DejaVu Sans" charset="0"/>
                <a:cs typeface="Courier New" pitchFamily="49" charset="0"/>
              </a:rPr>
              <a:t> </a:t>
            </a:r>
            <a:r>
              <a:rPr lang="en-US" sz="1400" b="1" dirty="0" smtClean="0">
                <a:latin typeface="Courier New" pitchFamily="49" charset="0"/>
                <a:ea typeface="DejaVu Sans" charset="0"/>
                <a:cs typeface="Courier New" pitchFamily="49" charset="0"/>
              </a:rPr>
              <a:t> err=0.</a:t>
            </a:r>
            <a:r>
              <a:rPr lang="en-US" sz="14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_fp_kind</a:t>
            </a:r>
          </a:p>
          <a:p>
            <a:pPr>
              <a:spcBef>
                <a:spcPts val="0"/>
              </a:spcBef>
              <a:buNone/>
              <a:tabLst>
                <a:tab pos="616859" algn="l"/>
                <a:tab pos="1233716" algn="l"/>
                <a:tab pos="1850574" algn="l"/>
                <a:tab pos="2467433" algn="l"/>
                <a:tab pos="3084292" algn="l"/>
                <a:tab pos="3701149" algn="l"/>
                <a:tab pos="4318008" algn="l"/>
                <a:tab pos="4934867" algn="l"/>
                <a:tab pos="5551724" algn="l"/>
                <a:tab pos="6168582" algn="l"/>
                <a:tab pos="6785441" algn="l"/>
                <a:tab pos="7402298" algn="l"/>
                <a:tab pos="8019158" algn="l"/>
                <a:tab pos="8636015" algn="l"/>
                <a:tab pos="9252874" algn="l"/>
                <a:tab pos="9869731" algn="l"/>
              </a:tabLst>
            </a:pPr>
            <a:endParaRPr lang="en-US" sz="1400" b="1" dirty="0" smtClean="0">
              <a:solidFill>
                <a:srgbClr val="92D050"/>
              </a:solidFill>
              <a:latin typeface="Courier New" pitchFamily="49" charset="0"/>
              <a:ea typeface="DejaVu Sans" charset="0"/>
              <a:cs typeface="Courier New" pitchFamily="49" charset="0"/>
            </a:endParaRPr>
          </a:p>
          <a:p>
            <a:pPr>
              <a:spcBef>
                <a:spcPts val="0"/>
              </a:spcBef>
              <a:buNone/>
              <a:tabLst>
                <a:tab pos="616859" algn="l"/>
                <a:tab pos="1233716" algn="l"/>
                <a:tab pos="1850574" algn="l"/>
                <a:tab pos="2467433" algn="l"/>
                <a:tab pos="3084292" algn="l"/>
                <a:tab pos="3701149" algn="l"/>
                <a:tab pos="4318008" algn="l"/>
                <a:tab pos="4934867" algn="l"/>
                <a:tab pos="5551724" algn="l"/>
                <a:tab pos="6168582" algn="l"/>
                <a:tab pos="6785441" algn="l"/>
                <a:tab pos="7402298" algn="l"/>
                <a:tab pos="8019158" algn="l"/>
                <a:tab pos="8636015" algn="l"/>
                <a:tab pos="9252874" algn="l"/>
                <a:tab pos="9869731" algn="l"/>
              </a:tabLst>
            </a:pPr>
            <a:r>
              <a:rPr lang="en-US" sz="1400" b="1" dirty="0" smtClean="0">
                <a:solidFill>
                  <a:srgbClr val="FFFFFF"/>
                </a:solidFill>
                <a:latin typeface="Courier New" pitchFamily="49" charset="0"/>
                <a:ea typeface="DejaVu Sans" charset="0"/>
                <a:cs typeface="Courier New" pitchFamily="49" charset="0"/>
              </a:rPr>
              <a:t>  </a:t>
            </a:r>
            <a:r>
              <a:rPr lang="en-US" sz="14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do</a:t>
            </a:r>
            <a:r>
              <a:rPr lang="en-US" sz="1400" b="1" dirty="0" smtClean="0">
                <a:solidFill>
                  <a:srgbClr val="FFFFFF"/>
                </a:solidFill>
                <a:latin typeface="Courier New" pitchFamily="49" charset="0"/>
                <a:ea typeface="DejaVu Sans" charset="0"/>
                <a:cs typeface="Courier New" pitchFamily="49" charset="0"/>
              </a:rPr>
              <a:t> </a:t>
            </a:r>
            <a:r>
              <a:rPr lang="en-US" sz="1400" b="1" dirty="0" smtClean="0">
                <a:latin typeface="Courier New" pitchFamily="49" charset="0"/>
                <a:ea typeface="DejaVu Sans" charset="0"/>
                <a:cs typeface="Courier New" pitchFamily="49" charset="0"/>
              </a:rPr>
              <a:t>j=1,m</a:t>
            </a:r>
          </a:p>
          <a:p>
            <a:pPr>
              <a:spcBef>
                <a:spcPts val="0"/>
              </a:spcBef>
              <a:buNone/>
              <a:tabLst>
                <a:tab pos="616859" algn="l"/>
                <a:tab pos="1233716" algn="l"/>
                <a:tab pos="1850574" algn="l"/>
                <a:tab pos="2467433" algn="l"/>
                <a:tab pos="3084292" algn="l"/>
                <a:tab pos="3701149" algn="l"/>
                <a:tab pos="4318008" algn="l"/>
                <a:tab pos="4934867" algn="l"/>
                <a:tab pos="5551724" algn="l"/>
                <a:tab pos="6168582" algn="l"/>
                <a:tab pos="6785441" algn="l"/>
                <a:tab pos="7402298" algn="l"/>
                <a:tab pos="8019158" algn="l"/>
                <a:tab pos="8636015" algn="l"/>
                <a:tab pos="9252874" algn="l"/>
                <a:tab pos="9869731" algn="l"/>
              </a:tabLst>
            </a:pPr>
            <a:r>
              <a:rPr lang="en-US" sz="1400" b="1" dirty="0" smtClean="0">
                <a:solidFill>
                  <a:srgbClr val="FFFFFF"/>
                </a:solidFill>
                <a:latin typeface="Courier New" pitchFamily="49" charset="0"/>
                <a:ea typeface="DejaVu Sans" charset="0"/>
                <a:cs typeface="Courier New" pitchFamily="49" charset="0"/>
              </a:rPr>
              <a:t>    </a:t>
            </a:r>
            <a:r>
              <a:rPr lang="en-US" sz="14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do</a:t>
            </a:r>
            <a:r>
              <a:rPr lang="en-US" sz="1400" b="1" dirty="0" smtClean="0">
                <a:solidFill>
                  <a:schemeClr val="accent5"/>
                </a:solidFill>
                <a:latin typeface="Courier New" pitchFamily="49" charset="0"/>
                <a:ea typeface="DejaVu Sans" charset="0"/>
                <a:cs typeface="Courier New" pitchFamily="49" charset="0"/>
              </a:rPr>
              <a:t> </a:t>
            </a:r>
            <a:r>
              <a:rPr lang="en-US" sz="1400" b="1" dirty="0" err="1" smtClean="0">
                <a:latin typeface="Courier New" pitchFamily="49" charset="0"/>
                <a:ea typeface="DejaVu Sans" charset="0"/>
                <a:cs typeface="Courier New" pitchFamily="49" charset="0"/>
              </a:rPr>
              <a:t>i</a:t>
            </a:r>
            <a:r>
              <a:rPr lang="en-US" sz="1400" b="1" dirty="0" smtClean="0">
                <a:latin typeface="Courier New" pitchFamily="49" charset="0"/>
                <a:ea typeface="DejaVu Sans" charset="0"/>
                <a:cs typeface="Courier New" pitchFamily="49" charset="0"/>
              </a:rPr>
              <a:t>=1,n</a:t>
            </a:r>
          </a:p>
          <a:p>
            <a:pPr>
              <a:spcBef>
                <a:spcPts val="0"/>
              </a:spcBef>
              <a:buNone/>
              <a:tabLst>
                <a:tab pos="616859" algn="l"/>
                <a:tab pos="1233716" algn="l"/>
                <a:tab pos="1850574" algn="l"/>
                <a:tab pos="2467433" algn="l"/>
                <a:tab pos="3084292" algn="l"/>
                <a:tab pos="3701149" algn="l"/>
                <a:tab pos="4318008" algn="l"/>
                <a:tab pos="4934867" algn="l"/>
                <a:tab pos="5551724" algn="l"/>
                <a:tab pos="6168582" algn="l"/>
                <a:tab pos="6785441" algn="l"/>
                <a:tab pos="7402298" algn="l"/>
                <a:tab pos="8019158" algn="l"/>
                <a:tab pos="8636015" algn="l"/>
                <a:tab pos="9252874" algn="l"/>
                <a:tab pos="9869731" algn="l"/>
              </a:tabLst>
            </a:pPr>
            <a:r>
              <a:rPr lang="en-US" sz="1400" b="1" dirty="0" smtClean="0">
                <a:solidFill>
                  <a:srgbClr val="FFFFFF"/>
                </a:solidFill>
                <a:latin typeface="Courier New" pitchFamily="49" charset="0"/>
                <a:ea typeface="DejaVu Sans" charset="0"/>
                <a:cs typeface="Courier New" pitchFamily="49" charset="0"/>
              </a:rPr>
              <a:t>       </a:t>
            </a:r>
          </a:p>
          <a:p>
            <a:pPr>
              <a:spcBef>
                <a:spcPts val="0"/>
              </a:spcBef>
              <a:buNone/>
              <a:tabLst>
                <a:tab pos="616859" algn="l"/>
                <a:tab pos="1233716" algn="l"/>
                <a:tab pos="1850574" algn="l"/>
                <a:tab pos="2467433" algn="l"/>
                <a:tab pos="3084292" algn="l"/>
                <a:tab pos="3701149" algn="l"/>
                <a:tab pos="4318008" algn="l"/>
                <a:tab pos="4934867" algn="l"/>
                <a:tab pos="5551724" algn="l"/>
                <a:tab pos="6168582" algn="l"/>
                <a:tab pos="6785441" algn="l"/>
                <a:tab pos="7402298" algn="l"/>
                <a:tab pos="8019158" algn="l"/>
                <a:tab pos="8636015" algn="l"/>
                <a:tab pos="9252874" algn="l"/>
                <a:tab pos="9869731" algn="l"/>
              </a:tabLst>
            </a:pPr>
            <a:endParaRPr lang="en-US" sz="1400" b="1" dirty="0" smtClean="0">
              <a:solidFill>
                <a:srgbClr val="FFFFFF"/>
              </a:solidFill>
              <a:latin typeface="Courier New" pitchFamily="49" charset="0"/>
              <a:ea typeface="DejaVu Sans" charset="0"/>
              <a:cs typeface="Courier New" pitchFamily="49" charset="0"/>
            </a:endParaRPr>
          </a:p>
          <a:p>
            <a:pPr>
              <a:spcBef>
                <a:spcPts val="0"/>
              </a:spcBef>
              <a:buNone/>
              <a:tabLst>
                <a:tab pos="616859" algn="l"/>
                <a:tab pos="1233716" algn="l"/>
                <a:tab pos="1850574" algn="l"/>
                <a:tab pos="2467433" algn="l"/>
                <a:tab pos="3084292" algn="l"/>
                <a:tab pos="3701149" algn="l"/>
                <a:tab pos="4318008" algn="l"/>
                <a:tab pos="4934867" algn="l"/>
                <a:tab pos="5551724" algn="l"/>
                <a:tab pos="6168582" algn="l"/>
                <a:tab pos="6785441" algn="l"/>
                <a:tab pos="7402298" algn="l"/>
                <a:tab pos="8019158" algn="l"/>
                <a:tab pos="8636015" algn="l"/>
                <a:tab pos="9252874" algn="l"/>
                <a:tab pos="9869731" algn="l"/>
              </a:tabLst>
            </a:pPr>
            <a:r>
              <a:rPr lang="en-US" sz="1400" b="1" dirty="0" smtClean="0">
                <a:solidFill>
                  <a:srgbClr val="FFFFFF"/>
                </a:solidFill>
                <a:latin typeface="Courier New" pitchFamily="49" charset="0"/>
                <a:ea typeface="DejaVu Sans" charset="0"/>
                <a:cs typeface="Courier New" pitchFamily="49" charset="0"/>
              </a:rPr>
              <a:t>      </a:t>
            </a:r>
            <a:r>
              <a:rPr lang="en-US" sz="1400" b="1" dirty="0" smtClean="0">
                <a:latin typeface="Courier New" pitchFamily="49" charset="0"/>
                <a:ea typeface="DejaVu Sans" charset="0"/>
                <a:cs typeface="Courier New" pitchFamily="49" charset="0"/>
              </a:rPr>
              <a:t>Anew(</a:t>
            </a:r>
            <a:r>
              <a:rPr lang="en-US" sz="1400" b="1" dirty="0" err="1" smtClean="0">
                <a:latin typeface="Courier New" pitchFamily="49" charset="0"/>
                <a:ea typeface="DejaVu Sans" charset="0"/>
                <a:cs typeface="Courier New" pitchFamily="49" charset="0"/>
              </a:rPr>
              <a:t>i,j</a:t>
            </a:r>
            <a:r>
              <a:rPr lang="en-US" sz="1400" b="1" dirty="0" smtClean="0">
                <a:latin typeface="Courier New" pitchFamily="49" charset="0"/>
                <a:ea typeface="DejaVu Sans" charset="0"/>
                <a:cs typeface="Courier New" pitchFamily="49" charset="0"/>
              </a:rPr>
              <a:t>) = .25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_fp_kind</a:t>
            </a:r>
            <a:r>
              <a:rPr lang="en-US" sz="1400" b="1" dirty="0" smtClean="0">
                <a:latin typeface="Courier New" pitchFamily="49" charset="0"/>
                <a:ea typeface="DejaVu Sans" charset="0"/>
                <a:cs typeface="Courier New" pitchFamily="49" charset="0"/>
              </a:rPr>
              <a:t> * (A(i+1, j  ) + A(i-1, j  ) + &amp;</a:t>
            </a:r>
          </a:p>
          <a:p>
            <a:pPr>
              <a:spcBef>
                <a:spcPts val="0"/>
              </a:spcBef>
              <a:buNone/>
              <a:tabLst>
                <a:tab pos="616859" algn="l"/>
                <a:tab pos="1233716" algn="l"/>
                <a:tab pos="1850574" algn="l"/>
                <a:tab pos="2467433" algn="l"/>
                <a:tab pos="3084292" algn="l"/>
                <a:tab pos="3701149" algn="l"/>
                <a:tab pos="4318008" algn="l"/>
                <a:tab pos="4934867" algn="l"/>
                <a:tab pos="5551724" algn="l"/>
                <a:tab pos="6168582" algn="l"/>
                <a:tab pos="6785441" algn="l"/>
                <a:tab pos="7402298" algn="l"/>
                <a:tab pos="8019158" algn="l"/>
                <a:tab pos="8636015" algn="l"/>
                <a:tab pos="9252874" algn="l"/>
                <a:tab pos="9869731" algn="l"/>
              </a:tabLst>
            </a:pPr>
            <a:r>
              <a:rPr lang="en-US" sz="1400" b="1" dirty="0" smtClean="0">
                <a:latin typeface="Courier New" pitchFamily="49" charset="0"/>
                <a:ea typeface="DejaVu Sans" charset="0"/>
                <a:cs typeface="Courier New" pitchFamily="49" charset="0"/>
              </a:rPr>
              <a:t>                                 A(</a:t>
            </a:r>
            <a:r>
              <a:rPr lang="en-US" sz="1400" b="1" dirty="0" err="1" smtClean="0">
                <a:latin typeface="Courier New" pitchFamily="49" charset="0"/>
                <a:ea typeface="DejaVu Sans" charset="0"/>
                <a:cs typeface="Courier New" pitchFamily="49" charset="0"/>
              </a:rPr>
              <a:t>i</a:t>
            </a:r>
            <a:r>
              <a:rPr lang="en-US" sz="1400" b="1" dirty="0" smtClean="0">
                <a:latin typeface="Courier New" pitchFamily="49" charset="0"/>
                <a:ea typeface="DejaVu Sans" charset="0"/>
                <a:cs typeface="Courier New" pitchFamily="49" charset="0"/>
              </a:rPr>
              <a:t>  , j-1) + A(</a:t>
            </a:r>
            <a:r>
              <a:rPr lang="en-US" sz="1400" b="1" dirty="0" err="1" smtClean="0">
                <a:latin typeface="Courier New" pitchFamily="49" charset="0"/>
                <a:ea typeface="DejaVu Sans" charset="0"/>
                <a:cs typeface="Courier New" pitchFamily="49" charset="0"/>
              </a:rPr>
              <a:t>i</a:t>
            </a:r>
            <a:r>
              <a:rPr lang="en-US" sz="1400" b="1" dirty="0" smtClean="0">
                <a:latin typeface="Courier New" pitchFamily="49" charset="0"/>
                <a:ea typeface="DejaVu Sans" charset="0"/>
                <a:cs typeface="Courier New" pitchFamily="49" charset="0"/>
              </a:rPr>
              <a:t>  , j+1))   </a:t>
            </a:r>
          </a:p>
          <a:p>
            <a:pPr>
              <a:spcBef>
                <a:spcPts val="0"/>
              </a:spcBef>
              <a:buNone/>
              <a:tabLst>
                <a:tab pos="616859" algn="l"/>
                <a:tab pos="1233716" algn="l"/>
                <a:tab pos="1850574" algn="l"/>
                <a:tab pos="2467433" algn="l"/>
                <a:tab pos="3084292" algn="l"/>
                <a:tab pos="3701149" algn="l"/>
                <a:tab pos="4318008" algn="l"/>
                <a:tab pos="4934867" algn="l"/>
                <a:tab pos="5551724" algn="l"/>
                <a:tab pos="6168582" algn="l"/>
                <a:tab pos="6785441" algn="l"/>
                <a:tab pos="7402298" algn="l"/>
                <a:tab pos="8019158" algn="l"/>
                <a:tab pos="8636015" algn="l"/>
                <a:tab pos="9252874" algn="l"/>
                <a:tab pos="9869731" algn="l"/>
              </a:tabLst>
            </a:pPr>
            <a:r>
              <a:rPr lang="en-US" sz="1400" b="1" dirty="0" smtClean="0">
                <a:latin typeface="Courier New" pitchFamily="49" charset="0"/>
                <a:ea typeface="DejaVu Sans" charset="0"/>
                <a:cs typeface="Courier New" pitchFamily="49" charset="0"/>
              </a:rPr>
              <a:t>       </a:t>
            </a:r>
          </a:p>
          <a:p>
            <a:pPr>
              <a:spcBef>
                <a:spcPts val="0"/>
              </a:spcBef>
              <a:buNone/>
              <a:tabLst>
                <a:tab pos="616859" algn="l"/>
                <a:tab pos="1233716" algn="l"/>
                <a:tab pos="1850574" algn="l"/>
                <a:tab pos="2467433" algn="l"/>
                <a:tab pos="3084292" algn="l"/>
                <a:tab pos="3701149" algn="l"/>
                <a:tab pos="4318008" algn="l"/>
                <a:tab pos="4934867" algn="l"/>
                <a:tab pos="5551724" algn="l"/>
                <a:tab pos="6168582" algn="l"/>
                <a:tab pos="6785441" algn="l"/>
                <a:tab pos="7402298" algn="l"/>
                <a:tab pos="8019158" algn="l"/>
                <a:tab pos="8636015" algn="l"/>
                <a:tab pos="9252874" algn="l"/>
                <a:tab pos="9869731" algn="l"/>
              </a:tabLst>
            </a:pPr>
            <a:endParaRPr lang="en-US" sz="1400" b="1" dirty="0" smtClean="0">
              <a:latin typeface="Courier New" pitchFamily="49" charset="0"/>
              <a:ea typeface="DejaVu Sans" charset="0"/>
              <a:cs typeface="Courier New" pitchFamily="49" charset="0"/>
            </a:endParaRPr>
          </a:p>
          <a:p>
            <a:pPr>
              <a:spcBef>
                <a:spcPts val="0"/>
              </a:spcBef>
              <a:buNone/>
              <a:tabLst>
                <a:tab pos="616859" algn="l"/>
                <a:tab pos="1233716" algn="l"/>
                <a:tab pos="1850574" algn="l"/>
                <a:tab pos="2467433" algn="l"/>
                <a:tab pos="3084292" algn="l"/>
                <a:tab pos="3701149" algn="l"/>
                <a:tab pos="4318008" algn="l"/>
                <a:tab pos="4934867" algn="l"/>
                <a:tab pos="5551724" algn="l"/>
                <a:tab pos="6168582" algn="l"/>
                <a:tab pos="6785441" algn="l"/>
                <a:tab pos="7402298" algn="l"/>
                <a:tab pos="8019158" algn="l"/>
                <a:tab pos="8636015" algn="l"/>
                <a:tab pos="9252874" algn="l"/>
                <a:tab pos="9869731" algn="l"/>
              </a:tabLst>
            </a:pPr>
            <a:endParaRPr lang="en-US" sz="1400" b="1" dirty="0" smtClean="0">
              <a:solidFill>
                <a:srgbClr val="FFFFFF"/>
              </a:solidFill>
              <a:latin typeface="Courier New" pitchFamily="49" charset="0"/>
              <a:ea typeface="DejaVu Sans" charset="0"/>
              <a:cs typeface="Courier New" pitchFamily="49" charset="0"/>
            </a:endParaRPr>
          </a:p>
          <a:p>
            <a:pPr>
              <a:spcBef>
                <a:spcPts val="0"/>
              </a:spcBef>
              <a:buNone/>
              <a:tabLst>
                <a:tab pos="616859" algn="l"/>
                <a:tab pos="1233716" algn="l"/>
                <a:tab pos="1850574" algn="l"/>
                <a:tab pos="2467433" algn="l"/>
                <a:tab pos="3084292" algn="l"/>
                <a:tab pos="3701149" algn="l"/>
                <a:tab pos="4318008" algn="l"/>
                <a:tab pos="4934867" algn="l"/>
                <a:tab pos="5551724" algn="l"/>
                <a:tab pos="6168582" algn="l"/>
                <a:tab pos="6785441" algn="l"/>
                <a:tab pos="7402298" algn="l"/>
                <a:tab pos="8019158" algn="l"/>
                <a:tab pos="8636015" algn="l"/>
                <a:tab pos="9252874" algn="l"/>
                <a:tab pos="9869731" algn="l"/>
              </a:tabLst>
            </a:pPr>
            <a:r>
              <a:rPr lang="en-US" sz="1400" b="1" dirty="0" smtClean="0">
                <a:latin typeface="Courier New" pitchFamily="49" charset="0"/>
                <a:ea typeface="DejaVu Sans" charset="0"/>
                <a:cs typeface="Courier New" pitchFamily="49" charset="0"/>
              </a:rPr>
              <a:t>      err =</a:t>
            </a:r>
            <a:r>
              <a:rPr lang="en-US" sz="1400" b="1" dirty="0" smtClean="0">
                <a:solidFill>
                  <a:srgbClr val="FFFFFF"/>
                </a:solidFill>
                <a:latin typeface="Courier New" pitchFamily="49" charset="0"/>
                <a:ea typeface="DejaVu Sans" charset="0"/>
                <a:cs typeface="Courier New" pitchFamily="49" charset="0"/>
              </a:rPr>
              <a:t> </a:t>
            </a:r>
            <a:r>
              <a:rPr lang="en-US" sz="1400" b="1" dirty="0" smtClean="0">
                <a:latin typeface="Courier New" pitchFamily="49" charset="0"/>
                <a:ea typeface="DejaVu Sans" charset="0"/>
                <a:cs typeface="Courier New" pitchFamily="49" charset="0"/>
              </a:rPr>
              <a:t>max(err, Anew(</a:t>
            </a:r>
            <a:r>
              <a:rPr lang="en-US" sz="1400" b="1" dirty="0" err="1" smtClean="0">
                <a:latin typeface="Courier New" pitchFamily="49" charset="0"/>
                <a:ea typeface="DejaVu Sans" charset="0"/>
                <a:cs typeface="Courier New" pitchFamily="49" charset="0"/>
              </a:rPr>
              <a:t>i,j</a:t>
            </a:r>
            <a:r>
              <a:rPr lang="en-US" sz="1400" b="1" dirty="0" smtClean="0">
                <a:latin typeface="Courier New" pitchFamily="49" charset="0"/>
                <a:ea typeface="DejaVu Sans" charset="0"/>
                <a:cs typeface="Courier New" pitchFamily="49" charset="0"/>
              </a:rPr>
              <a:t>) - A(</a:t>
            </a:r>
            <a:r>
              <a:rPr lang="en-US" sz="1400" b="1" dirty="0" err="1" smtClean="0">
                <a:latin typeface="Courier New" pitchFamily="49" charset="0"/>
                <a:ea typeface="DejaVu Sans" charset="0"/>
                <a:cs typeface="Courier New" pitchFamily="49" charset="0"/>
              </a:rPr>
              <a:t>i,j</a:t>
            </a:r>
            <a:r>
              <a:rPr lang="en-US" sz="1400" b="1" dirty="0" smtClean="0">
                <a:latin typeface="Courier New" pitchFamily="49" charset="0"/>
                <a:ea typeface="DejaVu Sans" charset="0"/>
                <a:cs typeface="Courier New" pitchFamily="49" charset="0"/>
              </a:rPr>
              <a:t>))</a:t>
            </a:r>
          </a:p>
          <a:p>
            <a:pPr>
              <a:spcBef>
                <a:spcPts val="0"/>
              </a:spcBef>
              <a:buNone/>
              <a:tabLst>
                <a:tab pos="616859" algn="l"/>
                <a:tab pos="1233716" algn="l"/>
                <a:tab pos="1850574" algn="l"/>
                <a:tab pos="2467433" algn="l"/>
                <a:tab pos="3084292" algn="l"/>
                <a:tab pos="3701149" algn="l"/>
                <a:tab pos="4318008" algn="l"/>
                <a:tab pos="4934867" algn="l"/>
                <a:tab pos="5551724" algn="l"/>
                <a:tab pos="6168582" algn="l"/>
                <a:tab pos="6785441" algn="l"/>
                <a:tab pos="7402298" algn="l"/>
                <a:tab pos="8019158" algn="l"/>
                <a:tab pos="8636015" algn="l"/>
                <a:tab pos="9252874" algn="l"/>
                <a:tab pos="9869731" algn="l"/>
              </a:tabLst>
            </a:pPr>
            <a:r>
              <a:rPr lang="en-US" sz="1400" b="1" dirty="0" smtClean="0">
                <a:solidFill>
                  <a:srgbClr val="FFFFFF"/>
                </a:solidFill>
                <a:latin typeface="Courier New" pitchFamily="49" charset="0"/>
                <a:ea typeface="DejaVu Sans" charset="0"/>
                <a:cs typeface="Courier New" pitchFamily="49" charset="0"/>
              </a:rPr>
              <a:t>    </a:t>
            </a:r>
            <a:r>
              <a:rPr lang="en-US" sz="14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end do</a:t>
            </a:r>
          </a:p>
          <a:p>
            <a:pPr>
              <a:spcBef>
                <a:spcPts val="0"/>
              </a:spcBef>
              <a:buNone/>
              <a:tabLst>
                <a:tab pos="616859" algn="l"/>
                <a:tab pos="1233716" algn="l"/>
                <a:tab pos="1850574" algn="l"/>
                <a:tab pos="2467433" algn="l"/>
                <a:tab pos="3084292" algn="l"/>
                <a:tab pos="3701149" algn="l"/>
                <a:tab pos="4318008" algn="l"/>
                <a:tab pos="4934867" algn="l"/>
                <a:tab pos="5551724" algn="l"/>
                <a:tab pos="6168582" algn="l"/>
                <a:tab pos="6785441" algn="l"/>
                <a:tab pos="7402298" algn="l"/>
                <a:tab pos="8019158" algn="l"/>
                <a:tab pos="8636015" algn="l"/>
                <a:tab pos="9252874" algn="l"/>
                <a:tab pos="9869731" algn="l"/>
              </a:tabLst>
            </a:pPr>
            <a:r>
              <a:rPr lang="en-US" sz="1400" b="1" dirty="0" smtClean="0">
                <a:solidFill>
                  <a:srgbClr val="FFFFFF"/>
                </a:solidFill>
                <a:latin typeface="Courier New" pitchFamily="49" charset="0"/>
                <a:ea typeface="DejaVu Sans" charset="0"/>
                <a:cs typeface="Courier New" pitchFamily="49" charset="0"/>
              </a:rPr>
              <a:t>  </a:t>
            </a:r>
            <a:r>
              <a:rPr lang="en-US" sz="14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end do</a:t>
            </a:r>
          </a:p>
          <a:p>
            <a:pPr>
              <a:spcBef>
                <a:spcPts val="0"/>
              </a:spcBef>
              <a:buNone/>
              <a:tabLst>
                <a:tab pos="616859" algn="l"/>
                <a:tab pos="1233716" algn="l"/>
                <a:tab pos="1850574" algn="l"/>
                <a:tab pos="2467433" algn="l"/>
                <a:tab pos="3084292" algn="l"/>
                <a:tab pos="3701149" algn="l"/>
                <a:tab pos="4318008" algn="l"/>
                <a:tab pos="4934867" algn="l"/>
                <a:tab pos="5551724" algn="l"/>
                <a:tab pos="6168582" algn="l"/>
                <a:tab pos="6785441" algn="l"/>
                <a:tab pos="7402298" algn="l"/>
                <a:tab pos="8019158" algn="l"/>
                <a:tab pos="8636015" algn="l"/>
                <a:tab pos="9252874" algn="l"/>
                <a:tab pos="9869731" algn="l"/>
              </a:tabLst>
            </a:pPr>
            <a:endParaRPr lang="en-US" sz="1400" b="1" dirty="0" smtClean="0">
              <a:solidFill>
                <a:srgbClr val="FFFFFF"/>
              </a:solidFill>
              <a:latin typeface="Courier New" pitchFamily="49" charset="0"/>
              <a:ea typeface="DejaVu Sans" charset="0"/>
              <a:cs typeface="Courier New" pitchFamily="49" charset="0"/>
            </a:endParaRPr>
          </a:p>
          <a:p>
            <a:pPr>
              <a:spcBef>
                <a:spcPts val="0"/>
              </a:spcBef>
              <a:buNone/>
              <a:tabLst>
                <a:tab pos="616859" algn="l"/>
                <a:tab pos="1233716" algn="l"/>
                <a:tab pos="1850574" algn="l"/>
                <a:tab pos="2467433" algn="l"/>
                <a:tab pos="3084292" algn="l"/>
                <a:tab pos="3701149" algn="l"/>
                <a:tab pos="4318008" algn="l"/>
                <a:tab pos="4934867" algn="l"/>
                <a:tab pos="5551724" algn="l"/>
                <a:tab pos="6168582" algn="l"/>
                <a:tab pos="6785441" algn="l"/>
                <a:tab pos="7402298" algn="l"/>
                <a:tab pos="8019158" algn="l"/>
                <a:tab pos="8636015" algn="l"/>
                <a:tab pos="9252874" algn="l"/>
                <a:tab pos="9869731" algn="l"/>
              </a:tabLst>
            </a:pPr>
            <a:r>
              <a:rPr lang="en-US" sz="1400" b="1" dirty="0" smtClean="0">
                <a:solidFill>
                  <a:srgbClr val="FFFFFF"/>
                </a:solidFill>
                <a:latin typeface="Courier New" pitchFamily="49" charset="0"/>
                <a:ea typeface="DejaVu Sans" charset="0"/>
                <a:cs typeface="Courier New" pitchFamily="49" charset="0"/>
              </a:rPr>
              <a:t>  </a:t>
            </a:r>
            <a:r>
              <a:rPr lang="en-US" sz="14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do</a:t>
            </a:r>
            <a:r>
              <a:rPr lang="en-US" sz="1400" b="1" dirty="0" smtClean="0">
                <a:solidFill>
                  <a:srgbClr val="FFFFFF"/>
                </a:solidFill>
                <a:latin typeface="Courier New" pitchFamily="49" charset="0"/>
                <a:ea typeface="DejaVu Sans" charset="0"/>
                <a:cs typeface="Courier New" pitchFamily="49" charset="0"/>
              </a:rPr>
              <a:t> </a:t>
            </a:r>
            <a:r>
              <a:rPr lang="en-US" sz="1400" b="1" dirty="0" smtClean="0">
                <a:latin typeface="Courier New" pitchFamily="49" charset="0"/>
                <a:ea typeface="DejaVu Sans" charset="0"/>
                <a:cs typeface="Courier New" pitchFamily="49" charset="0"/>
              </a:rPr>
              <a:t>j=1,m-2</a:t>
            </a:r>
          </a:p>
          <a:p>
            <a:pPr>
              <a:spcBef>
                <a:spcPts val="0"/>
              </a:spcBef>
              <a:buNone/>
              <a:tabLst>
                <a:tab pos="616859" algn="l"/>
                <a:tab pos="1233716" algn="l"/>
                <a:tab pos="1850574" algn="l"/>
                <a:tab pos="2467433" algn="l"/>
                <a:tab pos="3084292" algn="l"/>
                <a:tab pos="3701149" algn="l"/>
                <a:tab pos="4318008" algn="l"/>
                <a:tab pos="4934867" algn="l"/>
                <a:tab pos="5551724" algn="l"/>
                <a:tab pos="6168582" algn="l"/>
                <a:tab pos="6785441" algn="l"/>
                <a:tab pos="7402298" algn="l"/>
                <a:tab pos="8019158" algn="l"/>
                <a:tab pos="8636015" algn="l"/>
                <a:tab pos="9252874" algn="l"/>
                <a:tab pos="9869731" algn="l"/>
              </a:tabLst>
            </a:pPr>
            <a:r>
              <a:rPr lang="en-US" sz="1400" b="1" dirty="0" smtClean="0">
                <a:solidFill>
                  <a:srgbClr val="FFFFFF"/>
                </a:solidFill>
                <a:latin typeface="Courier New" pitchFamily="49" charset="0"/>
                <a:ea typeface="DejaVu Sans" charset="0"/>
                <a:cs typeface="Courier New" pitchFamily="49" charset="0"/>
              </a:rPr>
              <a:t>    </a:t>
            </a:r>
            <a:r>
              <a:rPr lang="en-US" sz="14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do</a:t>
            </a:r>
            <a:r>
              <a:rPr lang="en-US" sz="1400" b="1" dirty="0" smtClean="0">
                <a:solidFill>
                  <a:srgbClr val="FFFFFF"/>
                </a:solidFill>
                <a:latin typeface="Courier New" pitchFamily="49" charset="0"/>
                <a:ea typeface="DejaVu Sans" charset="0"/>
                <a:cs typeface="Courier New" pitchFamily="49" charset="0"/>
              </a:rPr>
              <a:t> </a:t>
            </a:r>
            <a:r>
              <a:rPr lang="en-US" sz="1400" b="1" dirty="0" err="1" smtClean="0">
                <a:latin typeface="Courier New" pitchFamily="49" charset="0"/>
                <a:ea typeface="DejaVu Sans" charset="0"/>
                <a:cs typeface="Courier New" pitchFamily="49" charset="0"/>
              </a:rPr>
              <a:t>i</a:t>
            </a:r>
            <a:r>
              <a:rPr lang="en-US" sz="1400" b="1" dirty="0" smtClean="0">
                <a:latin typeface="Courier New" pitchFamily="49" charset="0"/>
                <a:ea typeface="DejaVu Sans" charset="0"/>
                <a:cs typeface="Courier New" pitchFamily="49" charset="0"/>
              </a:rPr>
              <a:t>=1,n-2</a:t>
            </a:r>
          </a:p>
          <a:p>
            <a:pPr>
              <a:spcBef>
                <a:spcPts val="0"/>
              </a:spcBef>
              <a:buNone/>
              <a:tabLst>
                <a:tab pos="616859" algn="l"/>
                <a:tab pos="1233716" algn="l"/>
                <a:tab pos="1850574" algn="l"/>
                <a:tab pos="2467433" algn="l"/>
                <a:tab pos="3084292" algn="l"/>
                <a:tab pos="3701149" algn="l"/>
                <a:tab pos="4318008" algn="l"/>
                <a:tab pos="4934867" algn="l"/>
                <a:tab pos="5551724" algn="l"/>
                <a:tab pos="6168582" algn="l"/>
                <a:tab pos="6785441" algn="l"/>
                <a:tab pos="7402298" algn="l"/>
                <a:tab pos="8019158" algn="l"/>
                <a:tab pos="8636015" algn="l"/>
                <a:tab pos="9252874" algn="l"/>
                <a:tab pos="9869731" algn="l"/>
              </a:tabLst>
            </a:pPr>
            <a:r>
              <a:rPr lang="en-US" sz="1400" b="1" dirty="0" smtClean="0">
                <a:latin typeface="Courier New" pitchFamily="49" charset="0"/>
                <a:ea typeface="DejaVu Sans" charset="0"/>
                <a:cs typeface="Courier New" pitchFamily="49" charset="0"/>
              </a:rPr>
              <a:t>      A(</a:t>
            </a:r>
            <a:r>
              <a:rPr lang="en-US" sz="1400" b="1" dirty="0" err="1" smtClean="0">
                <a:latin typeface="Courier New" pitchFamily="49" charset="0"/>
                <a:ea typeface="DejaVu Sans" charset="0"/>
                <a:cs typeface="Courier New" pitchFamily="49" charset="0"/>
              </a:rPr>
              <a:t>i,j</a:t>
            </a:r>
            <a:r>
              <a:rPr lang="en-US" sz="1400" b="1" dirty="0" smtClean="0">
                <a:latin typeface="Courier New" pitchFamily="49" charset="0"/>
                <a:ea typeface="DejaVu Sans" charset="0"/>
                <a:cs typeface="Courier New" pitchFamily="49" charset="0"/>
              </a:rPr>
              <a:t>) = Anew(</a:t>
            </a:r>
            <a:r>
              <a:rPr lang="en-US" sz="1400" b="1" dirty="0" err="1" smtClean="0">
                <a:latin typeface="Courier New" pitchFamily="49" charset="0"/>
                <a:ea typeface="DejaVu Sans" charset="0"/>
                <a:cs typeface="Courier New" pitchFamily="49" charset="0"/>
              </a:rPr>
              <a:t>i,j</a:t>
            </a:r>
            <a:r>
              <a:rPr lang="en-US" sz="1400" b="1" dirty="0" smtClean="0">
                <a:latin typeface="Courier New" pitchFamily="49" charset="0"/>
                <a:ea typeface="DejaVu Sans" charset="0"/>
                <a:cs typeface="Courier New" pitchFamily="49" charset="0"/>
              </a:rPr>
              <a:t>)</a:t>
            </a:r>
          </a:p>
          <a:p>
            <a:pPr>
              <a:spcBef>
                <a:spcPts val="0"/>
              </a:spcBef>
              <a:buNone/>
              <a:tabLst>
                <a:tab pos="616859" algn="l"/>
                <a:tab pos="1233716" algn="l"/>
                <a:tab pos="1850574" algn="l"/>
                <a:tab pos="2467433" algn="l"/>
                <a:tab pos="3084292" algn="l"/>
                <a:tab pos="3701149" algn="l"/>
                <a:tab pos="4318008" algn="l"/>
                <a:tab pos="4934867" algn="l"/>
                <a:tab pos="5551724" algn="l"/>
                <a:tab pos="6168582" algn="l"/>
                <a:tab pos="6785441" algn="l"/>
                <a:tab pos="7402298" algn="l"/>
                <a:tab pos="8019158" algn="l"/>
                <a:tab pos="8636015" algn="l"/>
                <a:tab pos="9252874" algn="l"/>
                <a:tab pos="9869731" algn="l"/>
              </a:tabLst>
            </a:pPr>
            <a:r>
              <a:rPr lang="en-US" sz="14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  end do</a:t>
            </a:r>
          </a:p>
          <a:p>
            <a:pPr>
              <a:spcBef>
                <a:spcPts val="0"/>
              </a:spcBef>
              <a:buNone/>
              <a:tabLst>
                <a:tab pos="616859" algn="l"/>
                <a:tab pos="1233716" algn="l"/>
                <a:tab pos="1850574" algn="l"/>
                <a:tab pos="2467433" algn="l"/>
                <a:tab pos="3084292" algn="l"/>
                <a:tab pos="3701149" algn="l"/>
                <a:tab pos="4318008" algn="l"/>
                <a:tab pos="4934867" algn="l"/>
                <a:tab pos="5551724" algn="l"/>
                <a:tab pos="6168582" algn="l"/>
                <a:tab pos="6785441" algn="l"/>
                <a:tab pos="7402298" algn="l"/>
                <a:tab pos="8019158" algn="l"/>
                <a:tab pos="8636015" algn="l"/>
                <a:tab pos="9252874" algn="l"/>
                <a:tab pos="9869731" algn="l"/>
              </a:tabLst>
            </a:pPr>
            <a:r>
              <a:rPr lang="en-US" sz="14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end do </a:t>
            </a:r>
          </a:p>
          <a:p>
            <a:pPr>
              <a:spcBef>
                <a:spcPts val="0"/>
              </a:spcBef>
              <a:buNone/>
              <a:tabLst>
                <a:tab pos="616859" algn="l"/>
                <a:tab pos="1233716" algn="l"/>
                <a:tab pos="1850574" algn="l"/>
                <a:tab pos="2467433" algn="l"/>
                <a:tab pos="3084292" algn="l"/>
                <a:tab pos="3701149" algn="l"/>
                <a:tab pos="4318008" algn="l"/>
                <a:tab pos="4934867" algn="l"/>
                <a:tab pos="5551724" algn="l"/>
                <a:tab pos="6168582" algn="l"/>
                <a:tab pos="6785441" algn="l"/>
                <a:tab pos="7402298" algn="l"/>
                <a:tab pos="8019158" algn="l"/>
                <a:tab pos="8636015" algn="l"/>
                <a:tab pos="9252874" algn="l"/>
                <a:tab pos="9869731" algn="l"/>
              </a:tabLst>
            </a:pPr>
            <a:r>
              <a:rPr lang="en-US" sz="1400" b="1" dirty="0" smtClean="0">
                <a:solidFill>
                  <a:schemeClr val="accent5"/>
                </a:solidFill>
                <a:latin typeface="Courier New" pitchFamily="49" charset="0"/>
                <a:ea typeface="DejaVu Sans" charset="0"/>
                <a:cs typeface="Courier New" pitchFamily="49" charset="0"/>
              </a:rPr>
              <a:t>   </a:t>
            </a:r>
            <a:endParaRPr lang="en-US" sz="1400" b="1" dirty="0" smtClean="0">
              <a:solidFill>
                <a:srgbClr val="FFFFFF"/>
              </a:solidFill>
              <a:latin typeface="Courier New" pitchFamily="49" charset="0"/>
              <a:ea typeface="DejaVu Sans" charset="0"/>
              <a:cs typeface="Courier New" pitchFamily="49" charset="0"/>
            </a:endParaRPr>
          </a:p>
          <a:p>
            <a:pPr>
              <a:spcBef>
                <a:spcPts val="0"/>
              </a:spcBef>
              <a:buNone/>
              <a:tabLst>
                <a:tab pos="616859" algn="l"/>
                <a:tab pos="1233716" algn="l"/>
                <a:tab pos="1850574" algn="l"/>
                <a:tab pos="2467433" algn="l"/>
                <a:tab pos="3084292" algn="l"/>
                <a:tab pos="3701149" algn="l"/>
                <a:tab pos="4318008" algn="l"/>
                <a:tab pos="4934867" algn="l"/>
                <a:tab pos="5551724" algn="l"/>
                <a:tab pos="6168582" algn="l"/>
                <a:tab pos="6785441" algn="l"/>
                <a:tab pos="7402298" algn="l"/>
                <a:tab pos="8019158" algn="l"/>
                <a:tab pos="8636015" algn="l"/>
                <a:tab pos="9252874" algn="l"/>
                <a:tab pos="9869731" algn="l"/>
              </a:tabLst>
            </a:pPr>
            <a:r>
              <a:rPr lang="en-US" sz="1400" b="1" dirty="0" smtClean="0">
                <a:latin typeface="Courier New" pitchFamily="49" charset="0"/>
                <a:ea typeface="DejaVu Sans" charset="0"/>
                <a:cs typeface="Courier New" pitchFamily="49" charset="0"/>
              </a:rPr>
              <a:t>  </a:t>
            </a:r>
            <a:r>
              <a:rPr lang="en-US" sz="1400" b="1" dirty="0" err="1" smtClean="0">
                <a:latin typeface="Courier New" pitchFamily="49" charset="0"/>
                <a:ea typeface="DejaVu Sans" charset="0"/>
                <a:cs typeface="Courier New" pitchFamily="49" charset="0"/>
              </a:rPr>
              <a:t>iter</a:t>
            </a:r>
            <a:r>
              <a:rPr lang="en-US" sz="1400" b="1" dirty="0" smtClean="0">
                <a:latin typeface="Courier New" pitchFamily="49" charset="0"/>
                <a:ea typeface="DejaVu Sans" charset="0"/>
                <a:cs typeface="Courier New" pitchFamily="49" charset="0"/>
              </a:rPr>
              <a:t> = </a:t>
            </a:r>
            <a:r>
              <a:rPr lang="en-US" sz="1400" b="1" dirty="0" err="1" smtClean="0">
                <a:latin typeface="Courier New" pitchFamily="49" charset="0"/>
                <a:ea typeface="DejaVu Sans" charset="0"/>
                <a:cs typeface="Courier New" pitchFamily="49" charset="0"/>
              </a:rPr>
              <a:t>iter</a:t>
            </a:r>
            <a:r>
              <a:rPr lang="en-US" sz="1400" b="1" dirty="0" smtClean="0">
                <a:latin typeface="Courier New" pitchFamily="49" charset="0"/>
                <a:ea typeface="DejaVu Sans" charset="0"/>
                <a:cs typeface="Courier New" pitchFamily="49" charset="0"/>
              </a:rPr>
              <a:t> +1</a:t>
            </a:r>
          </a:p>
          <a:p>
            <a:pPr>
              <a:spcBef>
                <a:spcPts val="0"/>
              </a:spcBef>
              <a:buNone/>
              <a:tabLst>
                <a:tab pos="616859" algn="l"/>
                <a:tab pos="1233716" algn="l"/>
                <a:tab pos="1850574" algn="l"/>
                <a:tab pos="2467433" algn="l"/>
                <a:tab pos="3084292" algn="l"/>
                <a:tab pos="3701149" algn="l"/>
                <a:tab pos="4318008" algn="l"/>
                <a:tab pos="4934867" algn="l"/>
                <a:tab pos="5551724" algn="l"/>
                <a:tab pos="6168582" algn="l"/>
                <a:tab pos="6785441" algn="l"/>
                <a:tab pos="7402298" algn="l"/>
                <a:tab pos="8019158" algn="l"/>
                <a:tab pos="8636015" algn="l"/>
                <a:tab pos="9252874" algn="l"/>
                <a:tab pos="9869731" algn="l"/>
              </a:tabLst>
            </a:pPr>
            <a:r>
              <a:rPr lang="en-US" sz="14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end do</a:t>
            </a:r>
            <a:endParaRPr lang="en-US" sz="1400" b="1" dirty="0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</p:txBody>
      </p:sp>
      <p:grpSp>
        <p:nvGrpSpPr>
          <p:cNvPr id="38" name="Group 37"/>
          <p:cNvGrpSpPr/>
          <p:nvPr/>
        </p:nvGrpSpPr>
        <p:grpSpPr>
          <a:xfrm>
            <a:off x="6300958" y="1397127"/>
            <a:ext cx="2766842" cy="612648"/>
            <a:chOff x="5448061" y="680708"/>
            <a:chExt cx="3274841" cy="527315"/>
          </a:xfrm>
        </p:grpSpPr>
        <p:sp>
          <p:nvSpPr>
            <p:cNvPr id="39" name="Rounded Rectangle 38"/>
            <p:cNvSpPr/>
            <p:nvPr/>
          </p:nvSpPr>
          <p:spPr>
            <a:xfrm>
              <a:off x="6042108" y="680708"/>
              <a:ext cx="2680794" cy="527315"/>
            </a:xfrm>
            <a:prstGeom prst="roundRect">
              <a:avLst>
                <a:gd name="adj" fmla="val 6245"/>
              </a:avLst>
            </a:prstGeom>
            <a:gradFill>
              <a:gsLst>
                <a:gs pos="0">
                  <a:schemeClr val="bg1">
                    <a:lumMod val="75000"/>
                    <a:lumOff val="25000"/>
                    <a:alpha val="80000"/>
                  </a:schemeClr>
                </a:gs>
                <a:gs pos="100000">
                  <a:schemeClr val="bg1">
                    <a:lumMod val="95000"/>
                    <a:lumOff val="5000"/>
                    <a:alpha val="80000"/>
                  </a:schemeClr>
                </a:gs>
              </a:gsLst>
              <a:lin ang="5400000" scaled="0"/>
            </a:gradFill>
            <a:ln w="15875">
              <a:gradFill>
                <a:gsLst>
                  <a:gs pos="0">
                    <a:srgbClr val="9F9F9F"/>
                  </a:gs>
                  <a:gs pos="100000">
                    <a:schemeClr val="bg2">
                      <a:alpha val="0"/>
                    </a:schemeClr>
                  </a:gs>
                </a:gsLst>
                <a:lin ang="5400000" scaled="0"/>
              </a:gradFill>
            </a:ln>
            <a:effectLst>
              <a:outerShdw blurRad="76200" sx="102000" sy="102000" algn="ctr" rotWithShape="0">
                <a:prstClr val="black">
                  <a:alpha val="46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w="69850" h="31750"/>
              <a:bevelB w="19050" h="952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tabLst>
                  <a:tab pos="616859" algn="l"/>
                  <a:tab pos="1233716" algn="l"/>
                  <a:tab pos="1850574" algn="l"/>
                  <a:tab pos="2467433" algn="l"/>
                  <a:tab pos="3084292" algn="l"/>
                </a:tabLst>
              </a:pPr>
              <a:r>
                <a:rPr lang="en-US" sz="1600" b="1" dirty="0" smtClean="0">
                  <a:solidFill>
                    <a:schemeClr val="tx1"/>
                  </a:solidFill>
                  <a:ea typeface="DejaVu Sans" charset="0"/>
                  <a:cs typeface="DejaVu Sans" charset="0"/>
                </a:rPr>
                <a:t>Iterate until converged</a:t>
              </a:r>
              <a:endParaRPr lang="en-US" sz="1600" b="1" dirty="0">
                <a:solidFill>
                  <a:schemeClr val="tx1"/>
                </a:solidFill>
                <a:ea typeface="DejaVu Sans" charset="0"/>
                <a:cs typeface="DejaVu Sans" charset="0"/>
              </a:endParaRPr>
            </a:p>
          </p:txBody>
        </p:sp>
        <p:sp>
          <p:nvSpPr>
            <p:cNvPr id="40" name="AutoShape 14"/>
            <p:cNvSpPr>
              <a:spLocks noChangeArrowheads="1"/>
            </p:cNvSpPr>
            <p:nvPr/>
          </p:nvSpPr>
          <p:spPr bwMode="auto">
            <a:xfrm rot="5400000" flipV="1">
              <a:off x="5421454" y="855226"/>
              <a:ext cx="231491" cy="178278"/>
            </a:xfrm>
            <a:prstGeom prst="triangle">
              <a:avLst/>
            </a:prstGeom>
            <a:gradFill flip="none" rotWithShape="0">
              <a:gsLst>
                <a:gs pos="0">
                  <a:srgbClr val="8FD026"/>
                </a:gs>
                <a:gs pos="100000">
                  <a:srgbClr val="76B900"/>
                </a:gs>
              </a:gsLst>
              <a:lin ang="16200000" scaled="1"/>
              <a:tileRect/>
            </a:gradFill>
            <a:ln w="19050" algn="ctr">
              <a:solidFill>
                <a:schemeClr val="tx1">
                  <a:lumMod val="85000"/>
                </a:schemeClr>
              </a:solidFill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>
                <a:rot lat="0" lon="0" rev="3000000"/>
              </a:lightRig>
            </a:scene3d>
            <a:sp3d>
              <a:bevelT w="12700" h="6350"/>
              <a:contourClr>
                <a:schemeClr val="tx2"/>
              </a:contourClr>
            </a:sp3d>
          </p:spPr>
          <p:txBody>
            <a:bodyPr wrap="none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b="1" dirty="0">
                <a:latin typeface="Arial" charset="0"/>
                <a:ea typeface="MS PGothic" pitchFamily="34" charset="-128"/>
              </a:endParaRPr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6300959" y="2133600"/>
            <a:ext cx="2766841" cy="612648"/>
            <a:chOff x="5448061" y="680708"/>
            <a:chExt cx="3274841" cy="527315"/>
          </a:xfrm>
        </p:grpSpPr>
        <p:sp>
          <p:nvSpPr>
            <p:cNvPr id="42" name="Rounded Rectangle 41"/>
            <p:cNvSpPr/>
            <p:nvPr/>
          </p:nvSpPr>
          <p:spPr>
            <a:xfrm>
              <a:off x="6042108" y="680708"/>
              <a:ext cx="2680794" cy="527315"/>
            </a:xfrm>
            <a:prstGeom prst="roundRect">
              <a:avLst>
                <a:gd name="adj" fmla="val 6245"/>
              </a:avLst>
            </a:prstGeom>
            <a:gradFill>
              <a:gsLst>
                <a:gs pos="0">
                  <a:schemeClr val="bg1">
                    <a:lumMod val="75000"/>
                    <a:lumOff val="25000"/>
                    <a:alpha val="80000"/>
                  </a:schemeClr>
                </a:gs>
                <a:gs pos="100000">
                  <a:schemeClr val="bg1">
                    <a:lumMod val="95000"/>
                    <a:lumOff val="5000"/>
                    <a:alpha val="80000"/>
                  </a:schemeClr>
                </a:gs>
              </a:gsLst>
              <a:lin ang="5400000" scaled="0"/>
            </a:gradFill>
            <a:ln w="15875">
              <a:gradFill>
                <a:gsLst>
                  <a:gs pos="0">
                    <a:srgbClr val="9F9F9F"/>
                  </a:gs>
                  <a:gs pos="100000">
                    <a:schemeClr val="bg2">
                      <a:alpha val="0"/>
                    </a:schemeClr>
                  </a:gs>
                </a:gsLst>
                <a:lin ang="5400000" scaled="0"/>
              </a:gradFill>
            </a:ln>
            <a:effectLst>
              <a:outerShdw blurRad="76200" sx="102000" sy="102000" algn="ctr" rotWithShape="0">
                <a:prstClr val="black">
                  <a:alpha val="46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w="69850" h="31750"/>
              <a:bevelB w="19050" h="952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tabLst>
                  <a:tab pos="616859" algn="l"/>
                  <a:tab pos="1233716" algn="l"/>
                  <a:tab pos="1850574" algn="l"/>
                  <a:tab pos="2467433" algn="l"/>
                  <a:tab pos="3084292" algn="l"/>
                </a:tabLst>
              </a:pPr>
              <a:r>
                <a:rPr lang="en-US" sz="1600" b="1" dirty="0" smtClean="0">
                  <a:solidFill>
                    <a:schemeClr val="tx1"/>
                  </a:solidFill>
                  <a:ea typeface="DejaVu Sans" charset="0"/>
                  <a:cs typeface="DejaVu Sans" charset="0"/>
                </a:rPr>
                <a:t>Iterate across matrix elements</a:t>
              </a:r>
              <a:endParaRPr lang="en-US" sz="1600" b="1" dirty="0">
                <a:solidFill>
                  <a:schemeClr val="tx1"/>
                </a:solidFill>
                <a:ea typeface="DejaVu Sans" charset="0"/>
                <a:cs typeface="DejaVu Sans" charset="0"/>
              </a:endParaRPr>
            </a:p>
          </p:txBody>
        </p:sp>
        <p:sp>
          <p:nvSpPr>
            <p:cNvPr id="43" name="AutoShape 14"/>
            <p:cNvSpPr>
              <a:spLocks noChangeArrowheads="1"/>
            </p:cNvSpPr>
            <p:nvPr/>
          </p:nvSpPr>
          <p:spPr bwMode="auto">
            <a:xfrm rot="5400000" flipV="1">
              <a:off x="5421454" y="855226"/>
              <a:ext cx="231491" cy="178278"/>
            </a:xfrm>
            <a:prstGeom prst="triangle">
              <a:avLst/>
            </a:prstGeom>
            <a:gradFill flip="none" rotWithShape="0">
              <a:gsLst>
                <a:gs pos="0">
                  <a:srgbClr val="8FD026"/>
                </a:gs>
                <a:gs pos="100000">
                  <a:srgbClr val="76B900"/>
                </a:gs>
              </a:gsLst>
              <a:lin ang="16200000" scaled="1"/>
              <a:tileRect/>
            </a:gradFill>
            <a:ln w="19050" algn="ctr">
              <a:solidFill>
                <a:schemeClr val="tx1">
                  <a:lumMod val="85000"/>
                </a:schemeClr>
              </a:solidFill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>
                <a:rot lat="0" lon="0" rev="3000000"/>
              </a:lightRig>
            </a:scene3d>
            <a:sp3d>
              <a:bevelT w="12700" h="6350"/>
              <a:contourClr>
                <a:schemeClr val="tx2"/>
              </a:contourClr>
            </a:sp3d>
          </p:spPr>
          <p:txBody>
            <a:bodyPr wrap="none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b="1" dirty="0">
                <a:latin typeface="Arial" charset="0"/>
                <a:ea typeface="MS PGothic" pitchFamily="34" charset="-128"/>
              </a:endParaRPr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6300959" y="3048000"/>
            <a:ext cx="2766841" cy="612648"/>
            <a:chOff x="5448061" y="680708"/>
            <a:chExt cx="3274841" cy="527315"/>
          </a:xfrm>
        </p:grpSpPr>
        <p:sp>
          <p:nvSpPr>
            <p:cNvPr id="45" name="Rounded Rectangle 44"/>
            <p:cNvSpPr/>
            <p:nvPr/>
          </p:nvSpPr>
          <p:spPr>
            <a:xfrm>
              <a:off x="6042108" y="680708"/>
              <a:ext cx="2680794" cy="527315"/>
            </a:xfrm>
            <a:prstGeom prst="roundRect">
              <a:avLst>
                <a:gd name="adj" fmla="val 6245"/>
              </a:avLst>
            </a:prstGeom>
            <a:gradFill>
              <a:gsLst>
                <a:gs pos="0">
                  <a:schemeClr val="bg1">
                    <a:lumMod val="75000"/>
                    <a:lumOff val="25000"/>
                    <a:alpha val="80000"/>
                  </a:schemeClr>
                </a:gs>
                <a:gs pos="100000">
                  <a:schemeClr val="bg1">
                    <a:lumMod val="95000"/>
                    <a:lumOff val="5000"/>
                    <a:alpha val="80000"/>
                  </a:schemeClr>
                </a:gs>
              </a:gsLst>
              <a:lin ang="5400000" scaled="0"/>
            </a:gradFill>
            <a:ln w="15875">
              <a:gradFill>
                <a:gsLst>
                  <a:gs pos="0">
                    <a:srgbClr val="9F9F9F"/>
                  </a:gs>
                  <a:gs pos="100000">
                    <a:schemeClr val="bg2">
                      <a:alpha val="0"/>
                    </a:schemeClr>
                  </a:gs>
                </a:gsLst>
                <a:lin ang="5400000" scaled="0"/>
              </a:gradFill>
            </a:ln>
            <a:effectLst>
              <a:outerShdw blurRad="76200" sx="102000" sy="102000" algn="ctr" rotWithShape="0">
                <a:prstClr val="black">
                  <a:alpha val="46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w="69850" h="31750"/>
              <a:bevelB w="19050" h="952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tabLst>
                  <a:tab pos="616859" algn="l"/>
                  <a:tab pos="1233716" algn="l"/>
                  <a:tab pos="1850574" algn="l"/>
                  <a:tab pos="2467433" algn="l"/>
                  <a:tab pos="3084292" algn="l"/>
                </a:tabLst>
              </a:pPr>
              <a:r>
                <a:rPr lang="en-US" sz="1600" b="1" dirty="0" smtClean="0">
                  <a:solidFill>
                    <a:schemeClr val="tx1"/>
                  </a:solidFill>
                  <a:ea typeface="DejaVu Sans" charset="0"/>
                  <a:cs typeface="DejaVu Sans" charset="0"/>
                </a:rPr>
                <a:t>Calculate new value from neighbors</a:t>
              </a:r>
              <a:endParaRPr lang="en-US" sz="1600" b="1" dirty="0">
                <a:solidFill>
                  <a:schemeClr val="tx1"/>
                </a:solidFill>
                <a:ea typeface="DejaVu Sans" charset="0"/>
                <a:cs typeface="DejaVu Sans" charset="0"/>
              </a:endParaRPr>
            </a:p>
          </p:txBody>
        </p:sp>
        <p:sp>
          <p:nvSpPr>
            <p:cNvPr id="46" name="AutoShape 14"/>
            <p:cNvSpPr>
              <a:spLocks noChangeArrowheads="1"/>
            </p:cNvSpPr>
            <p:nvPr/>
          </p:nvSpPr>
          <p:spPr bwMode="auto">
            <a:xfrm rot="5400000" flipV="1">
              <a:off x="5421454" y="855226"/>
              <a:ext cx="231491" cy="178278"/>
            </a:xfrm>
            <a:prstGeom prst="triangle">
              <a:avLst/>
            </a:prstGeom>
            <a:gradFill flip="none" rotWithShape="0">
              <a:gsLst>
                <a:gs pos="0">
                  <a:srgbClr val="8FD026"/>
                </a:gs>
                <a:gs pos="100000">
                  <a:srgbClr val="76B900"/>
                </a:gs>
              </a:gsLst>
              <a:lin ang="16200000" scaled="1"/>
              <a:tileRect/>
            </a:gradFill>
            <a:ln w="19050" algn="ctr">
              <a:solidFill>
                <a:schemeClr val="tx1">
                  <a:lumMod val="85000"/>
                </a:schemeClr>
              </a:solidFill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>
                <a:rot lat="0" lon="0" rev="3000000"/>
              </a:lightRig>
            </a:scene3d>
            <a:sp3d>
              <a:bevelT w="12700" h="6350"/>
              <a:contourClr>
                <a:schemeClr val="tx2"/>
              </a:contourClr>
            </a:sp3d>
          </p:spPr>
          <p:txBody>
            <a:bodyPr wrap="none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b="1" dirty="0">
                <a:latin typeface="Arial" charset="0"/>
                <a:ea typeface="MS PGothic" pitchFamily="34" charset="-128"/>
              </a:endParaRPr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6300958" y="3959352"/>
            <a:ext cx="2766841" cy="612648"/>
            <a:chOff x="5448061" y="680708"/>
            <a:chExt cx="3274841" cy="527315"/>
          </a:xfrm>
        </p:grpSpPr>
        <p:sp>
          <p:nvSpPr>
            <p:cNvPr id="48" name="Rounded Rectangle 47"/>
            <p:cNvSpPr/>
            <p:nvPr/>
          </p:nvSpPr>
          <p:spPr>
            <a:xfrm>
              <a:off x="6042108" y="680708"/>
              <a:ext cx="2680794" cy="527315"/>
            </a:xfrm>
            <a:prstGeom prst="roundRect">
              <a:avLst>
                <a:gd name="adj" fmla="val 6245"/>
              </a:avLst>
            </a:prstGeom>
            <a:gradFill>
              <a:gsLst>
                <a:gs pos="0">
                  <a:schemeClr val="bg1">
                    <a:lumMod val="75000"/>
                    <a:lumOff val="25000"/>
                    <a:alpha val="80000"/>
                  </a:schemeClr>
                </a:gs>
                <a:gs pos="100000">
                  <a:schemeClr val="bg1">
                    <a:lumMod val="95000"/>
                    <a:lumOff val="5000"/>
                    <a:alpha val="80000"/>
                  </a:schemeClr>
                </a:gs>
              </a:gsLst>
              <a:lin ang="5400000" scaled="0"/>
            </a:gradFill>
            <a:ln w="15875">
              <a:gradFill>
                <a:gsLst>
                  <a:gs pos="0">
                    <a:srgbClr val="9F9F9F"/>
                  </a:gs>
                  <a:gs pos="100000">
                    <a:schemeClr val="bg2">
                      <a:alpha val="0"/>
                    </a:schemeClr>
                  </a:gs>
                </a:gsLst>
                <a:lin ang="5400000" scaled="0"/>
              </a:gradFill>
            </a:ln>
            <a:effectLst>
              <a:outerShdw blurRad="76200" sx="102000" sy="102000" algn="ctr" rotWithShape="0">
                <a:prstClr val="black">
                  <a:alpha val="46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w="69850" h="31750"/>
              <a:bevelB w="19050" h="952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tabLst>
                  <a:tab pos="616859" algn="l"/>
                  <a:tab pos="1233716" algn="l"/>
                  <a:tab pos="1850574" algn="l"/>
                  <a:tab pos="2467433" algn="l"/>
                  <a:tab pos="3084292" algn="l"/>
                </a:tabLst>
              </a:pPr>
              <a:r>
                <a:rPr lang="en-US" sz="1600" b="1" dirty="0" smtClean="0">
                  <a:solidFill>
                    <a:schemeClr val="tx1"/>
                  </a:solidFill>
                  <a:ea typeface="DejaVu Sans" charset="0"/>
                  <a:cs typeface="DejaVu Sans" charset="0"/>
                </a:rPr>
                <a:t>Compute max error for convergence</a:t>
              </a:r>
              <a:endParaRPr lang="en-US" sz="1600" b="1" dirty="0">
                <a:solidFill>
                  <a:schemeClr val="tx1"/>
                </a:solidFill>
                <a:ea typeface="DejaVu Sans" charset="0"/>
                <a:cs typeface="DejaVu Sans" charset="0"/>
              </a:endParaRPr>
            </a:p>
          </p:txBody>
        </p:sp>
        <p:sp>
          <p:nvSpPr>
            <p:cNvPr id="49" name="AutoShape 14"/>
            <p:cNvSpPr>
              <a:spLocks noChangeArrowheads="1"/>
            </p:cNvSpPr>
            <p:nvPr/>
          </p:nvSpPr>
          <p:spPr bwMode="auto">
            <a:xfrm rot="5400000" flipV="1">
              <a:off x="5421454" y="855226"/>
              <a:ext cx="231491" cy="178278"/>
            </a:xfrm>
            <a:prstGeom prst="triangle">
              <a:avLst/>
            </a:prstGeom>
            <a:gradFill flip="none" rotWithShape="0">
              <a:gsLst>
                <a:gs pos="0">
                  <a:srgbClr val="8FD026"/>
                </a:gs>
                <a:gs pos="100000">
                  <a:srgbClr val="76B900"/>
                </a:gs>
              </a:gsLst>
              <a:lin ang="16200000" scaled="1"/>
              <a:tileRect/>
            </a:gradFill>
            <a:ln w="19050" algn="ctr">
              <a:solidFill>
                <a:schemeClr val="tx1">
                  <a:lumMod val="85000"/>
                </a:schemeClr>
              </a:solidFill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>
                <a:rot lat="0" lon="0" rev="3000000"/>
              </a:lightRig>
            </a:scene3d>
            <a:sp3d>
              <a:bevelT w="12700" h="6350"/>
              <a:contourClr>
                <a:schemeClr val="tx2"/>
              </a:contourClr>
            </a:sp3d>
          </p:spPr>
          <p:txBody>
            <a:bodyPr wrap="none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b="1" dirty="0">
                <a:latin typeface="Arial" charset="0"/>
                <a:ea typeface="MS PGothic" pitchFamily="34" charset="-128"/>
              </a:endParaRPr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6300958" y="5096933"/>
            <a:ext cx="2766841" cy="612648"/>
            <a:chOff x="5448061" y="680708"/>
            <a:chExt cx="3274841" cy="527315"/>
          </a:xfrm>
        </p:grpSpPr>
        <p:sp>
          <p:nvSpPr>
            <p:cNvPr id="51" name="Rounded Rectangle 50"/>
            <p:cNvSpPr/>
            <p:nvPr/>
          </p:nvSpPr>
          <p:spPr>
            <a:xfrm>
              <a:off x="6042108" y="680708"/>
              <a:ext cx="2680794" cy="527315"/>
            </a:xfrm>
            <a:prstGeom prst="roundRect">
              <a:avLst>
                <a:gd name="adj" fmla="val 6245"/>
              </a:avLst>
            </a:prstGeom>
            <a:gradFill>
              <a:gsLst>
                <a:gs pos="0">
                  <a:schemeClr val="bg1">
                    <a:lumMod val="75000"/>
                    <a:lumOff val="25000"/>
                    <a:alpha val="80000"/>
                  </a:schemeClr>
                </a:gs>
                <a:gs pos="100000">
                  <a:schemeClr val="bg1">
                    <a:lumMod val="95000"/>
                    <a:lumOff val="5000"/>
                    <a:alpha val="80000"/>
                  </a:schemeClr>
                </a:gs>
              </a:gsLst>
              <a:lin ang="5400000" scaled="0"/>
            </a:gradFill>
            <a:ln w="15875">
              <a:gradFill>
                <a:gsLst>
                  <a:gs pos="0">
                    <a:srgbClr val="9F9F9F"/>
                  </a:gs>
                  <a:gs pos="100000">
                    <a:schemeClr val="bg2">
                      <a:alpha val="0"/>
                    </a:schemeClr>
                  </a:gs>
                </a:gsLst>
                <a:lin ang="5400000" scaled="0"/>
              </a:gradFill>
            </a:ln>
            <a:effectLst>
              <a:outerShdw blurRad="76200" sx="102000" sy="102000" algn="ctr" rotWithShape="0">
                <a:prstClr val="black">
                  <a:alpha val="46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w="69850" h="31750"/>
              <a:bevelB w="19050" h="952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tabLst>
                  <a:tab pos="616859" algn="l"/>
                  <a:tab pos="1233716" algn="l"/>
                  <a:tab pos="1850574" algn="l"/>
                  <a:tab pos="2467433" algn="l"/>
                  <a:tab pos="3084292" algn="l"/>
                </a:tabLst>
              </a:pPr>
              <a:r>
                <a:rPr lang="en-US" sz="1600" b="1" dirty="0" smtClean="0">
                  <a:solidFill>
                    <a:schemeClr val="tx1"/>
                  </a:solidFill>
                  <a:ea typeface="DejaVu Sans" charset="0"/>
                  <a:cs typeface="DejaVu Sans" charset="0"/>
                </a:rPr>
                <a:t>Swap input/output arrays</a:t>
              </a:r>
              <a:endParaRPr lang="en-US" sz="1600" b="1" dirty="0">
                <a:solidFill>
                  <a:schemeClr val="tx1"/>
                </a:solidFill>
                <a:ea typeface="DejaVu Sans" charset="0"/>
                <a:cs typeface="DejaVu Sans" charset="0"/>
              </a:endParaRPr>
            </a:p>
          </p:txBody>
        </p:sp>
        <p:sp>
          <p:nvSpPr>
            <p:cNvPr id="52" name="AutoShape 14"/>
            <p:cNvSpPr>
              <a:spLocks noChangeArrowheads="1"/>
            </p:cNvSpPr>
            <p:nvPr/>
          </p:nvSpPr>
          <p:spPr bwMode="auto">
            <a:xfrm rot="5400000" flipV="1">
              <a:off x="5421454" y="855226"/>
              <a:ext cx="231491" cy="178278"/>
            </a:xfrm>
            <a:prstGeom prst="triangle">
              <a:avLst/>
            </a:prstGeom>
            <a:gradFill flip="none" rotWithShape="0">
              <a:gsLst>
                <a:gs pos="0">
                  <a:srgbClr val="8FD026"/>
                </a:gs>
                <a:gs pos="100000">
                  <a:srgbClr val="76B900"/>
                </a:gs>
              </a:gsLst>
              <a:lin ang="16200000" scaled="1"/>
              <a:tileRect/>
            </a:gradFill>
            <a:ln w="19050" algn="ctr">
              <a:solidFill>
                <a:schemeClr val="tx1">
                  <a:lumMod val="85000"/>
                </a:schemeClr>
              </a:solidFill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>
                <a:rot lat="0" lon="0" rev="3000000"/>
              </a:lightRig>
            </a:scene3d>
            <a:sp3d>
              <a:bevelT w="12700" h="6350"/>
              <a:contourClr>
                <a:schemeClr val="tx2"/>
              </a:contourClr>
            </a:sp3d>
          </p:spPr>
          <p:txBody>
            <a:bodyPr wrap="none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b="1" dirty="0">
                <a:solidFill>
                  <a:srgbClr val="000000"/>
                </a:solidFill>
                <a:latin typeface="Arial" charset="0"/>
                <a:ea typeface="MS PGothic" pitchFamily="34" charset="-128"/>
              </a:endParaRPr>
            </a:p>
          </p:txBody>
        </p:sp>
      </p:grp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NVIDIA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68968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OpenMP</a:t>
            </a:r>
            <a:r>
              <a:rPr lang="en-US" dirty="0" smtClean="0"/>
              <a:t> C</a:t>
            </a:r>
            <a:r>
              <a:rPr lang="en-US" dirty="0"/>
              <a:t> </a:t>
            </a:r>
            <a:r>
              <a:rPr lang="en-US" dirty="0" smtClean="0"/>
              <a:t>Code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04800" y="1429525"/>
            <a:ext cx="7874000" cy="5109030"/>
          </a:xfrm>
          <a:prstGeom prst="rect">
            <a:avLst/>
          </a:prstGeom>
          <a:noFill/>
        </p:spPr>
        <p:txBody>
          <a:bodyPr wrap="square" lIns="91386" tIns="45690" rIns="91386" bIns="45690" rtlCol="0">
            <a:spAutoFit/>
          </a:bodyPr>
          <a:lstStyle/>
          <a:p>
            <a:r>
              <a:rPr lang="en-US" sz="14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while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( error &gt;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tol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&amp;&amp;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iter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&lt;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iter_max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) {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error=0.0;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endParaRPr lang="en-US" sz="14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>
                <a:solidFill>
                  <a:srgbClr val="73B900"/>
                </a:solidFill>
                <a:latin typeface="Courier New" pitchFamily="49" charset="0"/>
                <a:cs typeface="Courier New" pitchFamily="49" charset="0"/>
              </a:rPr>
              <a:t>#pragma </a:t>
            </a:r>
            <a:r>
              <a:rPr lang="en-US" sz="1400" b="1" dirty="0" err="1">
                <a:solidFill>
                  <a:srgbClr val="73B900"/>
                </a:solidFill>
                <a:latin typeface="Courier New" pitchFamily="49" charset="0"/>
                <a:cs typeface="Courier New" pitchFamily="49" charset="0"/>
              </a:rPr>
              <a:t>omp</a:t>
            </a:r>
            <a:r>
              <a:rPr lang="en-US" sz="1400" b="1" dirty="0">
                <a:solidFill>
                  <a:srgbClr val="73B900"/>
                </a:solidFill>
                <a:latin typeface="Courier New" pitchFamily="49" charset="0"/>
                <a:cs typeface="Courier New" pitchFamily="49" charset="0"/>
              </a:rPr>
              <a:t> parallel for shared(m, n, Anew, A)</a:t>
            </a: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j = 1; j &lt; n-1; j++) {</a:t>
            </a: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for(</a:t>
            </a:r>
            <a:r>
              <a:rPr lang="en-US" sz="1400" b="1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1;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&lt; m-1;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++) {</a:t>
            </a: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        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 Anew[j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][i] =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0.25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* (A[j][i+1] + A[j][i-1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] +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                     A[j-1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][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] + A[j+1][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]);</a:t>
            </a:r>
          </a:p>
          <a:p>
            <a:endParaRPr lang="en-US" sz="14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 error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= max(error, abs(Anew[j][i] - A[j][i]);</a:t>
            </a: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}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>
                <a:solidFill>
                  <a:srgbClr val="73B900"/>
                </a:solidFill>
                <a:latin typeface="Courier New" pitchFamily="49" charset="0"/>
                <a:cs typeface="Courier New" pitchFamily="49" charset="0"/>
              </a:rPr>
              <a:t>#pragma </a:t>
            </a:r>
            <a:r>
              <a:rPr lang="en-US" sz="1400" b="1" dirty="0" err="1">
                <a:solidFill>
                  <a:srgbClr val="73B900"/>
                </a:solidFill>
                <a:latin typeface="Courier New" pitchFamily="49" charset="0"/>
                <a:cs typeface="Courier New" pitchFamily="49" charset="0"/>
              </a:rPr>
              <a:t>omp</a:t>
            </a:r>
            <a:r>
              <a:rPr lang="en-US" sz="1400" b="1" dirty="0">
                <a:solidFill>
                  <a:srgbClr val="73B900"/>
                </a:solidFill>
                <a:latin typeface="Courier New" pitchFamily="49" charset="0"/>
                <a:cs typeface="Courier New" pitchFamily="49" charset="0"/>
              </a:rPr>
              <a:t> parallel for shared(m, n, Anew, A)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j = 1; j &lt; n-1; j++) {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1;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&lt; m-1;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++ ) {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A[j][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] = Anew[j][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];      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}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iter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++;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6223001" y="1895475"/>
            <a:ext cx="2766841" cy="703087"/>
            <a:chOff x="5448061" y="680708"/>
            <a:chExt cx="3274841" cy="527315"/>
          </a:xfrm>
        </p:grpSpPr>
        <p:sp>
          <p:nvSpPr>
            <p:cNvPr id="14" name="Rounded Rectangle 13"/>
            <p:cNvSpPr/>
            <p:nvPr/>
          </p:nvSpPr>
          <p:spPr>
            <a:xfrm>
              <a:off x="6042108" y="680708"/>
              <a:ext cx="2680794" cy="527315"/>
            </a:xfrm>
            <a:prstGeom prst="roundRect">
              <a:avLst>
                <a:gd name="adj" fmla="val 6245"/>
              </a:avLst>
            </a:prstGeom>
            <a:gradFill>
              <a:gsLst>
                <a:gs pos="0">
                  <a:schemeClr val="bg1">
                    <a:lumMod val="75000"/>
                    <a:lumOff val="25000"/>
                    <a:alpha val="80000"/>
                  </a:schemeClr>
                </a:gs>
                <a:gs pos="100000">
                  <a:schemeClr val="bg1">
                    <a:lumMod val="95000"/>
                    <a:lumOff val="5000"/>
                    <a:alpha val="80000"/>
                  </a:schemeClr>
                </a:gs>
              </a:gsLst>
              <a:lin ang="5400000" scaled="0"/>
            </a:gradFill>
            <a:ln w="15875">
              <a:gradFill>
                <a:gsLst>
                  <a:gs pos="0">
                    <a:srgbClr val="9F9F9F"/>
                  </a:gs>
                  <a:gs pos="100000">
                    <a:schemeClr val="bg2">
                      <a:alpha val="0"/>
                    </a:schemeClr>
                  </a:gs>
                </a:gsLst>
                <a:lin ang="5400000" scaled="0"/>
              </a:gradFill>
            </a:ln>
            <a:effectLst>
              <a:outerShdw blurRad="76200" sx="102000" sy="102000" algn="ctr" rotWithShape="0">
                <a:prstClr val="black">
                  <a:alpha val="46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w="69850" h="31750"/>
              <a:bevelB w="19050" h="952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tabLst>
                  <a:tab pos="616859" algn="l"/>
                  <a:tab pos="1233716" algn="l"/>
                  <a:tab pos="1850574" algn="l"/>
                  <a:tab pos="2467433" algn="l"/>
                  <a:tab pos="3084292" algn="l"/>
                </a:tabLst>
              </a:pPr>
              <a:r>
                <a:rPr lang="en-US" sz="1600" b="1" dirty="0" smtClean="0">
                  <a:solidFill>
                    <a:schemeClr val="tx1"/>
                  </a:solidFill>
                  <a:ea typeface="DejaVu Sans" charset="0"/>
                  <a:cs typeface="DejaVu Sans" charset="0"/>
                </a:rPr>
                <a:t>Parallelize loop across CPU threads</a:t>
              </a:r>
              <a:endParaRPr lang="en-US" sz="1600" b="1" dirty="0">
                <a:solidFill>
                  <a:schemeClr val="tx1"/>
                </a:solidFill>
                <a:ea typeface="DejaVu Sans" charset="0"/>
                <a:cs typeface="DejaVu Sans" charset="0"/>
              </a:endParaRPr>
            </a:p>
          </p:txBody>
        </p:sp>
        <p:sp>
          <p:nvSpPr>
            <p:cNvPr id="15" name="AutoShape 14"/>
            <p:cNvSpPr>
              <a:spLocks noChangeArrowheads="1"/>
            </p:cNvSpPr>
            <p:nvPr/>
          </p:nvSpPr>
          <p:spPr bwMode="auto">
            <a:xfrm rot="5400000" flipV="1">
              <a:off x="5421454" y="855226"/>
              <a:ext cx="231491" cy="178278"/>
            </a:xfrm>
            <a:prstGeom prst="triangle">
              <a:avLst/>
            </a:prstGeom>
            <a:gradFill flip="none" rotWithShape="0">
              <a:gsLst>
                <a:gs pos="0">
                  <a:srgbClr val="8FD026"/>
                </a:gs>
                <a:gs pos="100000">
                  <a:srgbClr val="76B900"/>
                </a:gs>
              </a:gsLst>
              <a:lin ang="16200000" scaled="1"/>
              <a:tileRect/>
            </a:gradFill>
            <a:ln w="19050" algn="ctr">
              <a:solidFill>
                <a:schemeClr val="tx1">
                  <a:lumMod val="85000"/>
                </a:schemeClr>
              </a:solidFill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>
                <a:rot lat="0" lon="0" rev="3000000"/>
              </a:lightRig>
            </a:scene3d>
            <a:sp3d>
              <a:bevelT w="12700" h="6350"/>
              <a:contourClr>
                <a:schemeClr val="tx2"/>
              </a:contourClr>
            </a:sp3d>
          </p:spPr>
          <p:txBody>
            <a:bodyPr wrap="none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b="1" dirty="0">
                <a:latin typeface="Arial" charset="0"/>
                <a:ea typeface="MS PGothic" pitchFamily="34" charset="-128"/>
              </a:endParaRP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6223000" y="4219575"/>
            <a:ext cx="2766841" cy="703087"/>
            <a:chOff x="5448061" y="680708"/>
            <a:chExt cx="3274841" cy="527315"/>
          </a:xfrm>
        </p:grpSpPr>
        <p:sp>
          <p:nvSpPr>
            <p:cNvPr id="26" name="Rounded Rectangle 25"/>
            <p:cNvSpPr/>
            <p:nvPr/>
          </p:nvSpPr>
          <p:spPr>
            <a:xfrm>
              <a:off x="6042108" y="680708"/>
              <a:ext cx="2680794" cy="527315"/>
            </a:xfrm>
            <a:prstGeom prst="roundRect">
              <a:avLst>
                <a:gd name="adj" fmla="val 6245"/>
              </a:avLst>
            </a:prstGeom>
            <a:gradFill>
              <a:gsLst>
                <a:gs pos="0">
                  <a:schemeClr val="bg1">
                    <a:lumMod val="75000"/>
                    <a:lumOff val="25000"/>
                    <a:alpha val="80000"/>
                  </a:schemeClr>
                </a:gs>
                <a:gs pos="100000">
                  <a:schemeClr val="bg1">
                    <a:lumMod val="95000"/>
                    <a:lumOff val="5000"/>
                    <a:alpha val="80000"/>
                  </a:schemeClr>
                </a:gs>
              </a:gsLst>
              <a:lin ang="5400000" scaled="0"/>
            </a:gradFill>
            <a:ln w="15875">
              <a:gradFill>
                <a:gsLst>
                  <a:gs pos="0">
                    <a:srgbClr val="9F9F9F"/>
                  </a:gs>
                  <a:gs pos="100000">
                    <a:schemeClr val="bg2">
                      <a:alpha val="0"/>
                    </a:schemeClr>
                  </a:gs>
                </a:gsLst>
                <a:lin ang="5400000" scaled="0"/>
              </a:gradFill>
            </a:ln>
            <a:effectLst>
              <a:outerShdw blurRad="76200" sx="102000" sy="102000" algn="ctr" rotWithShape="0">
                <a:prstClr val="black">
                  <a:alpha val="46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w="69850" h="31750"/>
              <a:bevelB w="19050" h="952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tabLst>
                  <a:tab pos="616859" algn="l"/>
                  <a:tab pos="1233716" algn="l"/>
                  <a:tab pos="1850574" algn="l"/>
                  <a:tab pos="2467433" algn="l"/>
                  <a:tab pos="3084292" algn="l"/>
                </a:tabLst>
              </a:pPr>
              <a:r>
                <a:rPr lang="en-US" sz="1600" b="1" dirty="0" smtClean="0">
                  <a:solidFill>
                    <a:schemeClr val="tx1"/>
                  </a:solidFill>
                  <a:ea typeface="DejaVu Sans" charset="0"/>
                  <a:cs typeface="DejaVu Sans" charset="0"/>
                </a:rPr>
                <a:t>Parallelize loop across CPU threads</a:t>
              </a:r>
              <a:endParaRPr lang="en-US" sz="1600" b="1" dirty="0">
                <a:solidFill>
                  <a:schemeClr val="tx1"/>
                </a:solidFill>
                <a:ea typeface="DejaVu Sans" charset="0"/>
                <a:cs typeface="DejaVu Sans" charset="0"/>
              </a:endParaRPr>
            </a:p>
          </p:txBody>
        </p:sp>
        <p:sp>
          <p:nvSpPr>
            <p:cNvPr id="27" name="AutoShape 14"/>
            <p:cNvSpPr>
              <a:spLocks noChangeArrowheads="1"/>
            </p:cNvSpPr>
            <p:nvPr/>
          </p:nvSpPr>
          <p:spPr bwMode="auto">
            <a:xfrm rot="5400000" flipV="1">
              <a:off x="5421454" y="855226"/>
              <a:ext cx="231491" cy="178278"/>
            </a:xfrm>
            <a:prstGeom prst="triangle">
              <a:avLst/>
            </a:prstGeom>
            <a:gradFill flip="none" rotWithShape="0">
              <a:gsLst>
                <a:gs pos="0">
                  <a:srgbClr val="8FD026"/>
                </a:gs>
                <a:gs pos="100000">
                  <a:srgbClr val="76B900"/>
                </a:gs>
              </a:gsLst>
              <a:lin ang="16200000" scaled="1"/>
              <a:tileRect/>
            </a:gradFill>
            <a:ln w="19050" algn="ctr">
              <a:solidFill>
                <a:schemeClr val="tx1">
                  <a:lumMod val="85000"/>
                </a:schemeClr>
              </a:solidFill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>
                <a:rot lat="0" lon="0" rev="3000000"/>
              </a:lightRig>
            </a:scene3d>
            <a:sp3d>
              <a:bevelT w="12700" h="6350"/>
              <a:contourClr>
                <a:schemeClr val="tx2"/>
              </a:contourClr>
            </a:sp3d>
          </p:spPr>
          <p:txBody>
            <a:bodyPr wrap="none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b="1" dirty="0">
                <a:solidFill>
                  <a:srgbClr val="000000"/>
                </a:solidFill>
                <a:latin typeface="Arial" charset="0"/>
                <a:ea typeface="MS PGothic" pitchFamily="34" charset="-128"/>
              </a:endParaRPr>
            </a:p>
          </p:txBody>
        </p:sp>
      </p:grp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NVIDIA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57860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5" name="Rectangle 5"/>
          <p:cNvSpPr>
            <a:spLocks noGrp="1" noChangeArrowheads="1"/>
          </p:cNvSpPr>
          <p:nvPr>
            <p:ph type="title"/>
          </p:nvPr>
        </p:nvSpPr>
        <p:spPr>
          <a:xfrm>
            <a:off x="457730" y="457200"/>
            <a:ext cx="8352896" cy="752338"/>
          </a:xfrm>
        </p:spPr>
        <p:txBody>
          <a:bodyPr>
            <a:noAutofit/>
          </a:bodyPr>
          <a:lstStyle/>
          <a:p>
            <a:r>
              <a:rPr lang="en-US" dirty="0" err="1" smtClean="0"/>
              <a:t>OpenMP</a:t>
            </a:r>
            <a:r>
              <a:rPr lang="en-US" dirty="0" smtClean="0"/>
              <a:t> Fortran Code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228600" y="1369831"/>
            <a:ext cx="8368771" cy="5640569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buNone/>
              <a:tabLst>
                <a:tab pos="616859" algn="l"/>
                <a:tab pos="1233716" algn="l"/>
                <a:tab pos="1850574" algn="l"/>
                <a:tab pos="2467433" algn="l"/>
                <a:tab pos="3084292" algn="l"/>
                <a:tab pos="3701149" algn="l"/>
                <a:tab pos="4318008" algn="l"/>
                <a:tab pos="4934867" algn="l"/>
                <a:tab pos="5551724" algn="l"/>
                <a:tab pos="6168582" algn="l"/>
                <a:tab pos="6785441" algn="l"/>
                <a:tab pos="7402298" algn="l"/>
                <a:tab pos="8019158" algn="l"/>
                <a:tab pos="8636015" algn="l"/>
                <a:tab pos="9252874" algn="l"/>
                <a:tab pos="9869731" algn="l"/>
              </a:tabLst>
            </a:pPr>
            <a:r>
              <a:rPr lang="en-US" sz="14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do</a:t>
            </a:r>
            <a:r>
              <a:rPr lang="en-US" sz="1400" b="1" dirty="0" smtClean="0">
                <a:solidFill>
                  <a:schemeClr val="accent5"/>
                </a:solidFill>
                <a:latin typeface="Courier New" pitchFamily="49" charset="0"/>
                <a:ea typeface="DejaVu Sans" charset="0"/>
                <a:cs typeface="Courier New" pitchFamily="49" charset="0"/>
              </a:rPr>
              <a:t> </a:t>
            </a:r>
            <a:r>
              <a:rPr lang="en-US" sz="14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while</a:t>
            </a:r>
            <a:r>
              <a:rPr lang="en-US" sz="1400" b="1" dirty="0">
                <a:solidFill>
                  <a:srgbClr val="FFFFFF"/>
                </a:solidFill>
                <a:latin typeface="Courier New" pitchFamily="49" charset="0"/>
                <a:ea typeface="DejaVu Sans" charset="0"/>
                <a:cs typeface="Courier New" pitchFamily="49" charset="0"/>
              </a:rPr>
              <a:t> </a:t>
            </a:r>
            <a:r>
              <a:rPr lang="en-US" sz="1400" b="1" dirty="0">
                <a:latin typeface="Courier New" pitchFamily="49" charset="0"/>
                <a:ea typeface="DejaVu Sans" charset="0"/>
                <a:cs typeface="Courier New" pitchFamily="49" charset="0"/>
              </a:rPr>
              <a:t>( err &gt; </a:t>
            </a:r>
            <a:r>
              <a:rPr lang="en-US" sz="1400" b="1" dirty="0" err="1">
                <a:latin typeface="Courier New" pitchFamily="49" charset="0"/>
                <a:ea typeface="DejaVu Sans" charset="0"/>
                <a:cs typeface="Courier New" pitchFamily="49" charset="0"/>
              </a:rPr>
              <a:t>tol</a:t>
            </a:r>
            <a:r>
              <a:rPr lang="en-US" sz="1400" b="1" dirty="0">
                <a:latin typeface="Courier New" pitchFamily="49" charset="0"/>
                <a:ea typeface="DejaVu Sans" charset="0"/>
                <a:cs typeface="Courier New" pitchFamily="49" charset="0"/>
              </a:rPr>
              <a:t> </a:t>
            </a:r>
            <a:r>
              <a:rPr lang="en-US" sz="14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.and. </a:t>
            </a:r>
            <a:r>
              <a:rPr lang="en-US" sz="1400" b="1" dirty="0" err="1">
                <a:latin typeface="Courier New" pitchFamily="49" charset="0"/>
                <a:ea typeface="DejaVu Sans" charset="0"/>
                <a:cs typeface="Courier New" pitchFamily="49" charset="0"/>
              </a:rPr>
              <a:t>iter</a:t>
            </a:r>
            <a:r>
              <a:rPr lang="en-US" sz="1400" b="1" dirty="0">
                <a:latin typeface="Courier New" pitchFamily="49" charset="0"/>
                <a:ea typeface="DejaVu Sans" charset="0"/>
                <a:cs typeface="Courier New" pitchFamily="49" charset="0"/>
              </a:rPr>
              <a:t> &lt; </a:t>
            </a:r>
            <a:r>
              <a:rPr lang="en-US" sz="1400" b="1" dirty="0" err="1">
                <a:latin typeface="Courier New" pitchFamily="49" charset="0"/>
                <a:ea typeface="DejaVu Sans" charset="0"/>
                <a:cs typeface="Courier New" pitchFamily="49" charset="0"/>
              </a:rPr>
              <a:t>iter_max</a:t>
            </a:r>
            <a:r>
              <a:rPr lang="en-US" sz="1400" b="1" dirty="0">
                <a:latin typeface="Courier New" pitchFamily="49" charset="0"/>
                <a:ea typeface="DejaVu Sans" charset="0"/>
                <a:cs typeface="Courier New" pitchFamily="49" charset="0"/>
              </a:rPr>
              <a:t> )</a:t>
            </a:r>
          </a:p>
          <a:p>
            <a:pPr>
              <a:spcBef>
                <a:spcPts val="0"/>
              </a:spcBef>
              <a:buNone/>
              <a:tabLst>
                <a:tab pos="616859" algn="l"/>
                <a:tab pos="1233716" algn="l"/>
                <a:tab pos="1850574" algn="l"/>
                <a:tab pos="2467433" algn="l"/>
                <a:tab pos="3084292" algn="l"/>
                <a:tab pos="3701149" algn="l"/>
                <a:tab pos="4318008" algn="l"/>
                <a:tab pos="4934867" algn="l"/>
                <a:tab pos="5551724" algn="l"/>
                <a:tab pos="6168582" algn="l"/>
                <a:tab pos="6785441" algn="l"/>
                <a:tab pos="7402298" algn="l"/>
                <a:tab pos="8019158" algn="l"/>
                <a:tab pos="8636015" algn="l"/>
                <a:tab pos="9252874" algn="l"/>
                <a:tab pos="9869731" algn="l"/>
              </a:tabLst>
            </a:pPr>
            <a:r>
              <a:rPr lang="en-US" sz="1400" b="1" dirty="0" smtClean="0">
                <a:latin typeface="Courier New" pitchFamily="49" charset="0"/>
                <a:ea typeface="DejaVu Sans" charset="0"/>
                <a:cs typeface="Courier New" pitchFamily="49" charset="0"/>
              </a:rPr>
              <a:t>  err=0</a:t>
            </a:r>
            <a:r>
              <a:rPr lang="en-US" sz="1400" b="1" dirty="0">
                <a:latin typeface="Courier New" pitchFamily="49" charset="0"/>
                <a:ea typeface="DejaVu Sans" charset="0"/>
                <a:cs typeface="Courier New" pitchFamily="49" charset="0"/>
              </a:rPr>
              <a:t>.</a:t>
            </a:r>
            <a:r>
              <a:rPr lang="en-US" sz="14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_fp_kind</a:t>
            </a:r>
          </a:p>
          <a:p>
            <a:pPr>
              <a:spcBef>
                <a:spcPts val="0"/>
              </a:spcBef>
              <a:buNone/>
              <a:tabLst>
                <a:tab pos="616859" algn="l"/>
                <a:tab pos="1233716" algn="l"/>
                <a:tab pos="1850574" algn="l"/>
                <a:tab pos="2467433" algn="l"/>
                <a:tab pos="3084292" algn="l"/>
                <a:tab pos="3701149" algn="l"/>
                <a:tab pos="4318008" algn="l"/>
                <a:tab pos="4934867" algn="l"/>
                <a:tab pos="5551724" algn="l"/>
                <a:tab pos="6168582" algn="l"/>
                <a:tab pos="6785441" algn="l"/>
                <a:tab pos="7402298" algn="l"/>
                <a:tab pos="8019158" algn="l"/>
                <a:tab pos="8636015" algn="l"/>
                <a:tab pos="9252874" algn="l"/>
                <a:tab pos="9869731" algn="l"/>
              </a:tabLst>
            </a:pPr>
            <a:endParaRPr lang="en-US" sz="1400" b="1" dirty="0">
              <a:solidFill>
                <a:schemeClr val="accent5"/>
              </a:solidFill>
              <a:latin typeface="Courier New" pitchFamily="49" charset="0"/>
              <a:ea typeface="DejaVu Sans" charset="0"/>
              <a:cs typeface="Courier New" pitchFamily="49" charset="0"/>
            </a:endParaRPr>
          </a:p>
          <a:p>
            <a:pPr>
              <a:spcBef>
                <a:spcPct val="0"/>
              </a:spcBef>
              <a:buNone/>
              <a:tabLst>
                <a:tab pos="616859" algn="l"/>
                <a:tab pos="1233716" algn="l"/>
                <a:tab pos="1850574" algn="l"/>
                <a:tab pos="2467433" algn="l"/>
                <a:tab pos="3084292" algn="l"/>
                <a:tab pos="3701149" algn="l"/>
                <a:tab pos="4318008" algn="l"/>
                <a:tab pos="4934867" algn="l"/>
                <a:tab pos="5551724" algn="l"/>
                <a:tab pos="6168582" algn="l"/>
                <a:tab pos="6785441" algn="l"/>
                <a:tab pos="7402298" algn="l"/>
                <a:tab pos="8019158" algn="l"/>
                <a:tab pos="8636015" algn="l"/>
                <a:tab pos="9252874" algn="l"/>
                <a:tab pos="9869731" algn="l"/>
              </a:tabLst>
            </a:pPr>
            <a:r>
              <a:rPr lang="en-US" sz="1400" b="1" dirty="0">
                <a:solidFill>
                  <a:srgbClr val="73B900"/>
                </a:solidFill>
                <a:latin typeface="Courier New" pitchFamily="49" charset="0"/>
                <a:cs typeface="Courier New" pitchFamily="49" charset="0"/>
              </a:rPr>
              <a:t>!$</a:t>
            </a:r>
            <a:r>
              <a:rPr lang="en-US" sz="1400" b="1" dirty="0" err="1">
                <a:solidFill>
                  <a:srgbClr val="73B900"/>
                </a:solidFill>
                <a:latin typeface="Courier New" pitchFamily="49" charset="0"/>
                <a:cs typeface="Courier New" pitchFamily="49" charset="0"/>
              </a:rPr>
              <a:t>omp</a:t>
            </a:r>
            <a:r>
              <a:rPr lang="en-US" sz="1400" b="1" dirty="0">
                <a:solidFill>
                  <a:srgbClr val="73B900"/>
                </a:solidFill>
                <a:latin typeface="Courier New" pitchFamily="49" charset="0"/>
                <a:cs typeface="Courier New" pitchFamily="49" charset="0"/>
              </a:rPr>
              <a:t> parallel do shared(</a:t>
            </a:r>
            <a:r>
              <a:rPr lang="en-US" sz="1400" b="1" dirty="0" err="1">
                <a:solidFill>
                  <a:srgbClr val="73B900"/>
                </a:solidFill>
                <a:latin typeface="Courier New" pitchFamily="49" charset="0"/>
                <a:cs typeface="Courier New" pitchFamily="49" charset="0"/>
              </a:rPr>
              <a:t>m,n,Anew,A</a:t>
            </a:r>
            <a:r>
              <a:rPr lang="en-US" sz="1400" b="1" dirty="0">
                <a:solidFill>
                  <a:srgbClr val="73B900"/>
                </a:solidFill>
                <a:latin typeface="Courier New" pitchFamily="49" charset="0"/>
                <a:cs typeface="Courier New" pitchFamily="49" charset="0"/>
              </a:rPr>
              <a:t>) reduction(</a:t>
            </a:r>
            <a:r>
              <a:rPr lang="en-US" sz="1400" b="1" dirty="0" err="1">
                <a:solidFill>
                  <a:srgbClr val="73B900"/>
                </a:solidFill>
                <a:latin typeface="Courier New" pitchFamily="49" charset="0"/>
                <a:cs typeface="Courier New" pitchFamily="49" charset="0"/>
              </a:rPr>
              <a:t>max:err</a:t>
            </a:r>
            <a:r>
              <a:rPr lang="en-US" sz="1400" b="1" dirty="0">
                <a:solidFill>
                  <a:srgbClr val="73B900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spcBef>
                <a:spcPts val="0"/>
              </a:spcBef>
              <a:buNone/>
              <a:tabLst>
                <a:tab pos="616859" algn="l"/>
                <a:tab pos="1233716" algn="l"/>
                <a:tab pos="1850574" algn="l"/>
                <a:tab pos="2467433" algn="l"/>
                <a:tab pos="3084292" algn="l"/>
                <a:tab pos="3701149" algn="l"/>
                <a:tab pos="4318008" algn="l"/>
                <a:tab pos="4934867" algn="l"/>
                <a:tab pos="5551724" algn="l"/>
                <a:tab pos="6168582" algn="l"/>
                <a:tab pos="6785441" algn="l"/>
                <a:tab pos="7402298" algn="l"/>
                <a:tab pos="8019158" algn="l"/>
                <a:tab pos="8636015" algn="l"/>
                <a:tab pos="9252874" algn="l"/>
                <a:tab pos="9869731" algn="l"/>
              </a:tabLst>
            </a:pPr>
            <a:r>
              <a:rPr lang="en-US" sz="1400" b="1" dirty="0" smtClean="0">
                <a:solidFill>
                  <a:srgbClr val="FFFFFF"/>
                </a:solidFill>
                <a:latin typeface="Courier New" pitchFamily="49" charset="0"/>
                <a:ea typeface="DejaVu Sans" charset="0"/>
                <a:cs typeface="Courier New" pitchFamily="49" charset="0"/>
              </a:rPr>
              <a:t>  </a:t>
            </a:r>
            <a:r>
              <a:rPr lang="en-US" sz="14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do</a:t>
            </a:r>
            <a:r>
              <a:rPr lang="en-US" sz="1400" b="1" dirty="0" smtClean="0">
                <a:latin typeface="Courier New" pitchFamily="49" charset="0"/>
                <a:ea typeface="DejaVu Sans" charset="0"/>
                <a:cs typeface="Courier New" pitchFamily="49" charset="0"/>
              </a:rPr>
              <a:t> </a:t>
            </a:r>
            <a:r>
              <a:rPr lang="en-US" sz="1400" b="1" dirty="0">
                <a:latin typeface="Courier New" pitchFamily="49" charset="0"/>
                <a:ea typeface="DejaVu Sans" charset="0"/>
                <a:cs typeface="Courier New" pitchFamily="49" charset="0"/>
              </a:rPr>
              <a:t>j=1,m</a:t>
            </a:r>
          </a:p>
          <a:p>
            <a:pPr>
              <a:spcBef>
                <a:spcPts val="0"/>
              </a:spcBef>
              <a:buNone/>
              <a:tabLst>
                <a:tab pos="616859" algn="l"/>
                <a:tab pos="1233716" algn="l"/>
                <a:tab pos="1850574" algn="l"/>
                <a:tab pos="2467433" algn="l"/>
                <a:tab pos="3084292" algn="l"/>
                <a:tab pos="3701149" algn="l"/>
                <a:tab pos="4318008" algn="l"/>
                <a:tab pos="4934867" algn="l"/>
                <a:tab pos="5551724" algn="l"/>
                <a:tab pos="6168582" algn="l"/>
                <a:tab pos="6785441" algn="l"/>
                <a:tab pos="7402298" algn="l"/>
                <a:tab pos="8019158" algn="l"/>
                <a:tab pos="8636015" algn="l"/>
                <a:tab pos="9252874" algn="l"/>
                <a:tab pos="9869731" algn="l"/>
              </a:tabLst>
            </a:pPr>
            <a:r>
              <a:rPr lang="en-US" sz="1400" b="1" dirty="0" smtClean="0">
                <a:solidFill>
                  <a:srgbClr val="FFFFFF"/>
                </a:solidFill>
                <a:latin typeface="Courier New" pitchFamily="49" charset="0"/>
                <a:ea typeface="DejaVu Sans" charset="0"/>
                <a:cs typeface="Courier New" pitchFamily="49" charset="0"/>
              </a:rPr>
              <a:t>    </a:t>
            </a:r>
            <a:r>
              <a:rPr lang="en-US" sz="14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do</a:t>
            </a:r>
            <a:r>
              <a:rPr lang="en-US" sz="1400" b="1" dirty="0">
                <a:latin typeface="Courier New" pitchFamily="49" charset="0"/>
                <a:ea typeface="DejaVu Sans" charset="0"/>
                <a:cs typeface="Courier New" pitchFamily="49" charset="0"/>
              </a:rPr>
              <a:t> </a:t>
            </a:r>
            <a:r>
              <a:rPr lang="en-US" sz="1400" b="1" dirty="0" err="1" smtClean="0">
                <a:latin typeface="Courier New" pitchFamily="49" charset="0"/>
                <a:ea typeface="DejaVu Sans" charset="0"/>
                <a:cs typeface="Courier New" pitchFamily="49" charset="0"/>
              </a:rPr>
              <a:t>i</a:t>
            </a:r>
            <a:r>
              <a:rPr lang="en-US" sz="1400" b="1" dirty="0" smtClean="0">
                <a:latin typeface="Courier New" pitchFamily="49" charset="0"/>
                <a:ea typeface="DejaVu Sans" charset="0"/>
                <a:cs typeface="Courier New" pitchFamily="49" charset="0"/>
              </a:rPr>
              <a:t>=1,n       </a:t>
            </a:r>
          </a:p>
          <a:p>
            <a:pPr>
              <a:spcBef>
                <a:spcPts val="0"/>
              </a:spcBef>
              <a:buNone/>
              <a:tabLst>
                <a:tab pos="616859" algn="l"/>
                <a:tab pos="1233716" algn="l"/>
                <a:tab pos="1850574" algn="l"/>
                <a:tab pos="2467433" algn="l"/>
                <a:tab pos="3084292" algn="l"/>
                <a:tab pos="3701149" algn="l"/>
                <a:tab pos="4318008" algn="l"/>
                <a:tab pos="4934867" algn="l"/>
                <a:tab pos="5551724" algn="l"/>
                <a:tab pos="6168582" algn="l"/>
                <a:tab pos="6785441" algn="l"/>
                <a:tab pos="7402298" algn="l"/>
                <a:tab pos="8019158" algn="l"/>
                <a:tab pos="8636015" algn="l"/>
                <a:tab pos="9252874" algn="l"/>
                <a:tab pos="9869731" algn="l"/>
              </a:tabLst>
            </a:pPr>
            <a:endParaRPr lang="en-US" sz="1400" b="1" dirty="0" smtClean="0">
              <a:solidFill>
                <a:srgbClr val="FFFFFF"/>
              </a:solidFill>
              <a:latin typeface="Courier New" pitchFamily="49" charset="0"/>
              <a:ea typeface="DejaVu Sans" charset="0"/>
              <a:cs typeface="Courier New" pitchFamily="49" charset="0"/>
            </a:endParaRPr>
          </a:p>
          <a:p>
            <a:pPr>
              <a:spcBef>
                <a:spcPts val="0"/>
              </a:spcBef>
              <a:buNone/>
              <a:tabLst>
                <a:tab pos="616859" algn="l"/>
                <a:tab pos="1233716" algn="l"/>
                <a:tab pos="1850574" algn="l"/>
                <a:tab pos="2467433" algn="l"/>
                <a:tab pos="3084292" algn="l"/>
                <a:tab pos="3701149" algn="l"/>
                <a:tab pos="4318008" algn="l"/>
                <a:tab pos="4934867" algn="l"/>
                <a:tab pos="5551724" algn="l"/>
                <a:tab pos="6168582" algn="l"/>
                <a:tab pos="6785441" algn="l"/>
                <a:tab pos="7402298" algn="l"/>
                <a:tab pos="8019158" algn="l"/>
                <a:tab pos="8636015" algn="l"/>
                <a:tab pos="9252874" algn="l"/>
                <a:tab pos="9869731" algn="l"/>
              </a:tabLst>
            </a:pPr>
            <a:r>
              <a:rPr lang="en-US" sz="1400" b="1" dirty="0" smtClean="0">
                <a:latin typeface="Courier New" pitchFamily="49" charset="0"/>
                <a:ea typeface="DejaVu Sans" charset="0"/>
                <a:cs typeface="Courier New" pitchFamily="49" charset="0"/>
              </a:rPr>
              <a:t>      Anew(</a:t>
            </a:r>
            <a:r>
              <a:rPr lang="en-US" sz="1400" b="1" dirty="0" err="1" smtClean="0">
                <a:latin typeface="Courier New" pitchFamily="49" charset="0"/>
                <a:ea typeface="DejaVu Sans" charset="0"/>
                <a:cs typeface="Courier New" pitchFamily="49" charset="0"/>
              </a:rPr>
              <a:t>i,j</a:t>
            </a:r>
            <a:r>
              <a:rPr lang="en-US" sz="1400" b="1" dirty="0">
                <a:latin typeface="Courier New" pitchFamily="49" charset="0"/>
                <a:ea typeface="DejaVu Sans" charset="0"/>
                <a:cs typeface="Courier New" pitchFamily="49" charset="0"/>
              </a:rPr>
              <a:t>) = .</a:t>
            </a:r>
            <a:r>
              <a:rPr lang="en-US" sz="1400" b="1" dirty="0" smtClean="0">
                <a:latin typeface="Courier New" pitchFamily="49" charset="0"/>
                <a:ea typeface="DejaVu Sans" charset="0"/>
                <a:cs typeface="Courier New" pitchFamily="49" charset="0"/>
              </a:rPr>
              <a:t>25</a:t>
            </a:r>
            <a:r>
              <a:rPr lang="en-US" sz="14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_</a:t>
            </a:r>
            <a:r>
              <a:rPr lang="en-US" sz="14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fp_kind</a:t>
            </a:r>
            <a:r>
              <a:rPr lang="en-US" sz="1400" b="1" dirty="0" smtClean="0">
                <a:latin typeface="Courier New" pitchFamily="49" charset="0"/>
                <a:ea typeface="DejaVu Sans" charset="0"/>
                <a:cs typeface="Courier New" pitchFamily="49" charset="0"/>
              </a:rPr>
              <a:t> * (A(i+1, j  </a:t>
            </a:r>
            <a:r>
              <a:rPr lang="en-US" sz="1400" b="1" dirty="0">
                <a:latin typeface="Courier New" pitchFamily="49" charset="0"/>
                <a:ea typeface="DejaVu Sans" charset="0"/>
                <a:cs typeface="Courier New" pitchFamily="49" charset="0"/>
              </a:rPr>
              <a:t>) + A(i-1</a:t>
            </a:r>
            <a:r>
              <a:rPr lang="en-US" sz="1400" b="1" dirty="0" smtClean="0">
                <a:latin typeface="Courier New" pitchFamily="49" charset="0"/>
                <a:ea typeface="DejaVu Sans" charset="0"/>
                <a:cs typeface="Courier New" pitchFamily="49" charset="0"/>
              </a:rPr>
              <a:t>, j  </a:t>
            </a:r>
            <a:r>
              <a:rPr lang="en-US" sz="1400" b="1" dirty="0">
                <a:latin typeface="Courier New" pitchFamily="49" charset="0"/>
                <a:ea typeface="DejaVu Sans" charset="0"/>
                <a:cs typeface="Courier New" pitchFamily="49" charset="0"/>
              </a:rPr>
              <a:t>) </a:t>
            </a:r>
            <a:r>
              <a:rPr lang="en-US" sz="1400" b="1" dirty="0" smtClean="0">
                <a:latin typeface="Courier New" pitchFamily="49" charset="0"/>
                <a:ea typeface="DejaVu Sans" charset="0"/>
                <a:cs typeface="Courier New" pitchFamily="49" charset="0"/>
              </a:rPr>
              <a:t>+ &amp;</a:t>
            </a:r>
            <a:endParaRPr lang="en-US" sz="1400" b="1" dirty="0">
              <a:latin typeface="Courier New" pitchFamily="49" charset="0"/>
              <a:ea typeface="DejaVu Sans" charset="0"/>
              <a:cs typeface="Courier New" pitchFamily="49" charset="0"/>
            </a:endParaRPr>
          </a:p>
          <a:p>
            <a:pPr>
              <a:spcBef>
                <a:spcPts val="0"/>
              </a:spcBef>
              <a:buNone/>
              <a:tabLst>
                <a:tab pos="616859" algn="l"/>
                <a:tab pos="1233716" algn="l"/>
                <a:tab pos="1850574" algn="l"/>
                <a:tab pos="2467433" algn="l"/>
                <a:tab pos="3084292" algn="l"/>
                <a:tab pos="3701149" algn="l"/>
                <a:tab pos="4318008" algn="l"/>
                <a:tab pos="4934867" algn="l"/>
                <a:tab pos="5551724" algn="l"/>
                <a:tab pos="6168582" algn="l"/>
                <a:tab pos="6785441" algn="l"/>
                <a:tab pos="7402298" algn="l"/>
                <a:tab pos="8019158" algn="l"/>
                <a:tab pos="8636015" algn="l"/>
                <a:tab pos="9252874" algn="l"/>
                <a:tab pos="9869731" algn="l"/>
              </a:tabLst>
            </a:pPr>
            <a:r>
              <a:rPr lang="en-US" sz="1400" b="1" dirty="0" smtClean="0">
                <a:latin typeface="Courier New" pitchFamily="49" charset="0"/>
                <a:ea typeface="DejaVu Sans" charset="0"/>
                <a:cs typeface="Courier New" pitchFamily="49" charset="0"/>
              </a:rPr>
              <a:t>                                 A(</a:t>
            </a:r>
            <a:r>
              <a:rPr lang="en-US" sz="1400" b="1" dirty="0" err="1" smtClean="0">
                <a:latin typeface="Courier New" pitchFamily="49" charset="0"/>
                <a:ea typeface="DejaVu Sans" charset="0"/>
                <a:cs typeface="Courier New" pitchFamily="49" charset="0"/>
              </a:rPr>
              <a:t>i</a:t>
            </a:r>
            <a:r>
              <a:rPr lang="en-US" sz="1400" b="1" dirty="0" smtClean="0">
                <a:latin typeface="Courier New" pitchFamily="49" charset="0"/>
                <a:ea typeface="DejaVu Sans" charset="0"/>
                <a:cs typeface="Courier New" pitchFamily="49" charset="0"/>
              </a:rPr>
              <a:t>  , j-1</a:t>
            </a:r>
            <a:r>
              <a:rPr lang="en-US" sz="1400" b="1" dirty="0">
                <a:latin typeface="Courier New" pitchFamily="49" charset="0"/>
                <a:ea typeface="DejaVu Sans" charset="0"/>
                <a:cs typeface="Courier New" pitchFamily="49" charset="0"/>
              </a:rPr>
              <a:t>) + A(</a:t>
            </a:r>
            <a:r>
              <a:rPr lang="en-US" sz="1400" b="1" dirty="0" err="1">
                <a:latin typeface="Courier New" pitchFamily="49" charset="0"/>
                <a:ea typeface="DejaVu Sans" charset="0"/>
                <a:cs typeface="Courier New" pitchFamily="49" charset="0"/>
              </a:rPr>
              <a:t>i</a:t>
            </a:r>
            <a:r>
              <a:rPr lang="en-US" sz="1400" b="1" dirty="0">
                <a:latin typeface="Courier New" pitchFamily="49" charset="0"/>
                <a:ea typeface="DejaVu Sans" charset="0"/>
                <a:cs typeface="Courier New" pitchFamily="49" charset="0"/>
              </a:rPr>
              <a:t>  </a:t>
            </a:r>
            <a:r>
              <a:rPr lang="en-US" sz="1400" b="1" dirty="0" smtClean="0">
                <a:latin typeface="Courier New" pitchFamily="49" charset="0"/>
                <a:ea typeface="DejaVu Sans" charset="0"/>
                <a:cs typeface="Courier New" pitchFamily="49" charset="0"/>
              </a:rPr>
              <a:t>, j+1))   </a:t>
            </a:r>
          </a:p>
          <a:p>
            <a:pPr>
              <a:spcBef>
                <a:spcPts val="0"/>
              </a:spcBef>
              <a:buNone/>
              <a:tabLst>
                <a:tab pos="616859" algn="l"/>
                <a:tab pos="1233716" algn="l"/>
                <a:tab pos="1850574" algn="l"/>
                <a:tab pos="2467433" algn="l"/>
                <a:tab pos="3084292" algn="l"/>
                <a:tab pos="3701149" algn="l"/>
                <a:tab pos="4318008" algn="l"/>
                <a:tab pos="4934867" algn="l"/>
                <a:tab pos="5551724" algn="l"/>
                <a:tab pos="6168582" algn="l"/>
                <a:tab pos="6785441" algn="l"/>
                <a:tab pos="7402298" algn="l"/>
                <a:tab pos="8019158" algn="l"/>
                <a:tab pos="8636015" algn="l"/>
                <a:tab pos="9252874" algn="l"/>
                <a:tab pos="9869731" algn="l"/>
              </a:tabLst>
            </a:pPr>
            <a:r>
              <a:rPr lang="en-US" sz="1400" b="1" dirty="0">
                <a:latin typeface="Courier New" pitchFamily="49" charset="0"/>
                <a:ea typeface="DejaVu Sans" charset="0"/>
                <a:cs typeface="Courier New" pitchFamily="49" charset="0"/>
              </a:rPr>
              <a:t> </a:t>
            </a:r>
            <a:r>
              <a:rPr lang="en-US" sz="1400" b="1" dirty="0" smtClean="0">
                <a:latin typeface="Courier New" pitchFamily="49" charset="0"/>
                <a:ea typeface="DejaVu Sans" charset="0"/>
                <a:cs typeface="Courier New" pitchFamily="49" charset="0"/>
              </a:rPr>
              <a:t>      </a:t>
            </a:r>
          </a:p>
          <a:p>
            <a:pPr>
              <a:spcBef>
                <a:spcPts val="0"/>
              </a:spcBef>
              <a:buNone/>
              <a:tabLst>
                <a:tab pos="616859" algn="l"/>
                <a:tab pos="1233716" algn="l"/>
                <a:tab pos="1850574" algn="l"/>
                <a:tab pos="2467433" algn="l"/>
                <a:tab pos="3084292" algn="l"/>
                <a:tab pos="3701149" algn="l"/>
                <a:tab pos="4318008" algn="l"/>
                <a:tab pos="4934867" algn="l"/>
                <a:tab pos="5551724" algn="l"/>
                <a:tab pos="6168582" algn="l"/>
                <a:tab pos="6785441" algn="l"/>
                <a:tab pos="7402298" algn="l"/>
                <a:tab pos="8019158" algn="l"/>
                <a:tab pos="8636015" algn="l"/>
                <a:tab pos="9252874" algn="l"/>
                <a:tab pos="9869731" algn="l"/>
              </a:tabLst>
            </a:pPr>
            <a:r>
              <a:rPr lang="en-US" sz="1400" b="1" dirty="0" smtClean="0">
                <a:latin typeface="Courier New" pitchFamily="49" charset="0"/>
                <a:ea typeface="DejaVu Sans" charset="0"/>
                <a:cs typeface="Courier New" pitchFamily="49" charset="0"/>
              </a:rPr>
              <a:t>      err </a:t>
            </a:r>
            <a:r>
              <a:rPr lang="en-US" sz="1400" b="1" dirty="0">
                <a:latin typeface="Courier New" pitchFamily="49" charset="0"/>
                <a:ea typeface="DejaVu Sans" charset="0"/>
                <a:cs typeface="Courier New" pitchFamily="49" charset="0"/>
              </a:rPr>
              <a:t>= </a:t>
            </a:r>
            <a:r>
              <a:rPr lang="en-US" sz="1400" b="1" dirty="0" smtClean="0">
                <a:latin typeface="Courier New" pitchFamily="49" charset="0"/>
                <a:ea typeface="DejaVu Sans" charset="0"/>
                <a:cs typeface="Courier New" pitchFamily="49" charset="0"/>
              </a:rPr>
              <a:t>max(err</a:t>
            </a:r>
            <a:r>
              <a:rPr lang="en-US" sz="1400" b="1" dirty="0">
                <a:latin typeface="Courier New" pitchFamily="49" charset="0"/>
                <a:ea typeface="DejaVu Sans" charset="0"/>
                <a:cs typeface="Courier New" pitchFamily="49" charset="0"/>
              </a:rPr>
              <a:t>, Anew(</a:t>
            </a:r>
            <a:r>
              <a:rPr lang="en-US" sz="1400" b="1" dirty="0" err="1">
                <a:latin typeface="Courier New" pitchFamily="49" charset="0"/>
                <a:ea typeface="DejaVu Sans" charset="0"/>
                <a:cs typeface="Courier New" pitchFamily="49" charset="0"/>
              </a:rPr>
              <a:t>i,j</a:t>
            </a:r>
            <a:r>
              <a:rPr lang="en-US" sz="1400" b="1" dirty="0" smtClean="0">
                <a:latin typeface="Courier New" pitchFamily="49" charset="0"/>
                <a:ea typeface="DejaVu Sans" charset="0"/>
                <a:cs typeface="Courier New" pitchFamily="49" charset="0"/>
              </a:rPr>
              <a:t>) - A(</a:t>
            </a:r>
            <a:r>
              <a:rPr lang="en-US" sz="1400" b="1" dirty="0" err="1" smtClean="0">
                <a:latin typeface="Courier New" pitchFamily="49" charset="0"/>
                <a:ea typeface="DejaVu Sans" charset="0"/>
                <a:cs typeface="Courier New" pitchFamily="49" charset="0"/>
              </a:rPr>
              <a:t>i,j</a:t>
            </a:r>
            <a:r>
              <a:rPr lang="en-US" sz="1400" b="1" dirty="0" smtClean="0">
                <a:latin typeface="Courier New" pitchFamily="49" charset="0"/>
                <a:ea typeface="DejaVu Sans" charset="0"/>
                <a:cs typeface="Courier New" pitchFamily="49" charset="0"/>
              </a:rPr>
              <a:t>))</a:t>
            </a:r>
            <a:endParaRPr lang="en-US" sz="1400" b="1" dirty="0">
              <a:latin typeface="Courier New" pitchFamily="49" charset="0"/>
              <a:ea typeface="DejaVu Sans" charset="0"/>
              <a:cs typeface="Courier New" pitchFamily="49" charset="0"/>
            </a:endParaRPr>
          </a:p>
          <a:p>
            <a:pPr>
              <a:spcBef>
                <a:spcPts val="0"/>
              </a:spcBef>
              <a:buNone/>
              <a:tabLst>
                <a:tab pos="616859" algn="l"/>
                <a:tab pos="1233716" algn="l"/>
                <a:tab pos="1850574" algn="l"/>
                <a:tab pos="2467433" algn="l"/>
                <a:tab pos="3084292" algn="l"/>
                <a:tab pos="3701149" algn="l"/>
                <a:tab pos="4318008" algn="l"/>
                <a:tab pos="4934867" algn="l"/>
                <a:tab pos="5551724" algn="l"/>
                <a:tab pos="6168582" algn="l"/>
                <a:tab pos="6785441" algn="l"/>
                <a:tab pos="7402298" algn="l"/>
                <a:tab pos="8019158" algn="l"/>
                <a:tab pos="8636015" algn="l"/>
                <a:tab pos="9252874" algn="l"/>
                <a:tab pos="9869731" algn="l"/>
              </a:tabLst>
            </a:pPr>
            <a:r>
              <a:rPr lang="en-US" sz="1400" b="1" dirty="0" smtClean="0">
                <a:solidFill>
                  <a:srgbClr val="FFFFFF"/>
                </a:solidFill>
                <a:latin typeface="Courier New" pitchFamily="49" charset="0"/>
                <a:ea typeface="DejaVu Sans" charset="0"/>
                <a:cs typeface="Courier New" pitchFamily="49" charset="0"/>
              </a:rPr>
              <a:t>    </a:t>
            </a:r>
            <a:r>
              <a:rPr lang="en-US" sz="14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end</a:t>
            </a:r>
            <a:r>
              <a:rPr lang="en-US" sz="1400" b="1" dirty="0" smtClean="0">
                <a:solidFill>
                  <a:schemeClr val="accent5"/>
                </a:solidFill>
                <a:latin typeface="Courier New" pitchFamily="49" charset="0"/>
                <a:ea typeface="DejaVu Sans" charset="0"/>
                <a:cs typeface="Courier New" pitchFamily="49" charset="0"/>
              </a:rPr>
              <a:t> </a:t>
            </a:r>
            <a:r>
              <a:rPr lang="en-US" sz="14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do</a:t>
            </a:r>
          </a:p>
          <a:p>
            <a:pPr>
              <a:spcBef>
                <a:spcPts val="0"/>
              </a:spcBef>
              <a:buNone/>
              <a:tabLst>
                <a:tab pos="616859" algn="l"/>
                <a:tab pos="1233716" algn="l"/>
                <a:tab pos="1850574" algn="l"/>
                <a:tab pos="2467433" algn="l"/>
                <a:tab pos="3084292" algn="l"/>
                <a:tab pos="3701149" algn="l"/>
                <a:tab pos="4318008" algn="l"/>
                <a:tab pos="4934867" algn="l"/>
                <a:tab pos="5551724" algn="l"/>
                <a:tab pos="6168582" algn="l"/>
                <a:tab pos="6785441" algn="l"/>
                <a:tab pos="7402298" algn="l"/>
                <a:tab pos="8019158" algn="l"/>
                <a:tab pos="8636015" algn="l"/>
                <a:tab pos="9252874" algn="l"/>
                <a:tab pos="9869731" algn="l"/>
              </a:tabLst>
            </a:pPr>
            <a:r>
              <a:rPr lang="en-US" sz="1400" b="1" dirty="0" smtClean="0">
                <a:solidFill>
                  <a:srgbClr val="FFFFFF"/>
                </a:solidFill>
                <a:latin typeface="Courier New" pitchFamily="49" charset="0"/>
                <a:ea typeface="DejaVu Sans" charset="0"/>
                <a:cs typeface="Courier New" pitchFamily="49" charset="0"/>
              </a:rPr>
              <a:t>  </a:t>
            </a:r>
            <a:r>
              <a:rPr lang="en-US" sz="14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end</a:t>
            </a:r>
            <a:r>
              <a:rPr lang="en-US" sz="1400" b="1" dirty="0">
                <a:solidFill>
                  <a:schemeClr val="accent5"/>
                </a:solidFill>
                <a:latin typeface="Courier New" pitchFamily="49" charset="0"/>
                <a:ea typeface="DejaVu Sans" charset="0"/>
                <a:cs typeface="Courier New" pitchFamily="49" charset="0"/>
              </a:rPr>
              <a:t> </a:t>
            </a:r>
            <a:r>
              <a:rPr lang="en-US" sz="14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do</a:t>
            </a:r>
          </a:p>
          <a:p>
            <a:pPr>
              <a:spcBef>
                <a:spcPts val="0"/>
              </a:spcBef>
              <a:buNone/>
              <a:tabLst>
                <a:tab pos="616859" algn="l"/>
                <a:tab pos="1233716" algn="l"/>
                <a:tab pos="1850574" algn="l"/>
                <a:tab pos="2467433" algn="l"/>
                <a:tab pos="3084292" algn="l"/>
                <a:tab pos="3701149" algn="l"/>
                <a:tab pos="4318008" algn="l"/>
                <a:tab pos="4934867" algn="l"/>
                <a:tab pos="5551724" algn="l"/>
                <a:tab pos="6168582" algn="l"/>
                <a:tab pos="6785441" algn="l"/>
                <a:tab pos="7402298" algn="l"/>
                <a:tab pos="8019158" algn="l"/>
                <a:tab pos="8636015" algn="l"/>
                <a:tab pos="9252874" algn="l"/>
                <a:tab pos="9869731" algn="l"/>
              </a:tabLst>
            </a:pPr>
            <a:endParaRPr lang="en-US" sz="1400" b="1" dirty="0" smtClean="0">
              <a:solidFill>
                <a:srgbClr val="FFFFFF"/>
              </a:solidFill>
              <a:latin typeface="Courier New" pitchFamily="49" charset="0"/>
              <a:ea typeface="DejaVu Sans" charset="0"/>
              <a:cs typeface="Courier New" pitchFamily="49" charset="0"/>
            </a:endParaRPr>
          </a:p>
          <a:p>
            <a:pPr>
              <a:spcBef>
                <a:spcPct val="0"/>
              </a:spcBef>
              <a:buNone/>
              <a:tabLst>
                <a:tab pos="616859" algn="l"/>
                <a:tab pos="1233716" algn="l"/>
                <a:tab pos="1850574" algn="l"/>
                <a:tab pos="2467433" algn="l"/>
                <a:tab pos="3084292" algn="l"/>
                <a:tab pos="3701149" algn="l"/>
                <a:tab pos="4318008" algn="l"/>
                <a:tab pos="4934867" algn="l"/>
                <a:tab pos="5551724" algn="l"/>
                <a:tab pos="6168582" algn="l"/>
                <a:tab pos="6785441" algn="l"/>
                <a:tab pos="7402298" algn="l"/>
                <a:tab pos="8019158" algn="l"/>
                <a:tab pos="8636015" algn="l"/>
                <a:tab pos="9252874" algn="l"/>
                <a:tab pos="9869731" algn="l"/>
              </a:tabLst>
            </a:pPr>
            <a:r>
              <a:rPr lang="en-US" sz="1400" b="1" dirty="0">
                <a:solidFill>
                  <a:srgbClr val="73B900"/>
                </a:solidFill>
                <a:latin typeface="Courier New" pitchFamily="49" charset="0"/>
                <a:cs typeface="Courier New" pitchFamily="49" charset="0"/>
              </a:rPr>
              <a:t>!$</a:t>
            </a:r>
            <a:r>
              <a:rPr lang="en-US" sz="1400" b="1" dirty="0" err="1">
                <a:solidFill>
                  <a:srgbClr val="73B900"/>
                </a:solidFill>
                <a:latin typeface="Courier New" pitchFamily="49" charset="0"/>
                <a:cs typeface="Courier New" pitchFamily="49" charset="0"/>
              </a:rPr>
              <a:t>omp</a:t>
            </a:r>
            <a:r>
              <a:rPr lang="en-US" sz="1400" b="1" dirty="0">
                <a:solidFill>
                  <a:srgbClr val="73B900"/>
                </a:solidFill>
                <a:latin typeface="Courier New" pitchFamily="49" charset="0"/>
                <a:cs typeface="Courier New" pitchFamily="49" charset="0"/>
              </a:rPr>
              <a:t> parallel do shared(</a:t>
            </a:r>
            <a:r>
              <a:rPr lang="en-US" sz="1400" b="1" dirty="0" err="1">
                <a:solidFill>
                  <a:srgbClr val="73B900"/>
                </a:solidFill>
                <a:latin typeface="Courier New" pitchFamily="49" charset="0"/>
                <a:cs typeface="Courier New" pitchFamily="49" charset="0"/>
              </a:rPr>
              <a:t>m,n,Anew,A</a:t>
            </a:r>
            <a:r>
              <a:rPr lang="en-US" sz="1400" b="1" dirty="0">
                <a:solidFill>
                  <a:srgbClr val="73B900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spcBef>
                <a:spcPts val="0"/>
              </a:spcBef>
              <a:buNone/>
              <a:tabLst>
                <a:tab pos="616859" algn="l"/>
                <a:tab pos="1233716" algn="l"/>
                <a:tab pos="1850574" algn="l"/>
                <a:tab pos="2467433" algn="l"/>
                <a:tab pos="3084292" algn="l"/>
                <a:tab pos="3701149" algn="l"/>
                <a:tab pos="4318008" algn="l"/>
                <a:tab pos="4934867" algn="l"/>
                <a:tab pos="5551724" algn="l"/>
                <a:tab pos="6168582" algn="l"/>
                <a:tab pos="6785441" algn="l"/>
                <a:tab pos="7402298" algn="l"/>
                <a:tab pos="8019158" algn="l"/>
                <a:tab pos="8636015" algn="l"/>
                <a:tab pos="9252874" algn="l"/>
                <a:tab pos="9869731" algn="l"/>
              </a:tabLst>
            </a:pPr>
            <a:r>
              <a:rPr lang="en-US" sz="1400" b="1" dirty="0" smtClean="0">
                <a:solidFill>
                  <a:srgbClr val="FFFFFF"/>
                </a:solidFill>
                <a:latin typeface="Courier New" pitchFamily="49" charset="0"/>
                <a:ea typeface="DejaVu Sans" charset="0"/>
                <a:cs typeface="Courier New" pitchFamily="49" charset="0"/>
              </a:rPr>
              <a:t>  </a:t>
            </a:r>
            <a:r>
              <a:rPr lang="en-US" sz="14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do</a:t>
            </a:r>
            <a:r>
              <a:rPr lang="en-US" sz="1400" b="1" dirty="0" smtClean="0">
                <a:latin typeface="Courier New" pitchFamily="49" charset="0"/>
                <a:ea typeface="DejaVu Sans" charset="0"/>
                <a:cs typeface="Courier New" pitchFamily="49" charset="0"/>
              </a:rPr>
              <a:t> </a:t>
            </a:r>
            <a:r>
              <a:rPr lang="en-US" sz="1400" b="1" dirty="0">
                <a:latin typeface="Courier New" pitchFamily="49" charset="0"/>
                <a:ea typeface="DejaVu Sans" charset="0"/>
                <a:cs typeface="Courier New" pitchFamily="49" charset="0"/>
              </a:rPr>
              <a:t>j=1,m-2</a:t>
            </a:r>
          </a:p>
          <a:p>
            <a:pPr>
              <a:spcBef>
                <a:spcPts val="0"/>
              </a:spcBef>
              <a:buNone/>
              <a:tabLst>
                <a:tab pos="616859" algn="l"/>
                <a:tab pos="1233716" algn="l"/>
                <a:tab pos="1850574" algn="l"/>
                <a:tab pos="2467433" algn="l"/>
                <a:tab pos="3084292" algn="l"/>
                <a:tab pos="3701149" algn="l"/>
                <a:tab pos="4318008" algn="l"/>
                <a:tab pos="4934867" algn="l"/>
                <a:tab pos="5551724" algn="l"/>
                <a:tab pos="6168582" algn="l"/>
                <a:tab pos="6785441" algn="l"/>
                <a:tab pos="7402298" algn="l"/>
                <a:tab pos="8019158" algn="l"/>
                <a:tab pos="8636015" algn="l"/>
                <a:tab pos="9252874" algn="l"/>
                <a:tab pos="9869731" algn="l"/>
              </a:tabLst>
            </a:pPr>
            <a:r>
              <a:rPr lang="en-US" sz="1400" b="1" dirty="0" smtClean="0">
                <a:solidFill>
                  <a:srgbClr val="FFFFFF"/>
                </a:solidFill>
                <a:latin typeface="Courier New" pitchFamily="49" charset="0"/>
                <a:ea typeface="DejaVu Sans" charset="0"/>
                <a:cs typeface="Courier New" pitchFamily="49" charset="0"/>
              </a:rPr>
              <a:t>    </a:t>
            </a:r>
            <a:r>
              <a:rPr lang="en-US" sz="14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do</a:t>
            </a:r>
            <a:r>
              <a:rPr lang="en-US" sz="1400" b="1" dirty="0">
                <a:latin typeface="Courier New" pitchFamily="49" charset="0"/>
                <a:ea typeface="DejaVu Sans" charset="0"/>
                <a:cs typeface="Courier New" pitchFamily="49" charset="0"/>
              </a:rPr>
              <a:t> </a:t>
            </a:r>
            <a:r>
              <a:rPr lang="en-US" sz="1400" b="1" dirty="0" err="1">
                <a:latin typeface="Courier New" pitchFamily="49" charset="0"/>
                <a:ea typeface="DejaVu Sans" charset="0"/>
                <a:cs typeface="Courier New" pitchFamily="49" charset="0"/>
              </a:rPr>
              <a:t>i</a:t>
            </a:r>
            <a:r>
              <a:rPr lang="en-US" sz="1400" b="1" dirty="0">
                <a:latin typeface="Courier New" pitchFamily="49" charset="0"/>
                <a:ea typeface="DejaVu Sans" charset="0"/>
                <a:cs typeface="Courier New" pitchFamily="49" charset="0"/>
              </a:rPr>
              <a:t>=1,n-2</a:t>
            </a:r>
          </a:p>
          <a:p>
            <a:pPr>
              <a:spcBef>
                <a:spcPts val="0"/>
              </a:spcBef>
              <a:buNone/>
              <a:tabLst>
                <a:tab pos="616859" algn="l"/>
                <a:tab pos="1233716" algn="l"/>
                <a:tab pos="1850574" algn="l"/>
                <a:tab pos="2467433" algn="l"/>
                <a:tab pos="3084292" algn="l"/>
                <a:tab pos="3701149" algn="l"/>
                <a:tab pos="4318008" algn="l"/>
                <a:tab pos="4934867" algn="l"/>
                <a:tab pos="5551724" algn="l"/>
                <a:tab pos="6168582" algn="l"/>
                <a:tab pos="6785441" algn="l"/>
                <a:tab pos="7402298" algn="l"/>
                <a:tab pos="8019158" algn="l"/>
                <a:tab pos="8636015" algn="l"/>
                <a:tab pos="9252874" algn="l"/>
                <a:tab pos="9869731" algn="l"/>
              </a:tabLst>
            </a:pPr>
            <a:r>
              <a:rPr lang="en-US" sz="1400" b="1" dirty="0" smtClean="0">
                <a:solidFill>
                  <a:srgbClr val="FFFFFF"/>
                </a:solidFill>
                <a:latin typeface="Courier New" pitchFamily="49" charset="0"/>
                <a:ea typeface="DejaVu Sans" charset="0"/>
                <a:cs typeface="Courier New" pitchFamily="49" charset="0"/>
              </a:rPr>
              <a:t> </a:t>
            </a:r>
            <a:r>
              <a:rPr lang="en-US" sz="1400" b="1" dirty="0" smtClean="0">
                <a:latin typeface="Courier New" pitchFamily="49" charset="0"/>
                <a:ea typeface="DejaVu Sans" charset="0"/>
                <a:cs typeface="Courier New" pitchFamily="49" charset="0"/>
              </a:rPr>
              <a:t>     </a:t>
            </a:r>
            <a:r>
              <a:rPr lang="en-US" sz="1400" b="1" dirty="0">
                <a:latin typeface="Courier New" pitchFamily="49" charset="0"/>
                <a:ea typeface="DejaVu Sans" charset="0"/>
                <a:cs typeface="Courier New" pitchFamily="49" charset="0"/>
              </a:rPr>
              <a:t>A(</a:t>
            </a:r>
            <a:r>
              <a:rPr lang="en-US" sz="1400" b="1" dirty="0" err="1">
                <a:latin typeface="Courier New" pitchFamily="49" charset="0"/>
                <a:ea typeface="DejaVu Sans" charset="0"/>
                <a:cs typeface="Courier New" pitchFamily="49" charset="0"/>
              </a:rPr>
              <a:t>i,j</a:t>
            </a:r>
            <a:r>
              <a:rPr lang="en-US" sz="1400" b="1" dirty="0">
                <a:latin typeface="Courier New" pitchFamily="49" charset="0"/>
                <a:ea typeface="DejaVu Sans" charset="0"/>
                <a:cs typeface="Courier New" pitchFamily="49" charset="0"/>
              </a:rPr>
              <a:t>) = Anew(</a:t>
            </a:r>
            <a:r>
              <a:rPr lang="en-US" sz="1400" b="1" dirty="0" err="1">
                <a:latin typeface="Courier New" pitchFamily="49" charset="0"/>
                <a:ea typeface="DejaVu Sans" charset="0"/>
                <a:cs typeface="Courier New" pitchFamily="49" charset="0"/>
              </a:rPr>
              <a:t>i,j</a:t>
            </a:r>
            <a:r>
              <a:rPr lang="en-US" sz="1400" b="1" dirty="0">
                <a:latin typeface="Courier New" pitchFamily="49" charset="0"/>
                <a:ea typeface="DejaVu Sans" charset="0"/>
                <a:cs typeface="Courier New" pitchFamily="49" charset="0"/>
              </a:rPr>
              <a:t>)</a:t>
            </a:r>
          </a:p>
          <a:p>
            <a:pPr>
              <a:spcBef>
                <a:spcPts val="0"/>
              </a:spcBef>
              <a:buNone/>
              <a:tabLst>
                <a:tab pos="616859" algn="l"/>
                <a:tab pos="1233716" algn="l"/>
                <a:tab pos="1850574" algn="l"/>
                <a:tab pos="2467433" algn="l"/>
                <a:tab pos="3084292" algn="l"/>
                <a:tab pos="3701149" algn="l"/>
                <a:tab pos="4318008" algn="l"/>
                <a:tab pos="4934867" algn="l"/>
                <a:tab pos="5551724" algn="l"/>
                <a:tab pos="6168582" algn="l"/>
                <a:tab pos="6785441" algn="l"/>
                <a:tab pos="7402298" algn="l"/>
                <a:tab pos="8019158" algn="l"/>
                <a:tab pos="8636015" algn="l"/>
                <a:tab pos="9252874" algn="l"/>
                <a:tab pos="9869731" algn="l"/>
              </a:tabLst>
            </a:pPr>
            <a:r>
              <a:rPr lang="en-US" sz="1400" b="1" dirty="0" smtClean="0">
                <a:latin typeface="Courier New" pitchFamily="49" charset="0"/>
                <a:ea typeface="DejaVu Sans" charset="0"/>
                <a:cs typeface="Courier New" pitchFamily="49" charset="0"/>
              </a:rPr>
              <a:t> </a:t>
            </a:r>
            <a:r>
              <a:rPr lang="en-US" sz="1400" b="1" dirty="0" smtClean="0">
                <a:solidFill>
                  <a:srgbClr val="FFFFFF"/>
                </a:solidFill>
                <a:latin typeface="Courier New" pitchFamily="49" charset="0"/>
                <a:ea typeface="DejaVu Sans" charset="0"/>
                <a:cs typeface="Courier New" pitchFamily="49" charset="0"/>
              </a:rPr>
              <a:t>   </a:t>
            </a:r>
            <a:r>
              <a:rPr lang="en-US" sz="14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end</a:t>
            </a:r>
            <a:r>
              <a:rPr lang="en-US" sz="1400" b="1" dirty="0">
                <a:solidFill>
                  <a:schemeClr val="accent5"/>
                </a:solidFill>
                <a:latin typeface="Courier New" pitchFamily="49" charset="0"/>
                <a:ea typeface="DejaVu Sans" charset="0"/>
                <a:cs typeface="Courier New" pitchFamily="49" charset="0"/>
              </a:rPr>
              <a:t> </a:t>
            </a:r>
            <a:r>
              <a:rPr lang="en-US" sz="14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do</a:t>
            </a:r>
          </a:p>
          <a:p>
            <a:pPr>
              <a:spcBef>
                <a:spcPts val="0"/>
              </a:spcBef>
              <a:buNone/>
              <a:tabLst>
                <a:tab pos="616859" algn="l"/>
                <a:tab pos="1233716" algn="l"/>
                <a:tab pos="1850574" algn="l"/>
                <a:tab pos="2467433" algn="l"/>
                <a:tab pos="3084292" algn="l"/>
                <a:tab pos="3701149" algn="l"/>
                <a:tab pos="4318008" algn="l"/>
                <a:tab pos="4934867" algn="l"/>
                <a:tab pos="5551724" algn="l"/>
                <a:tab pos="6168582" algn="l"/>
                <a:tab pos="6785441" algn="l"/>
                <a:tab pos="7402298" algn="l"/>
                <a:tab pos="8019158" algn="l"/>
                <a:tab pos="8636015" algn="l"/>
                <a:tab pos="9252874" algn="l"/>
                <a:tab pos="9869731" algn="l"/>
              </a:tabLst>
            </a:pPr>
            <a:r>
              <a:rPr lang="en-US" sz="1400" b="1" dirty="0" smtClean="0">
                <a:solidFill>
                  <a:srgbClr val="FFFFFF"/>
                </a:solidFill>
                <a:latin typeface="Courier New" pitchFamily="49" charset="0"/>
                <a:ea typeface="DejaVu Sans" charset="0"/>
                <a:cs typeface="Courier New" pitchFamily="49" charset="0"/>
              </a:rPr>
              <a:t>  </a:t>
            </a:r>
            <a:r>
              <a:rPr lang="en-US" sz="14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end</a:t>
            </a:r>
            <a:r>
              <a:rPr lang="en-US" sz="1400" b="1" dirty="0">
                <a:solidFill>
                  <a:schemeClr val="accent5"/>
                </a:solidFill>
                <a:latin typeface="Courier New" pitchFamily="49" charset="0"/>
                <a:ea typeface="DejaVu Sans" charset="0"/>
                <a:cs typeface="Courier New" pitchFamily="49" charset="0"/>
              </a:rPr>
              <a:t> </a:t>
            </a:r>
            <a:r>
              <a:rPr lang="en-US" sz="14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do</a:t>
            </a:r>
            <a:r>
              <a:rPr lang="en-US" sz="1400" b="1" dirty="0">
                <a:solidFill>
                  <a:schemeClr val="accent5"/>
                </a:solidFill>
                <a:latin typeface="Courier New" pitchFamily="49" charset="0"/>
                <a:ea typeface="DejaVu Sans" charset="0"/>
                <a:cs typeface="Courier New" pitchFamily="49" charset="0"/>
              </a:rPr>
              <a:t> </a:t>
            </a:r>
          </a:p>
          <a:p>
            <a:pPr>
              <a:spcBef>
                <a:spcPts val="0"/>
              </a:spcBef>
              <a:buNone/>
              <a:tabLst>
                <a:tab pos="616859" algn="l"/>
                <a:tab pos="1233716" algn="l"/>
                <a:tab pos="1850574" algn="l"/>
                <a:tab pos="2467433" algn="l"/>
                <a:tab pos="3084292" algn="l"/>
                <a:tab pos="3701149" algn="l"/>
                <a:tab pos="4318008" algn="l"/>
                <a:tab pos="4934867" algn="l"/>
                <a:tab pos="5551724" algn="l"/>
                <a:tab pos="6168582" algn="l"/>
                <a:tab pos="6785441" algn="l"/>
                <a:tab pos="7402298" algn="l"/>
                <a:tab pos="8019158" algn="l"/>
                <a:tab pos="8636015" algn="l"/>
                <a:tab pos="9252874" algn="l"/>
                <a:tab pos="9869731" algn="l"/>
              </a:tabLst>
            </a:pPr>
            <a:r>
              <a:rPr lang="en-US" sz="1400" b="1" dirty="0" smtClean="0">
                <a:solidFill>
                  <a:schemeClr val="accent5"/>
                </a:solidFill>
                <a:latin typeface="Courier New" pitchFamily="49" charset="0"/>
                <a:ea typeface="DejaVu Sans" charset="0"/>
                <a:cs typeface="Courier New" pitchFamily="49" charset="0"/>
              </a:rPr>
              <a:t>   </a:t>
            </a:r>
            <a:endParaRPr lang="en-US" sz="1400" b="1" dirty="0" smtClean="0">
              <a:solidFill>
                <a:srgbClr val="FFFFFF"/>
              </a:solidFill>
              <a:latin typeface="Courier New" pitchFamily="49" charset="0"/>
              <a:ea typeface="DejaVu Sans" charset="0"/>
              <a:cs typeface="Courier New" pitchFamily="49" charset="0"/>
            </a:endParaRPr>
          </a:p>
          <a:p>
            <a:pPr>
              <a:spcBef>
                <a:spcPts val="0"/>
              </a:spcBef>
              <a:buNone/>
              <a:tabLst>
                <a:tab pos="616859" algn="l"/>
                <a:tab pos="1233716" algn="l"/>
                <a:tab pos="1850574" algn="l"/>
                <a:tab pos="2467433" algn="l"/>
                <a:tab pos="3084292" algn="l"/>
                <a:tab pos="3701149" algn="l"/>
                <a:tab pos="4318008" algn="l"/>
                <a:tab pos="4934867" algn="l"/>
                <a:tab pos="5551724" algn="l"/>
                <a:tab pos="6168582" algn="l"/>
                <a:tab pos="6785441" algn="l"/>
                <a:tab pos="7402298" algn="l"/>
                <a:tab pos="8019158" algn="l"/>
                <a:tab pos="8636015" algn="l"/>
                <a:tab pos="9252874" algn="l"/>
                <a:tab pos="9869731" algn="l"/>
              </a:tabLst>
            </a:pPr>
            <a:r>
              <a:rPr lang="en-US" sz="1400" b="1" dirty="0" smtClean="0">
                <a:solidFill>
                  <a:srgbClr val="FFFFFF"/>
                </a:solidFill>
                <a:latin typeface="Courier New" pitchFamily="49" charset="0"/>
                <a:ea typeface="DejaVu Sans" charset="0"/>
                <a:cs typeface="Courier New" pitchFamily="49" charset="0"/>
              </a:rPr>
              <a:t> </a:t>
            </a:r>
            <a:r>
              <a:rPr lang="en-US" sz="1400" b="1" dirty="0" smtClean="0">
                <a:latin typeface="Courier New" pitchFamily="49" charset="0"/>
                <a:ea typeface="DejaVu Sans" charset="0"/>
                <a:cs typeface="Courier New" pitchFamily="49" charset="0"/>
              </a:rPr>
              <a:t> </a:t>
            </a:r>
            <a:r>
              <a:rPr lang="en-US" sz="1400" b="1" dirty="0" err="1" smtClean="0">
                <a:latin typeface="Courier New" pitchFamily="49" charset="0"/>
                <a:ea typeface="DejaVu Sans" charset="0"/>
                <a:cs typeface="Courier New" pitchFamily="49" charset="0"/>
              </a:rPr>
              <a:t>iter</a:t>
            </a:r>
            <a:r>
              <a:rPr lang="en-US" sz="1400" b="1" dirty="0" smtClean="0">
                <a:latin typeface="Courier New" pitchFamily="49" charset="0"/>
                <a:ea typeface="DejaVu Sans" charset="0"/>
                <a:cs typeface="Courier New" pitchFamily="49" charset="0"/>
              </a:rPr>
              <a:t> </a:t>
            </a:r>
            <a:r>
              <a:rPr lang="en-US" sz="1400" b="1" dirty="0">
                <a:latin typeface="Courier New" pitchFamily="49" charset="0"/>
                <a:ea typeface="DejaVu Sans" charset="0"/>
                <a:cs typeface="Courier New" pitchFamily="49" charset="0"/>
              </a:rPr>
              <a:t>= </a:t>
            </a:r>
            <a:r>
              <a:rPr lang="en-US" sz="1400" b="1" dirty="0" err="1">
                <a:latin typeface="Courier New" pitchFamily="49" charset="0"/>
                <a:ea typeface="DejaVu Sans" charset="0"/>
                <a:cs typeface="Courier New" pitchFamily="49" charset="0"/>
              </a:rPr>
              <a:t>iter</a:t>
            </a:r>
            <a:r>
              <a:rPr lang="en-US" sz="1400" b="1" dirty="0">
                <a:latin typeface="Courier New" pitchFamily="49" charset="0"/>
                <a:ea typeface="DejaVu Sans" charset="0"/>
                <a:cs typeface="Courier New" pitchFamily="49" charset="0"/>
              </a:rPr>
              <a:t> +1</a:t>
            </a:r>
            <a:endParaRPr lang="en-US" sz="1400" b="1" dirty="0" smtClean="0">
              <a:latin typeface="Courier New" pitchFamily="49" charset="0"/>
              <a:ea typeface="DejaVu Sans" charset="0"/>
              <a:cs typeface="Courier New" pitchFamily="49" charset="0"/>
            </a:endParaRPr>
          </a:p>
          <a:p>
            <a:pPr>
              <a:spcBef>
                <a:spcPts val="0"/>
              </a:spcBef>
              <a:buNone/>
              <a:tabLst>
                <a:tab pos="616859" algn="l"/>
                <a:tab pos="1233716" algn="l"/>
                <a:tab pos="1850574" algn="l"/>
                <a:tab pos="2467433" algn="l"/>
                <a:tab pos="3084292" algn="l"/>
                <a:tab pos="3701149" algn="l"/>
                <a:tab pos="4318008" algn="l"/>
                <a:tab pos="4934867" algn="l"/>
                <a:tab pos="5551724" algn="l"/>
                <a:tab pos="6168582" algn="l"/>
                <a:tab pos="6785441" algn="l"/>
                <a:tab pos="7402298" algn="l"/>
                <a:tab pos="8019158" algn="l"/>
                <a:tab pos="8636015" algn="l"/>
                <a:tab pos="9252874" algn="l"/>
                <a:tab pos="9869731" algn="l"/>
              </a:tabLst>
            </a:pPr>
            <a:r>
              <a:rPr lang="en-US" sz="14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end</a:t>
            </a:r>
            <a:r>
              <a:rPr lang="en-US" sz="1400" b="1" dirty="0" smtClean="0">
                <a:solidFill>
                  <a:schemeClr val="accent5"/>
                </a:solidFill>
                <a:latin typeface="Courier New" pitchFamily="49" charset="0"/>
                <a:ea typeface="DejaVu Sans" charset="0"/>
                <a:cs typeface="Courier New" pitchFamily="49" charset="0"/>
              </a:rPr>
              <a:t> </a:t>
            </a:r>
            <a:r>
              <a:rPr lang="en-US" sz="14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do</a:t>
            </a:r>
          </a:p>
        </p:txBody>
      </p:sp>
      <p:grpSp>
        <p:nvGrpSpPr>
          <p:cNvPr id="19" name="Group 18"/>
          <p:cNvGrpSpPr/>
          <p:nvPr/>
        </p:nvGrpSpPr>
        <p:grpSpPr>
          <a:xfrm>
            <a:off x="6223000" y="1828800"/>
            <a:ext cx="2766841" cy="703087"/>
            <a:chOff x="5448061" y="680708"/>
            <a:chExt cx="3274841" cy="527315"/>
          </a:xfrm>
        </p:grpSpPr>
        <p:sp>
          <p:nvSpPr>
            <p:cNvPr id="20" name="Rounded Rectangle 19"/>
            <p:cNvSpPr/>
            <p:nvPr/>
          </p:nvSpPr>
          <p:spPr>
            <a:xfrm>
              <a:off x="6042108" y="680708"/>
              <a:ext cx="2680794" cy="527315"/>
            </a:xfrm>
            <a:prstGeom prst="roundRect">
              <a:avLst>
                <a:gd name="adj" fmla="val 6245"/>
              </a:avLst>
            </a:prstGeom>
            <a:gradFill>
              <a:gsLst>
                <a:gs pos="0">
                  <a:schemeClr val="bg1">
                    <a:lumMod val="75000"/>
                    <a:lumOff val="25000"/>
                    <a:alpha val="80000"/>
                  </a:schemeClr>
                </a:gs>
                <a:gs pos="100000">
                  <a:schemeClr val="bg1">
                    <a:lumMod val="95000"/>
                    <a:lumOff val="5000"/>
                    <a:alpha val="80000"/>
                  </a:schemeClr>
                </a:gs>
              </a:gsLst>
              <a:lin ang="5400000" scaled="0"/>
            </a:gradFill>
            <a:ln w="15875">
              <a:gradFill>
                <a:gsLst>
                  <a:gs pos="0">
                    <a:srgbClr val="9F9F9F"/>
                  </a:gs>
                  <a:gs pos="100000">
                    <a:schemeClr val="bg2">
                      <a:alpha val="0"/>
                    </a:schemeClr>
                  </a:gs>
                </a:gsLst>
                <a:lin ang="5400000" scaled="0"/>
              </a:gradFill>
            </a:ln>
            <a:effectLst>
              <a:outerShdw blurRad="76200" sx="102000" sy="102000" algn="ctr" rotWithShape="0">
                <a:prstClr val="black">
                  <a:alpha val="46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w="69850" h="31750"/>
              <a:bevelB w="19050" h="952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tabLst>
                  <a:tab pos="616859" algn="l"/>
                  <a:tab pos="1233716" algn="l"/>
                  <a:tab pos="1850574" algn="l"/>
                  <a:tab pos="2467433" algn="l"/>
                  <a:tab pos="3084292" algn="l"/>
                </a:tabLst>
              </a:pPr>
              <a:r>
                <a:rPr lang="en-US" sz="1600" b="1" dirty="0" smtClean="0">
                  <a:solidFill>
                    <a:schemeClr val="tx1"/>
                  </a:solidFill>
                  <a:ea typeface="DejaVu Sans" charset="0"/>
                  <a:cs typeface="DejaVu Sans" charset="0"/>
                </a:rPr>
                <a:t>Parallelize loop across CPU threads</a:t>
              </a:r>
              <a:endParaRPr lang="en-US" sz="1600" b="1" dirty="0">
                <a:solidFill>
                  <a:schemeClr val="tx1"/>
                </a:solidFill>
                <a:ea typeface="DejaVu Sans" charset="0"/>
                <a:cs typeface="DejaVu Sans" charset="0"/>
              </a:endParaRPr>
            </a:p>
          </p:txBody>
        </p:sp>
        <p:sp>
          <p:nvSpPr>
            <p:cNvPr id="21" name="AutoShape 14"/>
            <p:cNvSpPr>
              <a:spLocks noChangeArrowheads="1"/>
            </p:cNvSpPr>
            <p:nvPr/>
          </p:nvSpPr>
          <p:spPr bwMode="auto">
            <a:xfrm rot="5400000" flipV="1">
              <a:off x="5421454" y="855226"/>
              <a:ext cx="231491" cy="178278"/>
            </a:xfrm>
            <a:prstGeom prst="triangle">
              <a:avLst/>
            </a:prstGeom>
            <a:gradFill flip="none" rotWithShape="0">
              <a:gsLst>
                <a:gs pos="0">
                  <a:srgbClr val="8FD026"/>
                </a:gs>
                <a:gs pos="100000">
                  <a:srgbClr val="76B900"/>
                </a:gs>
              </a:gsLst>
              <a:lin ang="16200000" scaled="1"/>
              <a:tileRect/>
            </a:gradFill>
            <a:ln w="19050" algn="ctr">
              <a:solidFill>
                <a:schemeClr val="tx1">
                  <a:lumMod val="85000"/>
                </a:schemeClr>
              </a:solidFill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>
                <a:rot lat="0" lon="0" rev="3000000"/>
              </a:lightRig>
            </a:scene3d>
            <a:sp3d>
              <a:bevelT w="12700" h="6350"/>
              <a:contourClr>
                <a:schemeClr val="tx2"/>
              </a:contourClr>
            </a:sp3d>
          </p:spPr>
          <p:txBody>
            <a:bodyPr wrap="none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b="1" dirty="0">
                <a:solidFill>
                  <a:srgbClr val="000000"/>
                </a:solidFill>
                <a:latin typeface="Arial" charset="0"/>
                <a:ea typeface="MS PGothic" pitchFamily="34" charset="-128"/>
              </a:endParaRP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6223000" y="4210050"/>
            <a:ext cx="2766841" cy="703087"/>
            <a:chOff x="5448061" y="680708"/>
            <a:chExt cx="3274841" cy="527315"/>
          </a:xfrm>
        </p:grpSpPr>
        <p:sp>
          <p:nvSpPr>
            <p:cNvPr id="23" name="Rounded Rectangle 22"/>
            <p:cNvSpPr/>
            <p:nvPr/>
          </p:nvSpPr>
          <p:spPr>
            <a:xfrm>
              <a:off x="6042108" y="680708"/>
              <a:ext cx="2680794" cy="527315"/>
            </a:xfrm>
            <a:prstGeom prst="roundRect">
              <a:avLst>
                <a:gd name="adj" fmla="val 6245"/>
              </a:avLst>
            </a:prstGeom>
            <a:gradFill>
              <a:gsLst>
                <a:gs pos="0">
                  <a:schemeClr val="bg1">
                    <a:lumMod val="75000"/>
                    <a:lumOff val="25000"/>
                    <a:alpha val="80000"/>
                  </a:schemeClr>
                </a:gs>
                <a:gs pos="100000">
                  <a:schemeClr val="bg1">
                    <a:lumMod val="95000"/>
                    <a:lumOff val="5000"/>
                    <a:alpha val="80000"/>
                  </a:schemeClr>
                </a:gs>
              </a:gsLst>
              <a:lin ang="5400000" scaled="0"/>
            </a:gradFill>
            <a:ln w="15875">
              <a:gradFill>
                <a:gsLst>
                  <a:gs pos="0">
                    <a:srgbClr val="9F9F9F"/>
                  </a:gs>
                  <a:gs pos="100000">
                    <a:schemeClr val="bg2">
                      <a:alpha val="0"/>
                    </a:schemeClr>
                  </a:gs>
                </a:gsLst>
                <a:lin ang="5400000" scaled="0"/>
              </a:gradFill>
            </a:ln>
            <a:effectLst>
              <a:outerShdw blurRad="76200" sx="102000" sy="102000" algn="ctr" rotWithShape="0">
                <a:prstClr val="black">
                  <a:alpha val="46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w="69850" h="31750"/>
              <a:bevelB w="19050" h="952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tabLst>
                  <a:tab pos="616859" algn="l"/>
                  <a:tab pos="1233716" algn="l"/>
                  <a:tab pos="1850574" algn="l"/>
                  <a:tab pos="2467433" algn="l"/>
                  <a:tab pos="3084292" algn="l"/>
                </a:tabLst>
              </a:pPr>
              <a:r>
                <a:rPr lang="en-US" sz="1600" b="1" dirty="0" smtClean="0">
                  <a:solidFill>
                    <a:schemeClr val="tx1"/>
                  </a:solidFill>
                  <a:ea typeface="DejaVu Sans" charset="0"/>
                  <a:cs typeface="DejaVu Sans" charset="0"/>
                </a:rPr>
                <a:t>Parallelize loop across CPU threads</a:t>
              </a:r>
              <a:endParaRPr lang="en-US" sz="1600" b="1" dirty="0">
                <a:solidFill>
                  <a:schemeClr val="tx1"/>
                </a:solidFill>
                <a:ea typeface="DejaVu Sans" charset="0"/>
                <a:cs typeface="DejaVu Sans" charset="0"/>
              </a:endParaRPr>
            </a:p>
          </p:txBody>
        </p:sp>
        <p:sp>
          <p:nvSpPr>
            <p:cNvPr id="24" name="AutoShape 14"/>
            <p:cNvSpPr>
              <a:spLocks noChangeArrowheads="1"/>
            </p:cNvSpPr>
            <p:nvPr/>
          </p:nvSpPr>
          <p:spPr bwMode="auto">
            <a:xfrm rot="5400000" flipV="1">
              <a:off x="5421454" y="855226"/>
              <a:ext cx="231491" cy="178278"/>
            </a:xfrm>
            <a:prstGeom prst="triangle">
              <a:avLst/>
            </a:prstGeom>
            <a:gradFill flip="none" rotWithShape="0">
              <a:gsLst>
                <a:gs pos="0">
                  <a:srgbClr val="8FD026"/>
                </a:gs>
                <a:gs pos="100000">
                  <a:srgbClr val="76B900"/>
                </a:gs>
              </a:gsLst>
              <a:lin ang="16200000" scaled="1"/>
              <a:tileRect/>
            </a:gradFill>
            <a:ln w="19050" algn="ctr">
              <a:solidFill>
                <a:schemeClr val="tx1">
                  <a:lumMod val="85000"/>
                </a:schemeClr>
              </a:solidFill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>
                <a:rot lat="0" lon="0" rev="3000000"/>
              </a:lightRig>
            </a:scene3d>
            <a:sp3d>
              <a:bevelT w="12700" h="6350"/>
              <a:contourClr>
                <a:schemeClr val="tx2"/>
              </a:contourClr>
            </a:sp3d>
          </p:spPr>
          <p:txBody>
            <a:bodyPr wrap="none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b="1" dirty="0">
                <a:latin typeface="Arial" charset="0"/>
                <a:ea typeface="MS PGothic" pitchFamily="34" charset="-128"/>
              </a:endParaRPr>
            </a:p>
          </p:txBody>
        </p:sp>
      </p:grp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NVIDIA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97406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GPU startup overhead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If no other GPU process running, GPU driver may be swapped out</a:t>
            </a:r>
          </a:p>
          <a:p>
            <a:pPr lvl="1"/>
            <a:r>
              <a:rPr lang="en-US" dirty="0" smtClean="0"/>
              <a:t>Linux specific</a:t>
            </a:r>
          </a:p>
          <a:p>
            <a:pPr lvl="1"/>
            <a:r>
              <a:rPr lang="en-US" dirty="0" smtClean="0"/>
              <a:t>Starting it up can take 1-2 seconds</a:t>
            </a:r>
          </a:p>
          <a:p>
            <a:pPr lvl="1"/>
            <a:endParaRPr lang="en-US" dirty="0"/>
          </a:p>
          <a:p>
            <a:r>
              <a:rPr lang="en-US" dirty="0" smtClean="0"/>
              <a:t>Two options</a:t>
            </a:r>
          </a:p>
          <a:p>
            <a:pPr lvl="1"/>
            <a:r>
              <a:rPr lang="en-US" dirty="0" smtClean="0"/>
              <a:t>Run </a:t>
            </a:r>
            <a:r>
              <a:rPr lang="en-US" dirty="0" err="1" smtClean="0"/>
              <a:t>nvidia-smi</a:t>
            </a:r>
            <a:r>
              <a:rPr lang="en-US" dirty="0" smtClean="0"/>
              <a:t> in persistence mode (requires root permissions)</a:t>
            </a:r>
          </a:p>
          <a:p>
            <a:pPr lvl="1"/>
            <a:r>
              <a:rPr lang="en-US" dirty="0" smtClean="0"/>
              <a:t>Run “</a:t>
            </a:r>
            <a:r>
              <a:rPr lang="en-US" dirty="0" err="1" smtClean="0"/>
              <a:t>nvidia-smi</a:t>
            </a:r>
            <a:r>
              <a:rPr lang="en-US" dirty="0" smtClean="0"/>
              <a:t> –q –l 30” in the background</a:t>
            </a:r>
          </a:p>
          <a:p>
            <a:pPr lvl="1"/>
            <a:endParaRPr lang="en-US" dirty="0"/>
          </a:p>
          <a:p>
            <a:r>
              <a:rPr lang="en-US" dirty="0" smtClean="0"/>
              <a:t>If your running time is off by ~2 seconds from results in these slides, suspect this</a:t>
            </a:r>
          </a:p>
          <a:p>
            <a:pPr lvl="1"/>
            <a:r>
              <a:rPr lang="en-US" dirty="0" err="1" smtClean="0"/>
              <a:t>Nvidia-smi</a:t>
            </a:r>
            <a:r>
              <a:rPr lang="en-US" dirty="0" smtClean="0"/>
              <a:t> should be running in persistent mode for these exercises 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NVIDIA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26953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Attempt: OpenACC C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04800" y="1658125"/>
            <a:ext cx="7874000" cy="5047475"/>
          </a:xfrm>
          <a:prstGeom prst="rect">
            <a:avLst/>
          </a:prstGeom>
          <a:noFill/>
        </p:spPr>
        <p:txBody>
          <a:bodyPr wrap="square" lIns="91386" tIns="45690" rIns="91386" bIns="45690" rtlCol="0">
            <a:spAutoFit/>
          </a:bodyPr>
          <a:lstStyle/>
          <a:p>
            <a:r>
              <a:rPr lang="en-US" sz="14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while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( error &gt;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tol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&amp;&amp;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iter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&lt;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iter_max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) {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error=0.0;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endParaRPr lang="en-US" sz="14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>
                <a:solidFill>
                  <a:srgbClr val="73B900"/>
                </a:solidFill>
                <a:latin typeface="Courier New" pitchFamily="49" charset="0"/>
                <a:cs typeface="Courier New" pitchFamily="49" charset="0"/>
              </a:rPr>
              <a:t>#pragma </a:t>
            </a:r>
            <a:r>
              <a:rPr lang="en-US" sz="1400" b="1" dirty="0" err="1">
                <a:solidFill>
                  <a:srgbClr val="73B900"/>
                </a:solidFill>
                <a:latin typeface="Courier New" pitchFamily="49" charset="0"/>
                <a:cs typeface="Courier New" pitchFamily="49" charset="0"/>
              </a:rPr>
              <a:t>acc</a:t>
            </a:r>
            <a:r>
              <a:rPr lang="en-US" sz="1400" b="1" dirty="0">
                <a:solidFill>
                  <a:srgbClr val="73B900"/>
                </a:solidFill>
                <a:latin typeface="Courier New" pitchFamily="49" charset="0"/>
                <a:cs typeface="Courier New" pitchFamily="49" charset="0"/>
              </a:rPr>
              <a:t> kernels</a:t>
            </a: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j = 1; j &lt; n-1; j++) {</a:t>
            </a: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for(</a:t>
            </a:r>
            <a:r>
              <a:rPr lang="en-US" sz="1400" b="1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1;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&lt; m-1;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++) {</a:t>
            </a: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        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 Anew[j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][i] =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0.25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* (A[j][i+1] + A[j][i-1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] +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                     A[j-1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][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] + A[j+1][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]);</a:t>
            </a:r>
          </a:p>
          <a:p>
            <a:endParaRPr lang="en-US" sz="14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 error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= max(error, abs(Anew[j][i] - A[j][i]);</a:t>
            </a: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}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>
                <a:solidFill>
                  <a:srgbClr val="73B900"/>
                </a:solidFill>
                <a:latin typeface="Courier New" pitchFamily="49" charset="0"/>
                <a:cs typeface="Courier New" pitchFamily="49" charset="0"/>
              </a:rPr>
              <a:t>#pragma </a:t>
            </a:r>
            <a:r>
              <a:rPr lang="en-US" sz="1400" b="1" dirty="0" err="1">
                <a:solidFill>
                  <a:srgbClr val="73B900"/>
                </a:solidFill>
                <a:latin typeface="Courier New" pitchFamily="49" charset="0"/>
                <a:cs typeface="Courier New" pitchFamily="49" charset="0"/>
              </a:rPr>
              <a:t>acc</a:t>
            </a:r>
            <a:r>
              <a:rPr lang="en-US" sz="1400" b="1" dirty="0">
                <a:solidFill>
                  <a:srgbClr val="73B900"/>
                </a:solidFill>
                <a:latin typeface="Courier New" pitchFamily="49" charset="0"/>
                <a:cs typeface="Courier New" pitchFamily="49" charset="0"/>
              </a:rPr>
              <a:t> kernels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j = 1; j &lt; n-1; j++) {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1;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&lt; m-1;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++ ) {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A[j][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] = Anew[j][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];      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}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iter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++;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6223001" y="2116313"/>
            <a:ext cx="2766841" cy="703087"/>
            <a:chOff x="5448061" y="680708"/>
            <a:chExt cx="3274841" cy="527315"/>
          </a:xfrm>
        </p:grpSpPr>
        <p:sp>
          <p:nvSpPr>
            <p:cNvPr id="14" name="Rounded Rectangle 13"/>
            <p:cNvSpPr/>
            <p:nvPr/>
          </p:nvSpPr>
          <p:spPr>
            <a:xfrm>
              <a:off x="6042108" y="680708"/>
              <a:ext cx="2680794" cy="527315"/>
            </a:xfrm>
            <a:prstGeom prst="roundRect">
              <a:avLst>
                <a:gd name="adj" fmla="val 6245"/>
              </a:avLst>
            </a:prstGeom>
            <a:gradFill>
              <a:gsLst>
                <a:gs pos="0">
                  <a:schemeClr val="bg1">
                    <a:lumMod val="75000"/>
                    <a:lumOff val="25000"/>
                    <a:alpha val="80000"/>
                  </a:schemeClr>
                </a:gs>
                <a:gs pos="100000">
                  <a:schemeClr val="bg1">
                    <a:lumMod val="95000"/>
                    <a:lumOff val="5000"/>
                    <a:alpha val="80000"/>
                  </a:schemeClr>
                </a:gs>
              </a:gsLst>
              <a:lin ang="5400000" scaled="0"/>
            </a:gradFill>
            <a:ln w="15875">
              <a:gradFill>
                <a:gsLst>
                  <a:gs pos="0">
                    <a:srgbClr val="9F9F9F"/>
                  </a:gs>
                  <a:gs pos="100000">
                    <a:schemeClr val="bg2">
                      <a:alpha val="0"/>
                    </a:schemeClr>
                  </a:gs>
                </a:gsLst>
                <a:lin ang="5400000" scaled="0"/>
              </a:gradFill>
            </a:ln>
            <a:effectLst>
              <a:outerShdw blurRad="76200" sx="102000" sy="102000" algn="ctr" rotWithShape="0">
                <a:prstClr val="black">
                  <a:alpha val="46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w="69850" h="31750"/>
              <a:bevelB w="19050" h="952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tabLst>
                  <a:tab pos="616859" algn="l"/>
                  <a:tab pos="1233716" algn="l"/>
                  <a:tab pos="1850574" algn="l"/>
                  <a:tab pos="2467433" algn="l"/>
                  <a:tab pos="3084292" algn="l"/>
                </a:tabLst>
              </a:pPr>
              <a:r>
                <a:rPr lang="en-US" sz="1600" b="1" dirty="0" smtClean="0">
                  <a:solidFill>
                    <a:schemeClr val="tx1"/>
                  </a:solidFill>
                  <a:ea typeface="DejaVu Sans" charset="0"/>
                  <a:cs typeface="DejaVu Sans" charset="0"/>
                </a:rPr>
                <a:t>Execute GPU kernel for loop nest</a:t>
              </a:r>
              <a:endParaRPr lang="en-US" sz="1600" b="1" dirty="0">
                <a:solidFill>
                  <a:schemeClr val="tx1"/>
                </a:solidFill>
                <a:ea typeface="DejaVu Sans" charset="0"/>
                <a:cs typeface="DejaVu Sans" charset="0"/>
              </a:endParaRPr>
            </a:p>
          </p:txBody>
        </p:sp>
        <p:sp>
          <p:nvSpPr>
            <p:cNvPr id="15" name="AutoShape 14"/>
            <p:cNvSpPr>
              <a:spLocks noChangeArrowheads="1"/>
            </p:cNvSpPr>
            <p:nvPr/>
          </p:nvSpPr>
          <p:spPr bwMode="auto">
            <a:xfrm rot="5400000" flipV="1">
              <a:off x="5421454" y="855226"/>
              <a:ext cx="231491" cy="178278"/>
            </a:xfrm>
            <a:prstGeom prst="triangle">
              <a:avLst/>
            </a:prstGeom>
            <a:gradFill flip="none" rotWithShape="0">
              <a:gsLst>
                <a:gs pos="0">
                  <a:srgbClr val="8FD026"/>
                </a:gs>
                <a:gs pos="100000">
                  <a:srgbClr val="76B900"/>
                </a:gs>
              </a:gsLst>
              <a:lin ang="16200000" scaled="1"/>
              <a:tileRect/>
            </a:gradFill>
            <a:ln w="19050" algn="ctr">
              <a:solidFill>
                <a:schemeClr val="tx1">
                  <a:lumMod val="85000"/>
                </a:schemeClr>
              </a:solidFill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>
                <a:rot lat="0" lon="0" rev="3000000"/>
              </a:lightRig>
            </a:scene3d>
            <a:sp3d>
              <a:bevelT w="12700" h="6350"/>
              <a:contourClr>
                <a:schemeClr val="tx2"/>
              </a:contourClr>
            </a:sp3d>
          </p:spPr>
          <p:txBody>
            <a:bodyPr wrap="none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b="1" dirty="0">
                <a:latin typeface="Arial" charset="0"/>
                <a:ea typeface="MS PGothic" pitchFamily="34" charset="-128"/>
              </a:endParaRP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6223000" y="4419600"/>
            <a:ext cx="2766841" cy="703087"/>
            <a:chOff x="5448061" y="680708"/>
            <a:chExt cx="3274841" cy="527315"/>
          </a:xfrm>
        </p:grpSpPr>
        <p:sp>
          <p:nvSpPr>
            <p:cNvPr id="26" name="Rounded Rectangle 25"/>
            <p:cNvSpPr/>
            <p:nvPr/>
          </p:nvSpPr>
          <p:spPr>
            <a:xfrm>
              <a:off x="6042108" y="680708"/>
              <a:ext cx="2680794" cy="527315"/>
            </a:xfrm>
            <a:prstGeom prst="roundRect">
              <a:avLst>
                <a:gd name="adj" fmla="val 6245"/>
              </a:avLst>
            </a:prstGeom>
            <a:gradFill>
              <a:gsLst>
                <a:gs pos="0">
                  <a:schemeClr val="bg1">
                    <a:lumMod val="75000"/>
                    <a:lumOff val="25000"/>
                    <a:alpha val="80000"/>
                  </a:schemeClr>
                </a:gs>
                <a:gs pos="100000">
                  <a:schemeClr val="bg1">
                    <a:lumMod val="95000"/>
                    <a:lumOff val="5000"/>
                    <a:alpha val="80000"/>
                  </a:schemeClr>
                </a:gs>
              </a:gsLst>
              <a:lin ang="5400000" scaled="0"/>
            </a:gradFill>
            <a:ln w="15875">
              <a:gradFill>
                <a:gsLst>
                  <a:gs pos="0">
                    <a:srgbClr val="9F9F9F"/>
                  </a:gs>
                  <a:gs pos="100000">
                    <a:schemeClr val="bg2">
                      <a:alpha val="0"/>
                    </a:schemeClr>
                  </a:gs>
                </a:gsLst>
                <a:lin ang="5400000" scaled="0"/>
              </a:gradFill>
            </a:ln>
            <a:effectLst>
              <a:outerShdw blurRad="76200" sx="102000" sy="102000" algn="ctr" rotWithShape="0">
                <a:prstClr val="black">
                  <a:alpha val="46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w="69850" h="31750"/>
              <a:bevelB w="19050" h="952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tabLst>
                  <a:tab pos="616859" algn="l"/>
                  <a:tab pos="1233716" algn="l"/>
                  <a:tab pos="1850574" algn="l"/>
                  <a:tab pos="2467433" algn="l"/>
                  <a:tab pos="3084292" algn="l"/>
                </a:tabLst>
              </a:pPr>
              <a:r>
                <a:rPr lang="en-US" sz="1600" b="1" dirty="0" smtClean="0">
                  <a:solidFill>
                    <a:schemeClr val="tx1"/>
                  </a:solidFill>
                  <a:ea typeface="DejaVu Sans" charset="0"/>
                  <a:cs typeface="DejaVu Sans" charset="0"/>
                </a:rPr>
                <a:t>Execute GPU kernel for loop nest</a:t>
              </a:r>
              <a:endParaRPr lang="en-US" sz="1600" b="1" dirty="0">
                <a:solidFill>
                  <a:schemeClr val="tx1"/>
                </a:solidFill>
                <a:ea typeface="DejaVu Sans" charset="0"/>
                <a:cs typeface="DejaVu Sans" charset="0"/>
              </a:endParaRPr>
            </a:p>
          </p:txBody>
        </p:sp>
        <p:sp>
          <p:nvSpPr>
            <p:cNvPr id="27" name="AutoShape 14"/>
            <p:cNvSpPr>
              <a:spLocks noChangeArrowheads="1"/>
            </p:cNvSpPr>
            <p:nvPr/>
          </p:nvSpPr>
          <p:spPr bwMode="auto">
            <a:xfrm rot="5400000" flipV="1">
              <a:off x="5421454" y="855226"/>
              <a:ext cx="231491" cy="178278"/>
            </a:xfrm>
            <a:prstGeom prst="triangle">
              <a:avLst/>
            </a:prstGeom>
            <a:gradFill flip="none" rotWithShape="0">
              <a:gsLst>
                <a:gs pos="0">
                  <a:srgbClr val="8FD026"/>
                </a:gs>
                <a:gs pos="100000">
                  <a:srgbClr val="76B900"/>
                </a:gs>
              </a:gsLst>
              <a:lin ang="16200000" scaled="1"/>
              <a:tileRect/>
            </a:gradFill>
            <a:ln w="19050" algn="ctr">
              <a:solidFill>
                <a:schemeClr val="tx1">
                  <a:lumMod val="85000"/>
                </a:schemeClr>
              </a:solidFill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>
                <a:rot lat="0" lon="0" rev="3000000"/>
              </a:lightRig>
            </a:scene3d>
            <a:sp3d>
              <a:bevelT w="12700" h="6350"/>
              <a:contourClr>
                <a:schemeClr val="tx2"/>
              </a:contourClr>
            </a:sp3d>
          </p:spPr>
          <p:txBody>
            <a:bodyPr wrap="none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b="1" dirty="0">
                <a:latin typeface="Arial" charset="0"/>
                <a:ea typeface="MS PGothic" pitchFamily="34" charset="-128"/>
              </a:endParaRPr>
            </a:p>
          </p:txBody>
        </p:sp>
      </p:grp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NVIDIA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30180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5" name="Rectangle 5"/>
          <p:cNvSpPr>
            <a:spLocks noGrp="1" noChangeArrowheads="1"/>
          </p:cNvSpPr>
          <p:nvPr>
            <p:ph type="title"/>
          </p:nvPr>
        </p:nvSpPr>
        <p:spPr>
          <a:xfrm>
            <a:off x="152400" y="275169"/>
            <a:ext cx="8963556" cy="752338"/>
          </a:xfrm>
        </p:spPr>
        <p:txBody>
          <a:bodyPr>
            <a:noAutofit/>
          </a:bodyPr>
          <a:lstStyle/>
          <a:p>
            <a:r>
              <a:rPr lang="en-US" dirty="0" smtClean="0"/>
              <a:t>First Attempt: OpenACC Fortran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228600" y="1369831"/>
            <a:ext cx="8368771" cy="5640569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buNone/>
              <a:tabLst>
                <a:tab pos="616859" algn="l"/>
                <a:tab pos="1233716" algn="l"/>
                <a:tab pos="1850574" algn="l"/>
                <a:tab pos="2467433" algn="l"/>
                <a:tab pos="3084292" algn="l"/>
                <a:tab pos="3701149" algn="l"/>
                <a:tab pos="4318008" algn="l"/>
                <a:tab pos="4934867" algn="l"/>
                <a:tab pos="5551724" algn="l"/>
                <a:tab pos="6168582" algn="l"/>
                <a:tab pos="6785441" algn="l"/>
                <a:tab pos="7402298" algn="l"/>
                <a:tab pos="8019158" algn="l"/>
                <a:tab pos="8636015" algn="l"/>
                <a:tab pos="9252874" algn="l"/>
                <a:tab pos="9869731" algn="l"/>
              </a:tabLst>
            </a:pPr>
            <a:r>
              <a:rPr lang="en-US" sz="14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do</a:t>
            </a:r>
            <a:r>
              <a:rPr lang="en-US" sz="1400" dirty="0" smtClean="0">
                <a:solidFill>
                  <a:schemeClr val="accent5"/>
                </a:solidFill>
                <a:latin typeface="Courier New" pitchFamily="49" charset="0"/>
                <a:ea typeface="DejaVu Sans" charset="0"/>
                <a:cs typeface="Courier New" pitchFamily="49" charset="0"/>
              </a:rPr>
              <a:t> </a:t>
            </a:r>
            <a:r>
              <a:rPr lang="en-US" sz="14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while</a:t>
            </a:r>
            <a:r>
              <a:rPr lang="en-US" sz="1400" dirty="0">
                <a:solidFill>
                  <a:srgbClr val="FFFFFF"/>
                </a:solidFill>
                <a:latin typeface="Courier New" pitchFamily="49" charset="0"/>
                <a:ea typeface="DejaVu Sans" charset="0"/>
                <a:cs typeface="Courier New" pitchFamily="49" charset="0"/>
              </a:rPr>
              <a:t> </a:t>
            </a:r>
            <a:r>
              <a:rPr lang="en-US" sz="1400" dirty="0">
                <a:latin typeface="Courier New" pitchFamily="49" charset="0"/>
                <a:ea typeface="DejaVu Sans" charset="0"/>
                <a:cs typeface="Courier New" pitchFamily="49" charset="0"/>
              </a:rPr>
              <a:t>( err &gt; </a:t>
            </a:r>
            <a:r>
              <a:rPr lang="en-US" sz="1400" dirty="0" err="1">
                <a:latin typeface="Courier New" pitchFamily="49" charset="0"/>
                <a:ea typeface="DejaVu Sans" charset="0"/>
                <a:cs typeface="Courier New" pitchFamily="49" charset="0"/>
              </a:rPr>
              <a:t>tol</a:t>
            </a:r>
            <a:r>
              <a:rPr lang="en-US" sz="1400" dirty="0">
                <a:solidFill>
                  <a:srgbClr val="FFFFFF"/>
                </a:solidFill>
                <a:latin typeface="Courier New" pitchFamily="49" charset="0"/>
                <a:ea typeface="DejaVu Sans" charset="0"/>
                <a:cs typeface="Courier New" pitchFamily="49" charset="0"/>
              </a:rPr>
              <a:t> </a:t>
            </a:r>
            <a:r>
              <a:rPr lang="en-US" sz="14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.and.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>
                <a:latin typeface="Courier New" pitchFamily="49" charset="0"/>
                <a:ea typeface="DejaVu Sans" charset="0"/>
                <a:cs typeface="Courier New" pitchFamily="49" charset="0"/>
              </a:rPr>
              <a:t>iter</a:t>
            </a:r>
            <a:r>
              <a:rPr lang="en-US" sz="1400" dirty="0">
                <a:latin typeface="Courier New" pitchFamily="49" charset="0"/>
                <a:ea typeface="DejaVu Sans" charset="0"/>
                <a:cs typeface="Courier New" pitchFamily="49" charset="0"/>
              </a:rPr>
              <a:t> &lt; </a:t>
            </a:r>
            <a:r>
              <a:rPr lang="en-US" sz="1400" dirty="0" err="1">
                <a:latin typeface="Courier New" pitchFamily="49" charset="0"/>
                <a:ea typeface="DejaVu Sans" charset="0"/>
                <a:cs typeface="Courier New" pitchFamily="49" charset="0"/>
              </a:rPr>
              <a:t>iter_max</a:t>
            </a:r>
            <a:r>
              <a:rPr lang="en-US" sz="1400" dirty="0">
                <a:latin typeface="Courier New" pitchFamily="49" charset="0"/>
                <a:ea typeface="DejaVu Sans" charset="0"/>
                <a:cs typeface="Courier New" pitchFamily="49" charset="0"/>
              </a:rPr>
              <a:t> )</a:t>
            </a:r>
          </a:p>
          <a:p>
            <a:pPr>
              <a:spcBef>
                <a:spcPts val="0"/>
              </a:spcBef>
              <a:buNone/>
              <a:tabLst>
                <a:tab pos="616859" algn="l"/>
                <a:tab pos="1233716" algn="l"/>
                <a:tab pos="1850574" algn="l"/>
                <a:tab pos="2467433" algn="l"/>
                <a:tab pos="3084292" algn="l"/>
                <a:tab pos="3701149" algn="l"/>
                <a:tab pos="4318008" algn="l"/>
                <a:tab pos="4934867" algn="l"/>
                <a:tab pos="5551724" algn="l"/>
                <a:tab pos="6168582" algn="l"/>
                <a:tab pos="6785441" algn="l"/>
                <a:tab pos="7402298" algn="l"/>
                <a:tab pos="8019158" algn="l"/>
                <a:tab pos="8636015" algn="l"/>
                <a:tab pos="9252874" algn="l"/>
                <a:tab pos="9869731" algn="l"/>
              </a:tabLst>
            </a:pPr>
            <a:r>
              <a:rPr lang="en-US" sz="1400" dirty="0" smtClean="0">
                <a:latin typeface="Courier New" pitchFamily="49" charset="0"/>
                <a:ea typeface="DejaVu Sans" charset="0"/>
                <a:cs typeface="Courier New" pitchFamily="49" charset="0"/>
              </a:rPr>
              <a:t>  err=0</a:t>
            </a:r>
            <a:r>
              <a:rPr lang="en-US" sz="1400" dirty="0">
                <a:latin typeface="Courier New" pitchFamily="49" charset="0"/>
                <a:ea typeface="DejaVu Sans" charset="0"/>
                <a:cs typeface="Courier New" pitchFamily="49" charset="0"/>
              </a:rPr>
              <a:t>.</a:t>
            </a:r>
            <a:r>
              <a:rPr lang="en-US" sz="14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_fp_kind</a:t>
            </a:r>
          </a:p>
          <a:p>
            <a:pPr>
              <a:spcBef>
                <a:spcPts val="0"/>
              </a:spcBef>
              <a:buNone/>
              <a:tabLst>
                <a:tab pos="616859" algn="l"/>
                <a:tab pos="1233716" algn="l"/>
                <a:tab pos="1850574" algn="l"/>
                <a:tab pos="2467433" algn="l"/>
                <a:tab pos="3084292" algn="l"/>
                <a:tab pos="3701149" algn="l"/>
                <a:tab pos="4318008" algn="l"/>
                <a:tab pos="4934867" algn="l"/>
                <a:tab pos="5551724" algn="l"/>
                <a:tab pos="6168582" algn="l"/>
                <a:tab pos="6785441" algn="l"/>
                <a:tab pos="7402298" algn="l"/>
                <a:tab pos="8019158" algn="l"/>
                <a:tab pos="8636015" algn="l"/>
                <a:tab pos="9252874" algn="l"/>
                <a:tab pos="9869731" algn="l"/>
              </a:tabLst>
            </a:pPr>
            <a:endParaRPr lang="en-US" sz="1400" dirty="0">
              <a:solidFill>
                <a:schemeClr val="accent5"/>
              </a:solidFill>
              <a:latin typeface="Courier New" pitchFamily="49" charset="0"/>
              <a:ea typeface="DejaVu Sans" charset="0"/>
              <a:cs typeface="Courier New" pitchFamily="49" charset="0"/>
            </a:endParaRPr>
          </a:p>
          <a:p>
            <a:pPr>
              <a:spcBef>
                <a:spcPct val="0"/>
              </a:spcBef>
              <a:buNone/>
              <a:tabLst>
                <a:tab pos="616859" algn="l"/>
                <a:tab pos="1233716" algn="l"/>
                <a:tab pos="1850574" algn="l"/>
                <a:tab pos="2467433" algn="l"/>
                <a:tab pos="3084292" algn="l"/>
                <a:tab pos="3701149" algn="l"/>
                <a:tab pos="4318008" algn="l"/>
                <a:tab pos="4934867" algn="l"/>
                <a:tab pos="5551724" algn="l"/>
                <a:tab pos="6168582" algn="l"/>
                <a:tab pos="6785441" algn="l"/>
                <a:tab pos="7402298" algn="l"/>
                <a:tab pos="8019158" algn="l"/>
                <a:tab pos="8636015" algn="l"/>
                <a:tab pos="9252874" algn="l"/>
                <a:tab pos="9869731" algn="l"/>
              </a:tabLst>
            </a:pPr>
            <a:r>
              <a:rPr lang="en-US" sz="1400" b="1" dirty="0">
                <a:solidFill>
                  <a:srgbClr val="73B900"/>
                </a:solidFill>
                <a:latin typeface="Courier New" pitchFamily="49" charset="0"/>
                <a:cs typeface="Courier New" pitchFamily="49" charset="0"/>
              </a:rPr>
              <a:t>!$</a:t>
            </a:r>
            <a:r>
              <a:rPr lang="en-US" sz="1400" b="1" dirty="0" err="1">
                <a:solidFill>
                  <a:srgbClr val="73B900"/>
                </a:solidFill>
                <a:latin typeface="Courier New" pitchFamily="49" charset="0"/>
                <a:cs typeface="Courier New" pitchFamily="49" charset="0"/>
              </a:rPr>
              <a:t>acc</a:t>
            </a:r>
            <a:r>
              <a:rPr lang="en-US" sz="1400" b="1" dirty="0">
                <a:solidFill>
                  <a:srgbClr val="73B900"/>
                </a:solidFill>
                <a:latin typeface="Courier New" pitchFamily="49" charset="0"/>
                <a:cs typeface="Courier New" pitchFamily="49" charset="0"/>
              </a:rPr>
              <a:t> kernels</a:t>
            </a:r>
          </a:p>
          <a:p>
            <a:pPr>
              <a:spcBef>
                <a:spcPts val="0"/>
              </a:spcBef>
              <a:buNone/>
              <a:tabLst>
                <a:tab pos="616859" algn="l"/>
                <a:tab pos="1233716" algn="l"/>
                <a:tab pos="1850574" algn="l"/>
                <a:tab pos="2467433" algn="l"/>
                <a:tab pos="3084292" algn="l"/>
                <a:tab pos="3701149" algn="l"/>
                <a:tab pos="4318008" algn="l"/>
                <a:tab pos="4934867" algn="l"/>
                <a:tab pos="5551724" algn="l"/>
                <a:tab pos="6168582" algn="l"/>
                <a:tab pos="6785441" algn="l"/>
                <a:tab pos="7402298" algn="l"/>
                <a:tab pos="8019158" algn="l"/>
                <a:tab pos="8636015" algn="l"/>
                <a:tab pos="9252874" algn="l"/>
                <a:tab pos="9869731" algn="l"/>
              </a:tabLst>
            </a:pPr>
            <a:r>
              <a:rPr lang="en-US" sz="1400" dirty="0" smtClean="0">
                <a:solidFill>
                  <a:srgbClr val="FFFFFF"/>
                </a:solidFill>
                <a:latin typeface="Courier New" pitchFamily="49" charset="0"/>
                <a:ea typeface="DejaVu Sans" charset="0"/>
                <a:cs typeface="Courier New" pitchFamily="49" charset="0"/>
              </a:rPr>
              <a:t>  </a:t>
            </a:r>
            <a:r>
              <a:rPr lang="en-US" sz="14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do</a:t>
            </a:r>
            <a:r>
              <a:rPr lang="en-US" sz="1400" dirty="0" smtClean="0">
                <a:latin typeface="Courier New" pitchFamily="49" charset="0"/>
                <a:ea typeface="DejaVu Sans" charset="0"/>
                <a:cs typeface="Courier New" pitchFamily="49" charset="0"/>
              </a:rPr>
              <a:t> </a:t>
            </a:r>
            <a:r>
              <a:rPr lang="en-US" sz="1400" dirty="0">
                <a:latin typeface="Courier New" pitchFamily="49" charset="0"/>
                <a:ea typeface="DejaVu Sans" charset="0"/>
                <a:cs typeface="Courier New" pitchFamily="49" charset="0"/>
              </a:rPr>
              <a:t>j=1,m</a:t>
            </a:r>
          </a:p>
          <a:p>
            <a:pPr>
              <a:spcBef>
                <a:spcPts val="0"/>
              </a:spcBef>
              <a:buNone/>
              <a:tabLst>
                <a:tab pos="616859" algn="l"/>
                <a:tab pos="1233716" algn="l"/>
                <a:tab pos="1850574" algn="l"/>
                <a:tab pos="2467433" algn="l"/>
                <a:tab pos="3084292" algn="l"/>
                <a:tab pos="3701149" algn="l"/>
                <a:tab pos="4318008" algn="l"/>
                <a:tab pos="4934867" algn="l"/>
                <a:tab pos="5551724" algn="l"/>
                <a:tab pos="6168582" algn="l"/>
                <a:tab pos="6785441" algn="l"/>
                <a:tab pos="7402298" algn="l"/>
                <a:tab pos="8019158" algn="l"/>
                <a:tab pos="8636015" algn="l"/>
                <a:tab pos="9252874" algn="l"/>
                <a:tab pos="9869731" algn="l"/>
              </a:tabLst>
            </a:pPr>
            <a:r>
              <a:rPr lang="en-US" sz="1400" dirty="0" smtClean="0">
                <a:solidFill>
                  <a:srgbClr val="FFFFFF"/>
                </a:solidFill>
                <a:latin typeface="Courier New" pitchFamily="49" charset="0"/>
                <a:ea typeface="DejaVu Sans" charset="0"/>
                <a:cs typeface="Courier New" pitchFamily="49" charset="0"/>
              </a:rPr>
              <a:t>    </a:t>
            </a:r>
            <a:r>
              <a:rPr lang="en-US" sz="14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do</a:t>
            </a:r>
            <a:r>
              <a:rPr lang="en-US" sz="1400" dirty="0">
                <a:latin typeface="Courier New" pitchFamily="49" charset="0"/>
                <a:ea typeface="DejaVu Sans" charset="0"/>
                <a:cs typeface="Courier New" pitchFamily="49" charset="0"/>
              </a:rPr>
              <a:t> </a:t>
            </a:r>
            <a:r>
              <a:rPr lang="en-US" sz="1400" dirty="0" err="1" smtClean="0">
                <a:latin typeface="Courier New" pitchFamily="49" charset="0"/>
                <a:ea typeface="DejaVu Sans" charset="0"/>
                <a:cs typeface="Courier New" pitchFamily="49" charset="0"/>
              </a:rPr>
              <a:t>i</a:t>
            </a:r>
            <a:r>
              <a:rPr lang="en-US" sz="1400" dirty="0" smtClean="0">
                <a:latin typeface="Courier New" pitchFamily="49" charset="0"/>
                <a:ea typeface="DejaVu Sans" charset="0"/>
                <a:cs typeface="Courier New" pitchFamily="49" charset="0"/>
              </a:rPr>
              <a:t>=1,n       </a:t>
            </a:r>
          </a:p>
          <a:p>
            <a:pPr>
              <a:spcBef>
                <a:spcPts val="0"/>
              </a:spcBef>
              <a:buNone/>
              <a:tabLst>
                <a:tab pos="616859" algn="l"/>
                <a:tab pos="1233716" algn="l"/>
                <a:tab pos="1850574" algn="l"/>
                <a:tab pos="2467433" algn="l"/>
                <a:tab pos="3084292" algn="l"/>
                <a:tab pos="3701149" algn="l"/>
                <a:tab pos="4318008" algn="l"/>
                <a:tab pos="4934867" algn="l"/>
                <a:tab pos="5551724" algn="l"/>
                <a:tab pos="6168582" algn="l"/>
                <a:tab pos="6785441" algn="l"/>
                <a:tab pos="7402298" algn="l"/>
                <a:tab pos="8019158" algn="l"/>
                <a:tab pos="8636015" algn="l"/>
                <a:tab pos="9252874" algn="l"/>
                <a:tab pos="9869731" algn="l"/>
              </a:tabLst>
            </a:pPr>
            <a:endParaRPr lang="en-US" sz="1400" dirty="0" smtClean="0">
              <a:solidFill>
                <a:srgbClr val="FFFFFF"/>
              </a:solidFill>
              <a:latin typeface="Courier New" pitchFamily="49" charset="0"/>
              <a:ea typeface="DejaVu Sans" charset="0"/>
              <a:cs typeface="Courier New" pitchFamily="49" charset="0"/>
            </a:endParaRPr>
          </a:p>
          <a:p>
            <a:pPr>
              <a:spcBef>
                <a:spcPts val="0"/>
              </a:spcBef>
              <a:buNone/>
              <a:tabLst>
                <a:tab pos="616859" algn="l"/>
                <a:tab pos="1233716" algn="l"/>
                <a:tab pos="1850574" algn="l"/>
                <a:tab pos="2467433" algn="l"/>
                <a:tab pos="3084292" algn="l"/>
                <a:tab pos="3701149" algn="l"/>
                <a:tab pos="4318008" algn="l"/>
                <a:tab pos="4934867" algn="l"/>
                <a:tab pos="5551724" algn="l"/>
                <a:tab pos="6168582" algn="l"/>
                <a:tab pos="6785441" algn="l"/>
                <a:tab pos="7402298" algn="l"/>
                <a:tab pos="8019158" algn="l"/>
                <a:tab pos="8636015" algn="l"/>
                <a:tab pos="9252874" algn="l"/>
                <a:tab pos="9869731" algn="l"/>
              </a:tabLst>
            </a:pPr>
            <a:r>
              <a:rPr lang="en-US" sz="1400" dirty="0" smtClean="0">
                <a:latin typeface="Courier New" pitchFamily="49" charset="0"/>
                <a:ea typeface="DejaVu Sans" charset="0"/>
                <a:cs typeface="Courier New" pitchFamily="49" charset="0"/>
              </a:rPr>
              <a:t>      Anew(</a:t>
            </a:r>
            <a:r>
              <a:rPr lang="en-US" sz="1400" dirty="0" err="1" smtClean="0">
                <a:latin typeface="Courier New" pitchFamily="49" charset="0"/>
                <a:ea typeface="DejaVu Sans" charset="0"/>
                <a:cs typeface="Courier New" pitchFamily="49" charset="0"/>
              </a:rPr>
              <a:t>i,j</a:t>
            </a:r>
            <a:r>
              <a:rPr lang="en-US" sz="1400" dirty="0">
                <a:latin typeface="Courier New" pitchFamily="49" charset="0"/>
                <a:ea typeface="DejaVu Sans" charset="0"/>
                <a:cs typeface="Courier New" pitchFamily="49" charset="0"/>
              </a:rPr>
              <a:t>) = .25</a:t>
            </a:r>
            <a:r>
              <a:rPr lang="en-US" sz="14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_fp_kind</a:t>
            </a:r>
            <a:r>
              <a:rPr lang="en-US" sz="1400" dirty="0">
                <a:solidFill>
                  <a:srgbClr val="FFFFFF"/>
                </a:solidFill>
                <a:latin typeface="Courier New" pitchFamily="49" charset="0"/>
                <a:ea typeface="DejaVu Sans" charset="0"/>
                <a:cs typeface="Courier New" pitchFamily="49" charset="0"/>
              </a:rPr>
              <a:t> </a:t>
            </a:r>
            <a:r>
              <a:rPr lang="en-US" sz="1400" dirty="0" smtClean="0">
                <a:latin typeface="Courier New" pitchFamily="49" charset="0"/>
                <a:ea typeface="DejaVu Sans" charset="0"/>
                <a:cs typeface="Courier New" pitchFamily="49" charset="0"/>
              </a:rPr>
              <a:t>* (A(i+1, j  </a:t>
            </a:r>
            <a:r>
              <a:rPr lang="en-US" sz="1400" dirty="0">
                <a:latin typeface="Courier New" pitchFamily="49" charset="0"/>
                <a:ea typeface="DejaVu Sans" charset="0"/>
                <a:cs typeface="Courier New" pitchFamily="49" charset="0"/>
              </a:rPr>
              <a:t>) + A(i-1</a:t>
            </a:r>
            <a:r>
              <a:rPr lang="en-US" sz="1400" dirty="0" smtClean="0">
                <a:latin typeface="Courier New" pitchFamily="49" charset="0"/>
                <a:ea typeface="DejaVu Sans" charset="0"/>
                <a:cs typeface="Courier New" pitchFamily="49" charset="0"/>
              </a:rPr>
              <a:t>, j  </a:t>
            </a:r>
            <a:r>
              <a:rPr lang="en-US" sz="1400" dirty="0">
                <a:latin typeface="Courier New" pitchFamily="49" charset="0"/>
                <a:ea typeface="DejaVu Sans" charset="0"/>
                <a:cs typeface="Courier New" pitchFamily="49" charset="0"/>
              </a:rPr>
              <a:t>) </a:t>
            </a:r>
            <a:r>
              <a:rPr lang="en-US" sz="1400" dirty="0" smtClean="0">
                <a:latin typeface="Courier New" pitchFamily="49" charset="0"/>
                <a:ea typeface="DejaVu Sans" charset="0"/>
                <a:cs typeface="Courier New" pitchFamily="49" charset="0"/>
              </a:rPr>
              <a:t>+ &amp;</a:t>
            </a:r>
            <a:endParaRPr lang="en-US" sz="1400" dirty="0">
              <a:latin typeface="Courier New" pitchFamily="49" charset="0"/>
              <a:ea typeface="DejaVu Sans" charset="0"/>
              <a:cs typeface="Courier New" pitchFamily="49" charset="0"/>
            </a:endParaRPr>
          </a:p>
          <a:p>
            <a:pPr>
              <a:spcBef>
                <a:spcPts val="0"/>
              </a:spcBef>
              <a:buNone/>
              <a:tabLst>
                <a:tab pos="616859" algn="l"/>
                <a:tab pos="1233716" algn="l"/>
                <a:tab pos="1850574" algn="l"/>
                <a:tab pos="2467433" algn="l"/>
                <a:tab pos="3084292" algn="l"/>
                <a:tab pos="3701149" algn="l"/>
                <a:tab pos="4318008" algn="l"/>
                <a:tab pos="4934867" algn="l"/>
                <a:tab pos="5551724" algn="l"/>
                <a:tab pos="6168582" algn="l"/>
                <a:tab pos="6785441" algn="l"/>
                <a:tab pos="7402298" algn="l"/>
                <a:tab pos="8019158" algn="l"/>
                <a:tab pos="8636015" algn="l"/>
                <a:tab pos="9252874" algn="l"/>
                <a:tab pos="9869731" algn="l"/>
              </a:tabLst>
            </a:pPr>
            <a:r>
              <a:rPr lang="en-US" sz="1400" dirty="0" smtClean="0">
                <a:latin typeface="Courier New" pitchFamily="49" charset="0"/>
                <a:ea typeface="DejaVu Sans" charset="0"/>
                <a:cs typeface="Courier New" pitchFamily="49" charset="0"/>
              </a:rPr>
              <a:t>                                 A(</a:t>
            </a:r>
            <a:r>
              <a:rPr lang="en-US" sz="1400" dirty="0" err="1" smtClean="0">
                <a:latin typeface="Courier New" pitchFamily="49" charset="0"/>
                <a:ea typeface="DejaVu Sans" charset="0"/>
                <a:cs typeface="Courier New" pitchFamily="49" charset="0"/>
              </a:rPr>
              <a:t>i</a:t>
            </a:r>
            <a:r>
              <a:rPr lang="en-US" sz="1400" dirty="0" smtClean="0">
                <a:latin typeface="Courier New" pitchFamily="49" charset="0"/>
                <a:ea typeface="DejaVu Sans" charset="0"/>
                <a:cs typeface="Courier New" pitchFamily="49" charset="0"/>
              </a:rPr>
              <a:t>  , j-1</a:t>
            </a:r>
            <a:r>
              <a:rPr lang="en-US" sz="1400" dirty="0">
                <a:latin typeface="Courier New" pitchFamily="49" charset="0"/>
                <a:ea typeface="DejaVu Sans" charset="0"/>
                <a:cs typeface="Courier New" pitchFamily="49" charset="0"/>
              </a:rPr>
              <a:t>) + A(</a:t>
            </a:r>
            <a:r>
              <a:rPr lang="en-US" sz="1400" dirty="0" err="1">
                <a:latin typeface="Courier New" pitchFamily="49" charset="0"/>
                <a:ea typeface="DejaVu Sans" charset="0"/>
                <a:cs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  <a:ea typeface="DejaVu Sans" charset="0"/>
                <a:cs typeface="Courier New" pitchFamily="49" charset="0"/>
              </a:rPr>
              <a:t>  </a:t>
            </a:r>
            <a:r>
              <a:rPr lang="en-US" sz="1400" dirty="0" smtClean="0">
                <a:latin typeface="Courier New" pitchFamily="49" charset="0"/>
                <a:ea typeface="DejaVu Sans" charset="0"/>
                <a:cs typeface="Courier New" pitchFamily="49" charset="0"/>
              </a:rPr>
              <a:t>, j+1))   </a:t>
            </a:r>
          </a:p>
          <a:p>
            <a:pPr>
              <a:spcBef>
                <a:spcPts val="0"/>
              </a:spcBef>
              <a:buNone/>
              <a:tabLst>
                <a:tab pos="616859" algn="l"/>
                <a:tab pos="1233716" algn="l"/>
                <a:tab pos="1850574" algn="l"/>
                <a:tab pos="2467433" algn="l"/>
                <a:tab pos="3084292" algn="l"/>
                <a:tab pos="3701149" algn="l"/>
                <a:tab pos="4318008" algn="l"/>
                <a:tab pos="4934867" algn="l"/>
                <a:tab pos="5551724" algn="l"/>
                <a:tab pos="6168582" algn="l"/>
                <a:tab pos="6785441" algn="l"/>
                <a:tab pos="7402298" algn="l"/>
                <a:tab pos="8019158" algn="l"/>
                <a:tab pos="8636015" algn="l"/>
                <a:tab pos="9252874" algn="l"/>
                <a:tab pos="9869731" algn="l"/>
              </a:tabLst>
            </a:pPr>
            <a:r>
              <a:rPr lang="en-US" sz="1400" dirty="0">
                <a:latin typeface="Courier New" pitchFamily="49" charset="0"/>
                <a:ea typeface="DejaVu Sans" charset="0"/>
                <a:cs typeface="Courier New" pitchFamily="49" charset="0"/>
              </a:rPr>
              <a:t> </a:t>
            </a:r>
            <a:r>
              <a:rPr lang="en-US" sz="1400" dirty="0" smtClean="0">
                <a:latin typeface="Courier New" pitchFamily="49" charset="0"/>
                <a:ea typeface="DejaVu Sans" charset="0"/>
                <a:cs typeface="Courier New" pitchFamily="49" charset="0"/>
              </a:rPr>
              <a:t>      </a:t>
            </a:r>
          </a:p>
          <a:p>
            <a:pPr>
              <a:spcBef>
                <a:spcPts val="0"/>
              </a:spcBef>
              <a:buNone/>
              <a:tabLst>
                <a:tab pos="616859" algn="l"/>
                <a:tab pos="1233716" algn="l"/>
                <a:tab pos="1850574" algn="l"/>
                <a:tab pos="2467433" algn="l"/>
                <a:tab pos="3084292" algn="l"/>
                <a:tab pos="3701149" algn="l"/>
                <a:tab pos="4318008" algn="l"/>
                <a:tab pos="4934867" algn="l"/>
                <a:tab pos="5551724" algn="l"/>
                <a:tab pos="6168582" algn="l"/>
                <a:tab pos="6785441" algn="l"/>
                <a:tab pos="7402298" algn="l"/>
                <a:tab pos="8019158" algn="l"/>
                <a:tab pos="8636015" algn="l"/>
                <a:tab pos="9252874" algn="l"/>
                <a:tab pos="9869731" algn="l"/>
              </a:tabLst>
            </a:pPr>
            <a:r>
              <a:rPr lang="en-US" sz="1400" dirty="0" smtClean="0">
                <a:latin typeface="Courier New" pitchFamily="49" charset="0"/>
                <a:ea typeface="DejaVu Sans" charset="0"/>
                <a:cs typeface="Courier New" pitchFamily="49" charset="0"/>
              </a:rPr>
              <a:t>      err </a:t>
            </a:r>
            <a:r>
              <a:rPr lang="en-US" sz="1400" dirty="0">
                <a:latin typeface="Courier New" pitchFamily="49" charset="0"/>
                <a:ea typeface="DejaVu Sans" charset="0"/>
                <a:cs typeface="Courier New" pitchFamily="49" charset="0"/>
              </a:rPr>
              <a:t>= </a:t>
            </a:r>
            <a:r>
              <a:rPr lang="en-US" sz="1400" dirty="0" smtClean="0">
                <a:latin typeface="Courier New" pitchFamily="49" charset="0"/>
                <a:ea typeface="DejaVu Sans" charset="0"/>
                <a:cs typeface="Courier New" pitchFamily="49" charset="0"/>
              </a:rPr>
              <a:t>max(err</a:t>
            </a:r>
            <a:r>
              <a:rPr lang="en-US" sz="1400" dirty="0">
                <a:latin typeface="Courier New" pitchFamily="49" charset="0"/>
                <a:ea typeface="DejaVu Sans" charset="0"/>
                <a:cs typeface="Courier New" pitchFamily="49" charset="0"/>
              </a:rPr>
              <a:t>, Anew(</a:t>
            </a:r>
            <a:r>
              <a:rPr lang="en-US" sz="1400" dirty="0" err="1">
                <a:latin typeface="Courier New" pitchFamily="49" charset="0"/>
                <a:ea typeface="DejaVu Sans" charset="0"/>
                <a:cs typeface="Courier New" pitchFamily="49" charset="0"/>
              </a:rPr>
              <a:t>i,j</a:t>
            </a:r>
            <a:r>
              <a:rPr lang="en-US" sz="1400" dirty="0" smtClean="0">
                <a:latin typeface="Courier New" pitchFamily="49" charset="0"/>
                <a:ea typeface="DejaVu Sans" charset="0"/>
                <a:cs typeface="Courier New" pitchFamily="49" charset="0"/>
              </a:rPr>
              <a:t>) - A(</a:t>
            </a:r>
            <a:r>
              <a:rPr lang="en-US" sz="1400" dirty="0" err="1" smtClean="0">
                <a:latin typeface="Courier New" pitchFamily="49" charset="0"/>
                <a:ea typeface="DejaVu Sans" charset="0"/>
                <a:cs typeface="Courier New" pitchFamily="49" charset="0"/>
              </a:rPr>
              <a:t>i,j</a:t>
            </a:r>
            <a:r>
              <a:rPr lang="en-US" sz="1400" dirty="0" smtClean="0">
                <a:latin typeface="Courier New" pitchFamily="49" charset="0"/>
                <a:ea typeface="DejaVu Sans" charset="0"/>
                <a:cs typeface="Courier New" pitchFamily="49" charset="0"/>
              </a:rPr>
              <a:t>))</a:t>
            </a:r>
            <a:endParaRPr lang="en-US" sz="1400" dirty="0">
              <a:latin typeface="Courier New" pitchFamily="49" charset="0"/>
              <a:ea typeface="DejaVu Sans" charset="0"/>
              <a:cs typeface="Courier New" pitchFamily="49" charset="0"/>
            </a:endParaRPr>
          </a:p>
          <a:p>
            <a:pPr>
              <a:spcBef>
                <a:spcPts val="0"/>
              </a:spcBef>
              <a:buNone/>
              <a:tabLst>
                <a:tab pos="616859" algn="l"/>
                <a:tab pos="1233716" algn="l"/>
                <a:tab pos="1850574" algn="l"/>
                <a:tab pos="2467433" algn="l"/>
                <a:tab pos="3084292" algn="l"/>
                <a:tab pos="3701149" algn="l"/>
                <a:tab pos="4318008" algn="l"/>
                <a:tab pos="4934867" algn="l"/>
                <a:tab pos="5551724" algn="l"/>
                <a:tab pos="6168582" algn="l"/>
                <a:tab pos="6785441" algn="l"/>
                <a:tab pos="7402298" algn="l"/>
                <a:tab pos="8019158" algn="l"/>
                <a:tab pos="8636015" algn="l"/>
                <a:tab pos="9252874" algn="l"/>
                <a:tab pos="9869731" algn="l"/>
              </a:tabLst>
            </a:pPr>
            <a:r>
              <a:rPr lang="en-US" sz="1400" dirty="0" smtClean="0">
                <a:solidFill>
                  <a:srgbClr val="FFFFFF"/>
                </a:solidFill>
                <a:latin typeface="Courier New" pitchFamily="49" charset="0"/>
                <a:ea typeface="DejaVu Sans" charset="0"/>
                <a:cs typeface="Courier New" pitchFamily="49" charset="0"/>
              </a:rPr>
              <a:t>    </a:t>
            </a:r>
            <a:r>
              <a:rPr lang="en-US" sz="14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end do</a:t>
            </a:r>
          </a:p>
          <a:p>
            <a:pPr>
              <a:spcBef>
                <a:spcPts val="0"/>
              </a:spcBef>
              <a:buNone/>
              <a:tabLst>
                <a:tab pos="616859" algn="l"/>
                <a:tab pos="1233716" algn="l"/>
                <a:tab pos="1850574" algn="l"/>
                <a:tab pos="2467433" algn="l"/>
                <a:tab pos="3084292" algn="l"/>
                <a:tab pos="3701149" algn="l"/>
                <a:tab pos="4318008" algn="l"/>
                <a:tab pos="4934867" algn="l"/>
                <a:tab pos="5551724" algn="l"/>
                <a:tab pos="6168582" algn="l"/>
                <a:tab pos="6785441" algn="l"/>
                <a:tab pos="7402298" algn="l"/>
                <a:tab pos="8019158" algn="l"/>
                <a:tab pos="8636015" algn="l"/>
                <a:tab pos="9252874" algn="l"/>
                <a:tab pos="9869731" algn="l"/>
              </a:tabLst>
            </a:pPr>
            <a:r>
              <a:rPr lang="en-US" sz="1400" dirty="0" smtClean="0">
                <a:solidFill>
                  <a:srgbClr val="FFFFFF"/>
                </a:solidFill>
                <a:latin typeface="Courier New" pitchFamily="49" charset="0"/>
                <a:ea typeface="DejaVu Sans" charset="0"/>
                <a:cs typeface="Courier New" pitchFamily="49" charset="0"/>
              </a:rPr>
              <a:t>  </a:t>
            </a:r>
            <a:r>
              <a:rPr lang="en-US" sz="14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end</a:t>
            </a:r>
            <a:r>
              <a:rPr lang="en-US" sz="1400" dirty="0">
                <a:solidFill>
                  <a:schemeClr val="accent5"/>
                </a:solidFill>
                <a:latin typeface="Courier New" pitchFamily="49" charset="0"/>
                <a:ea typeface="DejaVu Sans" charset="0"/>
                <a:cs typeface="Courier New" pitchFamily="49" charset="0"/>
              </a:rPr>
              <a:t> </a:t>
            </a:r>
            <a:r>
              <a:rPr lang="en-US" sz="14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do</a:t>
            </a:r>
          </a:p>
          <a:p>
            <a:pPr>
              <a:spcBef>
                <a:spcPct val="0"/>
              </a:spcBef>
              <a:buNone/>
              <a:tabLst>
                <a:tab pos="616859" algn="l"/>
                <a:tab pos="1233716" algn="l"/>
                <a:tab pos="1850574" algn="l"/>
                <a:tab pos="2467433" algn="l"/>
                <a:tab pos="3084292" algn="l"/>
                <a:tab pos="3701149" algn="l"/>
                <a:tab pos="4318008" algn="l"/>
                <a:tab pos="4934867" algn="l"/>
                <a:tab pos="5551724" algn="l"/>
                <a:tab pos="6168582" algn="l"/>
                <a:tab pos="6785441" algn="l"/>
                <a:tab pos="7402298" algn="l"/>
                <a:tab pos="8019158" algn="l"/>
                <a:tab pos="8636015" algn="l"/>
                <a:tab pos="9252874" algn="l"/>
                <a:tab pos="9869731" algn="l"/>
              </a:tabLst>
            </a:pPr>
            <a:r>
              <a:rPr lang="en-US" sz="1400" b="1" dirty="0">
                <a:solidFill>
                  <a:srgbClr val="73B900"/>
                </a:solidFill>
                <a:latin typeface="Courier New" pitchFamily="49" charset="0"/>
                <a:cs typeface="Courier New" pitchFamily="49" charset="0"/>
              </a:rPr>
              <a:t>!$</a:t>
            </a:r>
            <a:r>
              <a:rPr lang="en-US" sz="1400" b="1" dirty="0" err="1">
                <a:solidFill>
                  <a:srgbClr val="73B900"/>
                </a:solidFill>
                <a:latin typeface="Courier New" pitchFamily="49" charset="0"/>
                <a:cs typeface="Courier New" pitchFamily="49" charset="0"/>
              </a:rPr>
              <a:t>acc</a:t>
            </a:r>
            <a:r>
              <a:rPr lang="en-US" sz="1400" b="1" dirty="0">
                <a:solidFill>
                  <a:srgbClr val="73B900"/>
                </a:solidFill>
                <a:latin typeface="Courier New" pitchFamily="49" charset="0"/>
                <a:cs typeface="Courier New" pitchFamily="49" charset="0"/>
              </a:rPr>
              <a:t> end kernels</a:t>
            </a:r>
          </a:p>
          <a:p>
            <a:pPr>
              <a:spcBef>
                <a:spcPts val="0"/>
              </a:spcBef>
              <a:buNone/>
              <a:tabLst>
                <a:tab pos="616859" algn="l"/>
                <a:tab pos="1233716" algn="l"/>
                <a:tab pos="1850574" algn="l"/>
                <a:tab pos="2467433" algn="l"/>
                <a:tab pos="3084292" algn="l"/>
                <a:tab pos="3701149" algn="l"/>
                <a:tab pos="4318008" algn="l"/>
                <a:tab pos="4934867" algn="l"/>
                <a:tab pos="5551724" algn="l"/>
                <a:tab pos="6168582" algn="l"/>
                <a:tab pos="6785441" algn="l"/>
                <a:tab pos="7402298" algn="l"/>
                <a:tab pos="8019158" algn="l"/>
                <a:tab pos="8636015" algn="l"/>
                <a:tab pos="9252874" algn="l"/>
                <a:tab pos="9869731" algn="l"/>
              </a:tabLst>
            </a:pPr>
            <a:endParaRPr lang="en-US" sz="1400" dirty="0" smtClean="0">
              <a:solidFill>
                <a:srgbClr val="FFFFFF"/>
              </a:solidFill>
              <a:latin typeface="Courier New" pitchFamily="49" charset="0"/>
              <a:ea typeface="DejaVu Sans" charset="0"/>
              <a:cs typeface="Courier New" pitchFamily="49" charset="0"/>
            </a:endParaRPr>
          </a:p>
          <a:p>
            <a:pPr>
              <a:spcBef>
                <a:spcPct val="0"/>
              </a:spcBef>
              <a:buNone/>
              <a:tabLst>
                <a:tab pos="616859" algn="l"/>
                <a:tab pos="1233716" algn="l"/>
                <a:tab pos="1850574" algn="l"/>
                <a:tab pos="2467433" algn="l"/>
                <a:tab pos="3084292" algn="l"/>
                <a:tab pos="3701149" algn="l"/>
                <a:tab pos="4318008" algn="l"/>
                <a:tab pos="4934867" algn="l"/>
                <a:tab pos="5551724" algn="l"/>
                <a:tab pos="6168582" algn="l"/>
                <a:tab pos="6785441" algn="l"/>
                <a:tab pos="7402298" algn="l"/>
                <a:tab pos="8019158" algn="l"/>
                <a:tab pos="8636015" algn="l"/>
                <a:tab pos="9252874" algn="l"/>
                <a:tab pos="9869731" algn="l"/>
              </a:tabLst>
            </a:pPr>
            <a:r>
              <a:rPr lang="en-US" sz="1400" b="1" dirty="0">
                <a:solidFill>
                  <a:srgbClr val="73B900"/>
                </a:solidFill>
                <a:latin typeface="Courier New" pitchFamily="49" charset="0"/>
                <a:cs typeface="Courier New" pitchFamily="49" charset="0"/>
              </a:rPr>
              <a:t>!$</a:t>
            </a:r>
            <a:r>
              <a:rPr lang="en-US" sz="1400" b="1" dirty="0" err="1">
                <a:solidFill>
                  <a:srgbClr val="73B900"/>
                </a:solidFill>
                <a:latin typeface="Courier New" pitchFamily="49" charset="0"/>
                <a:cs typeface="Courier New" pitchFamily="49" charset="0"/>
              </a:rPr>
              <a:t>acc</a:t>
            </a:r>
            <a:r>
              <a:rPr lang="en-US" sz="1400" b="1" dirty="0">
                <a:solidFill>
                  <a:srgbClr val="73B900"/>
                </a:solidFill>
                <a:latin typeface="Courier New" pitchFamily="49" charset="0"/>
                <a:cs typeface="Courier New" pitchFamily="49" charset="0"/>
              </a:rPr>
              <a:t> kernels</a:t>
            </a:r>
          </a:p>
          <a:p>
            <a:pPr>
              <a:spcBef>
                <a:spcPts val="0"/>
              </a:spcBef>
              <a:buNone/>
              <a:tabLst>
                <a:tab pos="616859" algn="l"/>
                <a:tab pos="1233716" algn="l"/>
                <a:tab pos="1850574" algn="l"/>
                <a:tab pos="2467433" algn="l"/>
                <a:tab pos="3084292" algn="l"/>
                <a:tab pos="3701149" algn="l"/>
                <a:tab pos="4318008" algn="l"/>
                <a:tab pos="4934867" algn="l"/>
                <a:tab pos="5551724" algn="l"/>
                <a:tab pos="6168582" algn="l"/>
                <a:tab pos="6785441" algn="l"/>
                <a:tab pos="7402298" algn="l"/>
                <a:tab pos="8019158" algn="l"/>
                <a:tab pos="8636015" algn="l"/>
                <a:tab pos="9252874" algn="l"/>
                <a:tab pos="9869731" algn="l"/>
              </a:tabLst>
            </a:pPr>
            <a:r>
              <a:rPr lang="en-US" sz="1400" dirty="0" smtClean="0">
                <a:solidFill>
                  <a:srgbClr val="FFFFFF"/>
                </a:solidFill>
                <a:latin typeface="Courier New" pitchFamily="49" charset="0"/>
                <a:ea typeface="DejaVu Sans" charset="0"/>
                <a:cs typeface="Courier New" pitchFamily="49" charset="0"/>
              </a:rPr>
              <a:t>  </a:t>
            </a:r>
            <a:r>
              <a:rPr lang="en-US" sz="14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do</a:t>
            </a:r>
            <a:r>
              <a:rPr lang="en-US" sz="1400" dirty="0" smtClean="0">
                <a:solidFill>
                  <a:srgbClr val="FFFFFF"/>
                </a:solidFill>
                <a:latin typeface="Courier New" pitchFamily="49" charset="0"/>
                <a:ea typeface="DejaVu Sans" charset="0"/>
                <a:cs typeface="Courier New" pitchFamily="49" charset="0"/>
              </a:rPr>
              <a:t> </a:t>
            </a:r>
            <a:r>
              <a:rPr lang="en-US" sz="1400" dirty="0">
                <a:latin typeface="Courier New" pitchFamily="49" charset="0"/>
                <a:ea typeface="DejaVu Sans" charset="0"/>
                <a:cs typeface="Courier New" pitchFamily="49" charset="0"/>
              </a:rPr>
              <a:t>j=1,m-2</a:t>
            </a:r>
          </a:p>
          <a:p>
            <a:pPr>
              <a:spcBef>
                <a:spcPts val="0"/>
              </a:spcBef>
              <a:buNone/>
              <a:tabLst>
                <a:tab pos="616859" algn="l"/>
                <a:tab pos="1233716" algn="l"/>
                <a:tab pos="1850574" algn="l"/>
                <a:tab pos="2467433" algn="l"/>
                <a:tab pos="3084292" algn="l"/>
                <a:tab pos="3701149" algn="l"/>
                <a:tab pos="4318008" algn="l"/>
                <a:tab pos="4934867" algn="l"/>
                <a:tab pos="5551724" algn="l"/>
                <a:tab pos="6168582" algn="l"/>
                <a:tab pos="6785441" algn="l"/>
                <a:tab pos="7402298" algn="l"/>
                <a:tab pos="8019158" algn="l"/>
                <a:tab pos="8636015" algn="l"/>
                <a:tab pos="9252874" algn="l"/>
                <a:tab pos="9869731" algn="l"/>
              </a:tabLst>
            </a:pPr>
            <a:r>
              <a:rPr lang="en-US" sz="1400" dirty="0" smtClean="0">
                <a:solidFill>
                  <a:srgbClr val="FFFFFF"/>
                </a:solidFill>
                <a:latin typeface="Courier New" pitchFamily="49" charset="0"/>
                <a:ea typeface="DejaVu Sans" charset="0"/>
                <a:cs typeface="Courier New" pitchFamily="49" charset="0"/>
              </a:rPr>
              <a:t>    </a:t>
            </a:r>
            <a:r>
              <a:rPr lang="en-US" sz="14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do</a:t>
            </a:r>
            <a:r>
              <a:rPr lang="en-US" sz="1400" dirty="0">
                <a:solidFill>
                  <a:srgbClr val="FFFFFF"/>
                </a:solidFill>
                <a:latin typeface="Courier New" pitchFamily="49" charset="0"/>
                <a:ea typeface="DejaVu Sans" charset="0"/>
                <a:cs typeface="Courier New" pitchFamily="49" charset="0"/>
              </a:rPr>
              <a:t> </a:t>
            </a:r>
            <a:r>
              <a:rPr lang="en-US" sz="1400" dirty="0" err="1">
                <a:latin typeface="Courier New" pitchFamily="49" charset="0"/>
                <a:ea typeface="DejaVu Sans" charset="0"/>
                <a:cs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  <a:ea typeface="DejaVu Sans" charset="0"/>
                <a:cs typeface="Courier New" pitchFamily="49" charset="0"/>
              </a:rPr>
              <a:t>=1,n-2</a:t>
            </a:r>
          </a:p>
          <a:p>
            <a:pPr>
              <a:spcBef>
                <a:spcPts val="0"/>
              </a:spcBef>
              <a:buNone/>
              <a:tabLst>
                <a:tab pos="616859" algn="l"/>
                <a:tab pos="1233716" algn="l"/>
                <a:tab pos="1850574" algn="l"/>
                <a:tab pos="2467433" algn="l"/>
                <a:tab pos="3084292" algn="l"/>
                <a:tab pos="3701149" algn="l"/>
                <a:tab pos="4318008" algn="l"/>
                <a:tab pos="4934867" algn="l"/>
                <a:tab pos="5551724" algn="l"/>
                <a:tab pos="6168582" algn="l"/>
                <a:tab pos="6785441" algn="l"/>
                <a:tab pos="7402298" algn="l"/>
                <a:tab pos="8019158" algn="l"/>
                <a:tab pos="8636015" algn="l"/>
                <a:tab pos="9252874" algn="l"/>
                <a:tab pos="9869731" algn="l"/>
              </a:tabLst>
            </a:pPr>
            <a:r>
              <a:rPr lang="en-US" sz="1400" dirty="0" smtClean="0">
                <a:latin typeface="Courier New" pitchFamily="49" charset="0"/>
                <a:ea typeface="DejaVu Sans" charset="0"/>
                <a:cs typeface="Courier New" pitchFamily="49" charset="0"/>
              </a:rPr>
              <a:t>      </a:t>
            </a:r>
            <a:r>
              <a:rPr lang="en-US" sz="1400" dirty="0">
                <a:latin typeface="Courier New" pitchFamily="49" charset="0"/>
                <a:ea typeface="DejaVu Sans" charset="0"/>
                <a:cs typeface="Courier New" pitchFamily="49" charset="0"/>
              </a:rPr>
              <a:t>A(</a:t>
            </a:r>
            <a:r>
              <a:rPr lang="en-US" sz="1400" dirty="0" err="1">
                <a:latin typeface="Courier New" pitchFamily="49" charset="0"/>
                <a:ea typeface="DejaVu Sans" charset="0"/>
                <a:cs typeface="Courier New" pitchFamily="49" charset="0"/>
              </a:rPr>
              <a:t>i,j</a:t>
            </a:r>
            <a:r>
              <a:rPr lang="en-US" sz="1400" dirty="0">
                <a:latin typeface="Courier New" pitchFamily="49" charset="0"/>
                <a:ea typeface="DejaVu Sans" charset="0"/>
                <a:cs typeface="Courier New" pitchFamily="49" charset="0"/>
              </a:rPr>
              <a:t>) = Anew(</a:t>
            </a:r>
            <a:r>
              <a:rPr lang="en-US" sz="1400" dirty="0" err="1">
                <a:latin typeface="Courier New" pitchFamily="49" charset="0"/>
                <a:ea typeface="DejaVu Sans" charset="0"/>
                <a:cs typeface="Courier New" pitchFamily="49" charset="0"/>
              </a:rPr>
              <a:t>i,j</a:t>
            </a:r>
            <a:r>
              <a:rPr lang="en-US" sz="1400" dirty="0">
                <a:latin typeface="Courier New" pitchFamily="49" charset="0"/>
                <a:ea typeface="DejaVu Sans" charset="0"/>
                <a:cs typeface="Courier New" pitchFamily="49" charset="0"/>
              </a:rPr>
              <a:t>)</a:t>
            </a:r>
          </a:p>
          <a:p>
            <a:pPr>
              <a:spcBef>
                <a:spcPts val="0"/>
              </a:spcBef>
              <a:buNone/>
              <a:tabLst>
                <a:tab pos="616859" algn="l"/>
                <a:tab pos="1233716" algn="l"/>
                <a:tab pos="1850574" algn="l"/>
                <a:tab pos="2467433" algn="l"/>
                <a:tab pos="3084292" algn="l"/>
                <a:tab pos="3701149" algn="l"/>
                <a:tab pos="4318008" algn="l"/>
                <a:tab pos="4934867" algn="l"/>
                <a:tab pos="5551724" algn="l"/>
                <a:tab pos="6168582" algn="l"/>
                <a:tab pos="6785441" algn="l"/>
                <a:tab pos="7402298" algn="l"/>
                <a:tab pos="8019158" algn="l"/>
                <a:tab pos="8636015" algn="l"/>
                <a:tab pos="9252874" algn="l"/>
                <a:tab pos="9869731" algn="l"/>
              </a:tabLst>
            </a:pPr>
            <a:r>
              <a:rPr lang="en-US" sz="1400" dirty="0" smtClean="0">
                <a:solidFill>
                  <a:srgbClr val="FFFFFF"/>
                </a:solidFill>
                <a:latin typeface="Courier New" pitchFamily="49" charset="0"/>
                <a:ea typeface="DejaVu Sans" charset="0"/>
                <a:cs typeface="Courier New" pitchFamily="49" charset="0"/>
              </a:rPr>
              <a:t>    </a:t>
            </a:r>
            <a:r>
              <a:rPr lang="en-US" sz="14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end</a:t>
            </a:r>
            <a:r>
              <a:rPr lang="en-US" sz="1400" dirty="0">
                <a:solidFill>
                  <a:schemeClr val="accent5"/>
                </a:solidFill>
                <a:latin typeface="Courier New" pitchFamily="49" charset="0"/>
                <a:ea typeface="DejaVu Sans" charset="0"/>
                <a:cs typeface="Courier New" pitchFamily="49" charset="0"/>
              </a:rPr>
              <a:t> </a:t>
            </a:r>
            <a:r>
              <a:rPr lang="en-US" sz="14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do</a:t>
            </a:r>
          </a:p>
          <a:p>
            <a:pPr>
              <a:spcBef>
                <a:spcPts val="0"/>
              </a:spcBef>
              <a:buNone/>
              <a:tabLst>
                <a:tab pos="616859" algn="l"/>
                <a:tab pos="1233716" algn="l"/>
                <a:tab pos="1850574" algn="l"/>
                <a:tab pos="2467433" algn="l"/>
                <a:tab pos="3084292" algn="l"/>
                <a:tab pos="3701149" algn="l"/>
                <a:tab pos="4318008" algn="l"/>
                <a:tab pos="4934867" algn="l"/>
                <a:tab pos="5551724" algn="l"/>
                <a:tab pos="6168582" algn="l"/>
                <a:tab pos="6785441" algn="l"/>
                <a:tab pos="7402298" algn="l"/>
                <a:tab pos="8019158" algn="l"/>
                <a:tab pos="8636015" algn="l"/>
                <a:tab pos="9252874" algn="l"/>
                <a:tab pos="9869731" algn="l"/>
              </a:tabLst>
            </a:pPr>
            <a:r>
              <a:rPr lang="en-US" sz="1400" dirty="0" smtClean="0">
                <a:solidFill>
                  <a:srgbClr val="FFFFFF"/>
                </a:solidFill>
                <a:latin typeface="Courier New" pitchFamily="49" charset="0"/>
                <a:ea typeface="DejaVu Sans" charset="0"/>
                <a:cs typeface="Courier New" pitchFamily="49" charset="0"/>
              </a:rPr>
              <a:t>  </a:t>
            </a:r>
            <a:r>
              <a:rPr lang="en-US" sz="14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end</a:t>
            </a:r>
            <a:r>
              <a:rPr lang="en-US" sz="1400" dirty="0">
                <a:solidFill>
                  <a:schemeClr val="accent5"/>
                </a:solidFill>
                <a:latin typeface="Courier New" pitchFamily="49" charset="0"/>
                <a:ea typeface="DejaVu Sans" charset="0"/>
                <a:cs typeface="Courier New" pitchFamily="49" charset="0"/>
              </a:rPr>
              <a:t> </a:t>
            </a:r>
            <a:r>
              <a:rPr lang="en-US" sz="14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do</a:t>
            </a:r>
            <a:r>
              <a:rPr lang="en-US" sz="1400" dirty="0">
                <a:solidFill>
                  <a:schemeClr val="accent5"/>
                </a:solidFill>
                <a:latin typeface="Courier New" pitchFamily="49" charset="0"/>
                <a:ea typeface="DejaVu Sans" charset="0"/>
                <a:cs typeface="Courier New" pitchFamily="49" charset="0"/>
              </a:rPr>
              <a:t> </a:t>
            </a:r>
          </a:p>
          <a:p>
            <a:pPr>
              <a:spcBef>
                <a:spcPct val="0"/>
              </a:spcBef>
              <a:buNone/>
              <a:tabLst>
                <a:tab pos="616859" algn="l"/>
                <a:tab pos="1233716" algn="l"/>
                <a:tab pos="1850574" algn="l"/>
                <a:tab pos="2467433" algn="l"/>
                <a:tab pos="3084292" algn="l"/>
                <a:tab pos="3701149" algn="l"/>
                <a:tab pos="4318008" algn="l"/>
                <a:tab pos="4934867" algn="l"/>
                <a:tab pos="5551724" algn="l"/>
                <a:tab pos="6168582" algn="l"/>
                <a:tab pos="6785441" algn="l"/>
                <a:tab pos="7402298" algn="l"/>
                <a:tab pos="8019158" algn="l"/>
                <a:tab pos="8636015" algn="l"/>
                <a:tab pos="9252874" algn="l"/>
                <a:tab pos="9869731" algn="l"/>
              </a:tabLst>
            </a:pPr>
            <a:r>
              <a:rPr lang="en-US" sz="1400" b="1" dirty="0">
                <a:solidFill>
                  <a:srgbClr val="73B900"/>
                </a:solidFill>
                <a:latin typeface="Courier New" pitchFamily="49" charset="0"/>
                <a:cs typeface="Courier New" pitchFamily="49" charset="0"/>
              </a:rPr>
              <a:t>!$</a:t>
            </a:r>
            <a:r>
              <a:rPr lang="en-US" sz="1400" b="1" dirty="0" err="1">
                <a:solidFill>
                  <a:srgbClr val="73B900"/>
                </a:solidFill>
                <a:latin typeface="Courier New" pitchFamily="49" charset="0"/>
                <a:cs typeface="Courier New" pitchFamily="49" charset="0"/>
              </a:rPr>
              <a:t>acc</a:t>
            </a:r>
            <a:r>
              <a:rPr lang="en-US" sz="1400" b="1" dirty="0">
                <a:solidFill>
                  <a:srgbClr val="73B900"/>
                </a:solidFill>
                <a:latin typeface="Courier New" pitchFamily="49" charset="0"/>
                <a:cs typeface="Courier New" pitchFamily="49" charset="0"/>
              </a:rPr>
              <a:t> end kernels</a:t>
            </a:r>
          </a:p>
          <a:p>
            <a:pPr>
              <a:spcBef>
                <a:spcPts val="0"/>
              </a:spcBef>
              <a:buNone/>
              <a:tabLst>
                <a:tab pos="616859" algn="l"/>
                <a:tab pos="1233716" algn="l"/>
                <a:tab pos="1850574" algn="l"/>
                <a:tab pos="2467433" algn="l"/>
                <a:tab pos="3084292" algn="l"/>
                <a:tab pos="3701149" algn="l"/>
                <a:tab pos="4318008" algn="l"/>
                <a:tab pos="4934867" algn="l"/>
                <a:tab pos="5551724" algn="l"/>
                <a:tab pos="6168582" algn="l"/>
                <a:tab pos="6785441" algn="l"/>
                <a:tab pos="7402298" algn="l"/>
                <a:tab pos="8019158" algn="l"/>
                <a:tab pos="8636015" algn="l"/>
                <a:tab pos="9252874" algn="l"/>
                <a:tab pos="9869731" algn="l"/>
              </a:tabLst>
            </a:pPr>
            <a:r>
              <a:rPr lang="en-US" sz="1400" dirty="0" smtClean="0">
                <a:latin typeface="Courier New" pitchFamily="49" charset="0"/>
                <a:ea typeface="DejaVu Sans" charset="0"/>
                <a:cs typeface="Courier New" pitchFamily="49" charset="0"/>
              </a:rPr>
              <a:t>  </a:t>
            </a:r>
            <a:r>
              <a:rPr lang="en-US" sz="1400" dirty="0" err="1" smtClean="0">
                <a:latin typeface="Courier New" pitchFamily="49" charset="0"/>
                <a:ea typeface="DejaVu Sans" charset="0"/>
                <a:cs typeface="Courier New" pitchFamily="49" charset="0"/>
              </a:rPr>
              <a:t>iter</a:t>
            </a:r>
            <a:r>
              <a:rPr lang="en-US" sz="1400" dirty="0" smtClean="0">
                <a:latin typeface="Courier New" pitchFamily="49" charset="0"/>
                <a:ea typeface="DejaVu Sans" charset="0"/>
                <a:cs typeface="Courier New" pitchFamily="49" charset="0"/>
              </a:rPr>
              <a:t> </a:t>
            </a:r>
            <a:r>
              <a:rPr lang="en-US" sz="1400" dirty="0">
                <a:latin typeface="Courier New" pitchFamily="49" charset="0"/>
                <a:ea typeface="DejaVu Sans" charset="0"/>
                <a:cs typeface="Courier New" pitchFamily="49" charset="0"/>
              </a:rPr>
              <a:t>= </a:t>
            </a:r>
            <a:r>
              <a:rPr lang="en-US" sz="1400" dirty="0" err="1">
                <a:latin typeface="Courier New" pitchFamily="49" charset="0"/>
                <a:ea typeface="DejaVu Sans" charset="0"/>
                <a:cs typeface="Courier New" pitchFamily="49" charset="0"/>
              </a:rPr>
              <a:t>iter</a:t>
            </a:r>
            <a:r>
              <a:rPr lang="en-US" sz="1400" dirty="0">
                <a:latin typeface="Courier New" pitchFamily="49" charset="0"/>
                <a:ea typeface="DejaVu Sans" charset="0"/>
                <a:cs typeface="Courier New" pitchFamily="49" charset="0"/>
              </a:rPr>
              <a:t> +1</a:t>
            </a:r>
            <a:endParaRPr lang="en-US" sz="1400" dirty="0" smtClean="0">
              <a:latin typeface="Courier New" pitchFamily="49" charset="0"/>
              <a:ea typeface="DejaVu Sans" charset="0"/>
              <a:cs typeface="Courier New" pitchFamily="49" charset="0"/>
            </a:endParaRPr>
          </a:p>
          <a:p>
            <a:pPr>
              <a:spcBef>
                <a:spcPts val="0"/>
              </a:spcBef>
              <a:buNone/>
              <a:tabLst>
                <a:tab pos="616859" algn="l"/>
                <a:tab pos="1233716" algn="l"/>
                <a:tab pos="1850574" algn="l"/>
                <a:tab pos="2467433" algn="l"/>
                <a:tab pos="3084292" algn="l"/>
                <a:tab pos="3701149" algn="l"/>
                <a:tab pos="4318008" algn="l"/>
                <a:tab pos="4934867" algn="l"/>
                <a:tab pos="5551724" algn="l"/>
                <a:tab pos="6168582" algn="l"/>
                <a:tab pos="6785441" algn="l"/>
                <a:tab pos="7402298" algn="l"/>
                <a:tab pos="8019158" algn="l"/>
                <a:tab pos="8636015" algn="l"/>
                <a:tab pos="9252874" algn="l"/>
                <a:tab pos="9869731" algn="l"/>
              </a:tabLst>
            </a:pPr>
            <a:r>
              <a:rPr lang="en-US" sz="14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end</a:t>
            </a:r>
            <a:r>
              <a:rPr lang="en-US" sz="1400" dirty="0" smtClean="0">
                <a:solidFill>
                  <a:schemeClr val="accent5"/>
                </a:solidFill>
                <a:latin typeface="Courier New" pitchFamily="49" charset="0"/>
                <a:ea typeface="DejaVu Sans" charset="0"/>
                <a:cs typeface="Courier New" pitchFamily="49" charset="0"/>
              </a:rPr>
              <a:t> </a:t>
            </a:r>
            <a:r>
              <a:rPr lang="en-US" sz="14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do</a:t>
            </a:r>
          </a:p>
        </p:txBody>
      </p:sp>
      <p:grpSp>
        <p:nvGrpSpPr>
          <p:cNvPr id="19" name="Group 18"/>
          <p:cNvGrpSpPr/>
          <p:nvPr/>
        </p:nvGrpSpPr>
        <p:grpSpPr>
          <a:xfrm>
            <a:off x="6223000" y="1811513"/>
            <a:ext cx="2766841" cy="703087"/>
            <a:chOff x="5448061" y="680708"/>
            <a:chExt cx="3274841" cy="527315"/>
          </a:xfrm>
        </p:grpSpPr>
        <p:sp>
          <p:nvSpPr>
            <p:cNvPr id="20" name="Rounded Rectangle 19"/>
            <p:cNvSpPr/>
            <p:nvPr/>
          </p:nvSpPr>
          <p:spPr>
            <a:xfrm>
              <a:off x="6042108" y="680708"/>
              <a:ext cx="2680794" cy="527315"/>
            </a:xfrm>
            <a:prstGeom prst="roundRect">
              <a:avLst>
                <a:gd name="adj" fmla="val 6245"/>
              </a:avLst>
            </a:prstGeom>
            <a:gradFill>
              <a:gsLst>
                <a:gs pos="0">
                  <a:schemeClr val="bg1">
                    <a:lumMod val="75000"/>
                    <a:lumOff val="25000"/>
                    <a:alpha val="80000"/>
                  </a:schemeClr>
                </a:gs>
                <a:gs pos="100000">
                  <a:schemeClr val="bg1">
                    <a:lumMod val="95000"/>
                    <a:lumOff val="5000"/>
                    <a:alpha val="80000"/>
                  </a:schemeClr>
                </a:gs>
              </a:gsLst>
              <a:lin ang="5400000" scaled="0"/>
            </a:gradFill>
            <a:ln w="15875">
              <a:gradFill>
                <a:gsLst>
                  <a:gs pos="0">
                    <a:srgbClr val="9F9F9F"/>
                  </a:gs>
                  <a:gs pos="100000">
                    <a:schemeClr val="bg2">
                      <a:alpha val="0"/>
                    </a:schemeClr>
                  </a:gs>
                </a:gsLst>
                <a:lin ang="5400000" scaled="0"/>
              </a:gradFill>
            </a:ln>
            <a:effectLst>
              <a:outerShdw blurRad="76200" sx="102000" sy="102000" algn="ctr" rotWithShape="0">
                <a:prstClr val="black">
                  <a:alpha val="46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w="69850" h="31750"/>
              <a:bevelB w="19050" h="952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tabLst>
                  <a:tab pos="616859" algn="l"/>
                  <a:tab pos="1233716" algn="l"/>
                  <a:tab pos="1850574" algn="l"/>
                  <a:tab pos="2467433" algn="l"/>
                  <a:tab pos="3084292" algn="l"/>
                </a:tabLst>
              </a:pPr>
              <a:r>
                <a:rPr lang="en-US" sz="1600" b="1" dirty="0" smtClean="0">
                  <a:solidFill>
                    <a:schemeClr val="tx1"/>
                  </a:solidFill>
                  <a:ea typeface="DejaVu Sans" charset="0"/>
                  <a:cs typeface="DejaVu Sans" charset="0"/>
                </a:rPr>
                <a:t>Generate GPU kernel for loop nest</a:t>
              </a:r>
              <a:endParaRPr lang="en-US" sz="1600" b="1" dirty="0">
                <a:solidFill>
                  <a:schemeClr val="tx1"/>
                </a:solidFill>
                <a:ea typeface="DejaVu Sans" charset="0"/>
                <a:cs typeface="DejaVu Sans" charset="0"/>
              </a:endParaRPr>
            </a:p>
          </p:txBody>
        </p:sp>
        <p:sp>
          <p:nvSpPr>
            <p:cNvPr id="21" name="AutoShape 14"/>
            <p:cNvSpPr>
              <a:spLocks noChangeArrowheads="1"/>
            </p:cNvSpPr>
            <p:nvPr/>
          </p:nvSpPr>
          <p:spPr bwMode="auto">
            <a:xfrm rot="5400000" flipV="1">
              <a:off x="5421454" y="855226"/>
              <a:ext cx="231491" cy="178278"/>
            </a:xfrm>
            <a:prstGeom prst="triangle">
              <a:avLst/>
            </a:prstGeom>
            <a:gradFill flip="none" rotWithShape="0">
              <a:gsLst>
                <a:gs pos="0">
                  <a:srgbClr val="8FD026"/>
                </a:gs>
                <a:gs pos="100000">
                  <a:srgbClr val="76B900"/>
                </a:gs>
              </a:gsLst>
              <a:lin ang="16200000" scaled="1"/>
              <a:tileRect/>
            </a:gradFill>
            <a:ln w="19050" algn="ctr">
              <a:solidFill>
                <a:schemeClr val="tx1">
                  <a:lumMod val="85000"/>
                </a:schemeClr>
              </a:solidFill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>
                <a:rot lat="0" lon="0" rev="3000000"/>
              </a:lightRig>
            </a:scene3d>
            <a:sp3d>
              <a:bevelT w="12700" h="6350"/>
              <a:contourClr>
                <a:schemeClr val="tx2"/>
              </a:contourClr>
            </a:sp3d>
          </p:spPr>
          <p:txBody>
            <a:bodyPr wrap="none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b="1" dirty="0">
                <a:latin typeface="Arial" charset="0"/>
                <a:ea typeface="MS PGothic" pitchFamily="34" charset="-128"/>
              </a:endParaRP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6223000" y="4334580"/>
            <a:ext cx="2766841" cy="703087"/>
            <a:chOff x="5448061" y="680708"/>
            <a:chExt cx="3274841" cy="527315"/>
          </a:xfrm>
        </p:grpSpPr>
        <p:sp>
          <p:nvSpPr>
            <p:cNvPr id="23" name="Rounded Rectangle 22"/>
            <p:cNvSpPr/>
            <p:nvPr/>
          </p:nvSpPr>
          <p:spPr>
            <a:xfrm>
              <a:off x="6042108" y="680708"/>
              <a:ext cx="2680794" cy="527315"/>
            </a:xfrm>
            <a:prstGeom prst="roundRect">
              <a:avLst>
                <a:gd name="adj" fmla="val 6245"/>
              </a:avLst>
            </a:prstGeom>
            <a:gradFill>
              <a:gsLst>
                <a:gs pos="0">
                  <a:schemeClr val="bg1">
                    <a:lumMod val="75000"/>
                    <a:lumOff val="25000"/>
                    <a:alpha val="80000"/>
                  </a:schemeClr>
                </a:gs>
                <a:gs pos="100000">
                  <a:schemeClr val="bg1">
                    <a:lumMod val="95000"/>
                    <a:lumOff val="5000"/>
                    <a:alpha val="80000"/>
                  </a:schemeClr>
                </a:gs>
              </a:gsLst>
              <a:lin ang="5400000" scaled="0"/>
            </a:gradFill>
            <a:ln w="15875">
              <a:gradFill>
                <a:gsLst>
                  <a:gs pos="0">
                    <a:srgbClr val="9F9F9F"/>
                  </a:gs>
                  <a:gs pos="100000">
                    <a:schemeClr val="bg2">
                      <a:alpha val="0"/>
                    </a:schemeClr>
                  </a:gs>
                </a:gsLst>
                <a:lin ang="5400000" scaled="0"/>
              </a:gradFill>
            </a:ln>
            <a:effectLst>
              <a:outerShdw blurRad="76200" sx="102000" sy="102000" algn="ctr" rotWithShape="0">
                <a:prstClr val="black">
                  <a:alpha val="46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w="69850" h="31750"/>
              <a:bevelB w="19050" h="952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tabLst>
                  <a:tab pos="616859" algn="l"/>
                  <a:tab pos="1233716" algn="l"/>
                  <a:tab pos="1850574" algn="l"/>
                  <a:tab pos="2467433" algn="l"/>
                  <a:tab pos="3084292" algn="l"/>
                </a:tabLst>
              </a:pPr>
              <a:r>
                <a:rPr lang="en-US" sz="1600" b="1" dirty="0" smtClean="0">
                  <a:solidFill>
                    <a:schemeClr val="tx1"/>
                  </a:solidFill>
                  <a:ea typeface="DejaVu Sans" charset="0"/>
                  <a:cs typeface="DejaVu Sans" charset="0"/>
                </a:rPr>
                <a:t>Generate GPU kernel for loop nest</a:t>
              </a:r>
              <a:endParaRPr lang="en-US" sz="1600" b="1" dirty="0">
                <a:solidFill>
                  <a:schemeClr val="tx1"/>
                </a:solidFill>
                <a:ea typeface="DejaVu Sans" charset="0"/>
                <a:cs typeface="DejaVu Sans" charset="0"/>
              </a:endParaRPr>
            </a:p>
          </p:txBody>
        </p:sp>
        <p:sp>
          <p:nvSpPr>
            <p:cNvPr id="24" name="AutoShape 14"/>
            <p:cNvSpPr>
              <a:spLocks noChangeArrowheads="1"/>
            </p:cNvSpPr>
            <p:nvPr/>
          </p:nvSpPr>
          <p:spPr bwMode="auto">
            <a:xfrm rot="5400000" flipV="1">
              <a:off x="5421454" y="855226"/>
              <a:ext cx="231491" cy="178278"/>
            </a:xfrm>
            <a:prstGeom prst="triangle">
              <a:avLst/>
            </a:prstGeom>
            <a:gradFill flip="none" rotWithShape="0">
              <a:gsLst>
                <a:gs pos="0">
                  <a:srgbClr val="8FD026"/>
                </a:gs>
                <a:gs pos="100000">
                  <a:srgbClr val="76B900"/>
                </a:gs>
              </a:gsLst>
              <a:lin ang="16200000" scaled="1"/>
              <a:tileRect/>
            </a:gradFill>
            <a:ln w="19050" algn="ctr">
              <a:solidFill>
                <a:schemeClr val="tx1">
                  <a:lumMod val="85000"/>
                </a:schemeClr>
              </a:solidFill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>
                <a:rot lat="0" lon="0" rev="3000000"/>
              </a:lightRig>
            </a:scene3d>
            <a:sp3d>
              <a:bevelT w="12700" h="6350"/>
              <a:contourClr>
                <a:schemeClr val="tx2"/>
              </a:contourClr>
            </a:sp3d>
          </p:spPr>
          <p:txBody>
            <a:bodyPr wrap="none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b="1" dirty="0">
                <a:latin typeface="Arial" charset="0"/>
                <a:ea typeface="MS PGothic" pitchFamily="34" charset="-128"/>
              </a:endParaRPr>
            </a:p>
          </p:txBody>
        </p:sp>
      </p:grp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NVIDIA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92054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Attempt: Compiler output (C)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1430953"/>
            <a:ext cx="922020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>
                <a:latin typeface="Lucida Console" pitchFamily="49" charset="0"/>
              </a:rPr>
              <a:t>pgcc</a:t>
            </a:r>
            <a:r>
              <a:rPr lang="en-US" dirty="0">
                <a:latin typeface="Lucida Console" pitchFamily="49" charset="0"/>
              </a:rPr>
              <a:t>  -</a:t>
            </a:r>
            <a:r>
              <a:rPr lang="en-US" dirty="0" err="1">
                <a:latin typeface="Lucida Console" pitchFamily="49" charset="0"/>
              </a:rPr>
              <a:t>acc</a:t>
            </a:r>
            <a:r>
              <a:rPr lang="en-US" dirty="0">
                <a:latin typeface="Lucida Console" pitchFamily="49" charset="0"/>
              </a:rPr>
              <a:t> -ta=</a:t>
            </a:r>
            <a:r>
              <a:rPr lang="en-US" dirty="0" err="1">
                <a:latin typeface="Lucida Console" pitchFamily="49" charset="0"/>
              </a:rPr>
              <a:t>nvidia</a:t>
            </a:r>
            <a:r>
              <a:rPr lang="en-US" dirty="0">
                <a:latin typeface="Lucida Console" pitchFamily="49" charset="0"/>
              </a:rPr>
              <a:t> -</a:t>
            </a:r>
            <a:r>
              <a:rPr lang="en-US" dirty="0" err="1">
                <a:latin typeface="Lucida Console" pitchFamily="49" charset="0"/>
              </a:rPr>
              <a:t>Minfo</a:t>
            </a:r>
            <a:r>
              <a:rPr lang="en-US" dirty="0">
                <a:latin typeface="Lucida Console" pitchFamily="49" charset="0"/>
              </a:rPr>
              <a:t>=</a:t>
            </a:r>
            <a:r>
              <a:rPr lang="en-US" dirty="0" err="1">
                <a:latin typeface="Lucida Console" pitchFamily="49" charset="0"/>
              </a:rPr>
              <a:t>accel</a:t>
            </a:r>
            <a:r>
              <a:rPr lang="en-US" dirty="0">
                <a:latin typeface="Lucida Console" pitchFamily="49" charset="0"/>
              </a:rPr>
              <a:t> -o laplace2d_acc laplace2d.c</a:t>
            </a:r>
          </a:p>
          <a:p>
            <a:r>
              <a:rPr lang="en-US" dirty="0">
                <a:latin typeface="Lucida Console" pitchFamily="49" charset="0"/>
              </a:rPr>
              <a:t>main:</a:t>
            </a:r>
          </a:p>
          <a:p>
            <a:r>
              <a:rPr lang="en-US" dirty="0">
                <a:latin typeface="Lucida Console" pitchFamily="49" charset="0"/>
              </a:rPr>
              <a:t>     57, Generating </a:t>
            </a:r>
            <a:r>
              <a:rPr lang="en-US" dirty="0" err="1">
                <a:latin typeface="Lucida Console" pitchFamily="49" charset="0"/>
              </a:rPr>
              <a:t>copyin</a:t>
            </a:r>
            <a:r>
              <a:rPr lang="en-US" dirty="0">
                <a:latin typeface="Lucida Console" pitchFamily="49" charset="0"/>
              </a:rPr>
              <a:t>(A[:4095][:4095])</a:t>
            </a:r>
          </a:p>
          <a:p>
            <a:r>
              <a:rPr lang="en-US" dirty="0">
                <a:latin typeface="Lucida Console" pitchFamily="49" charset="0"/>
              </a:rPr>
              <a:t>         Generating </a:t>
            </a:r>
            <a:r>
              <a:rPr lang="en-US" dirty="0" err="1">
                <a:latin typeface="Lucida Console" pitchFamily="49" charset="0"/>
              </a:rPr>
              <a:t>copyout</a:t>
            </a:r>
            <a:r>
              <a:rPr lang="en-US" dirty="0">
                <a:latin typeface="Lucida Console" pitchFamily="49" charset="0"/>
              </a:rPr>
              <a:t>(Anew[1:4094][1:4094])</a:t>
            </a:r>
          </a:p>
          <a:p>
            <a:r>
              <a:rPr lang="en-US" dirty="0">
                <a:latin typeface="Lucida Console" pitchFamily="49" charset="0"/>
              </a:rPr>
              <a:t>         Generating compute capability 1.3 binary</a:t>
            </a:r>
          </a:p>
          <a:p>
            <a:r>
              <a:rPr lang="en-US" dirty="0">
                <a:latin typeface="Lucida Console" pitchFamily="49" charset="0"/>
              </a:rPr>
              <a:t>         Generating compute capability 2.0 binary</a:t>
            </a:r>
          </a:p>
          <a:p>
            <a:r>
              <a:rPr lang="en-US" dirty="0">
                <a:latin typeface="Lucida Console" pitchFamily="49" charset="0"/>
              </a:rPr>
              <a:t>     58, Loop is parallelizable</a:t>
            </a:r>
          </a:p>
          <a:p>
            <a:r>
              <a:rPr lang="en-US" dirty="0">
                <a:latin typeface="Lucida Console" pitchFamily="49" charset="0"/>
              </a:rPr>
              <a:t>     60, Loop is parallelizable</a:t>
            </a:r>
          </a:p>
          <a:p>
            <a:r>
              <a:rPr lang="en-US" dirty="0">
                <a:latin typeface="Lucida Console" pitchFamily="49" charset="0"/>
              </a:rPr>
              <a:t>         Accelerator kernel generated</a:t>
            </a:r>
          </a:p>
          <a:p>
            <a:r>
              <a:rPr lang="en-US" dirty="0">
                <a:latin typeface="Lucida Console" pitchFamily="49" charset="0"/>
              </a:rPr>
              <a:t>         58, #pragma </a:t>
            </a:r>
            <a:r>
              <a:rPr lang="en-US" dirty="0" err="1">
                <a:latin typeface="Lucida Console" pitchFamily="49" charset="0"/>
              </a:rPr>
              <a:t>acc</a:t>
            </a:r>
            <a:r>
              <a:rPr lang="en-US" dirty="0">
                <a:latin typeface="Lucida Console" pitchFamily="49" charset="0"/>
              </a:rPr>
              <a:t> loop worker, vector(16) /* </a:t>
            </a:r>
            <a:r>
              <a:rPr lang="en-US" dirty="0" err="1">
                <a:latin typeface="Lucida Console" pitchFamily="49" charset="0"/>
              </a:rPr>
              <a:t>blockIdx.y</a:t>
            </a:r>
            <a:r>
              <a:rPr lang="en-US" dirty="0">
                <a:latin typeface="Lucida Console" pitchFamily="49" charset="0"/>
              </a:rPr>
              <a:t> </a:t>
            </a:r>
            <a:r>
              <a:rPr lang="en-US" dirty="0" err="1">
                <a:latin typeface="Lucida Console" pitchFamily="49" charset="0"/>
              </a:rPr>
              <a:t>threadIdx.y</a:t>
            </a:r>
            <a:r>
              <a:rPr lang="en-US" dirty="0">
                <a:latin typeface="Lucida Console" pitchFamily="49" charset="0"/>
              </a:rPr>
              <a:t> */</a:t>
            </a:r>
          </a:p>
          <a:p>
            <a:r>
              <a:rPr lang="en-US" dirty="0">
                <a:latin typeface="Lucida Console" pitchFamily="49" charset="0"/>
              </a:rPr>
              <a:t>         60, #pragma </a:t>
            </a:r>
            <a:r>
              <a:rPr lang="en-US" dirty="0" err="1">
                <a:latin typeface="Lucida Console" pitchFamily="49" charset="0"/>
              </a:rPr>
              <a:t>acc</a:t>
            </a:r>
            <a:r>
              <a:rPr lang="en-US" dirty="0">
                <a:latin typeface="Lucida Console" pitchFamily="49" charset="0"/>
              </a:rPr>
              <a:t> loop worker, vector(16) /* </a:t>
            </a:r>
            <a:r>
              <a:rPr lang="en-US" dirty="0" err="1">
                <a:latin typeface="Lucida Console" pitchFamily="49" charset="0"/>
              </a:rPr>
              <a:t>blockIdx.x</a:t>
            </a:r>
            <a:r>
              <a:rPr lang="en-US" dirty="0">
                <a:latin typeface="Lucida Console" pitchFamily="49" charset="0"/>
              </a:rPr>
              <a:t> </a:t>
            </a:r>
            <a:r>
              <a:rPr lang="en-US" dirty="0" err="1">
                <a:latin typeface="Lucida Console" pitchFamily="49" charset="0"/>
              </a:rPr>
              <a:t>threadIdx.x</a:t>
            </a:r>
            <a:r>
              <a:rPr lang="en-US" dirty="0">
                <a:latin typeface="Lucida Console" pitchFamily="49" charset="0"/>
              </a:rPr>
              <a:t> */</a:t>
            </a:r>
          </a:p>
          <a:p>
            <a:r>
              <a:rPr lang="en-US" dirty="0">
                <a:latin typeface="Lucida Console" pitchFamily="49" charset="0"/>
              </a:rPr>
              <a:t>             Cached references to size [18x18] block of 'A'</a:t>
            </a:r>
          </a:p>
          <a:p>
            <a:r>
              <a:rPr lang="en-US" dirty="0">
                <a:latin typeface="Lucida Console" pitchFamily="49" charset="0"/>
              </a:rPr>
              <a:t>             CC 1.3 : 17 registers; 2656 shared, 40 constant, 0 local memory bytes; 75% occupancy</a:t>
            </a:r>
          </a:p>
          <a:p>
            <a:r>
              <a:rPr lang="en-US" dirty="0">
                <a:latin typeface="Lucida Console" pitchFamily="49" charset="0"/>
              </a:rPr>
              <a:t>             CC 2.0 : 18 registers; 2600 shared, 80 constant, 0 local memory bytes; 100% occupancy</a:t>
            </a:r>
          </a:p>
          <a:p>
            <a:r>
              <a:rPr lang="en-US" dirty="0">
                <a:latin typeface="Lucida Console" pitchFamily="49" charset="0"/>
              </a:rPr>
              <a:t>         64, Max reduction generated for error</a:t>
            </a:r>
          </a:p>
          <a:p>
            <a:r>
              <a:rPr lang="en-US" dirty="0">
                <a:latin typeface="Lucida Console" pitchFamily="49" charset="0"/>
              </a:rPr>
              <a:t>     69, Generating </a:t>
            </a:r>
            <a:r>
              <a:rPr lang="en-US" dirty="0" err="1">
                <a:latin typeface="Lucida Console" pitchFamily="49" charset="0"/>
              </a:rPr>
              <a:t>copyout</a:t>
            </a:r>
            <a:r>
              <a:rPr lang="en-US" dirty="0">
                <a:latin typeface="Lucida Console" pitchFamily="49" charset="0"/>
              </a:rPr>
              <a:t>(A[1:4094][1:4094])</a:t>
            </a:r>
          </a:p>
          <a:p>
            <a:r>
              <a:rPr lang="en-US" dirty="0">
                <a:latin typeface="Lucida Console" pitchFamily="49" charset="0"/>
              </a:rPr>
              <a:t>         Generating </a:t>
            </a:r>
            <a:r>
              <a:rPr lang="en-US" dirty="0" err="1">
                <a:latin typeface="Lucida Console" pitchFamily="49" charset="0"/>
              </a:rPr>
              <a:t>copyin</a:t>
            </a:r>
            <a:r>
              <a:rPr lang="en-US" dirty="0">
                <a:latin typeface="Lucida Console" pitchFamily="49" charset="0"/>
              </a:rPr>
              <a:t>(Anew[1:4094][1:4094])</a:t>
            </a:r>
          </a:p>
          <a:p>
            <a:r>
              <a:rPr lang="en-US" dirty="0">
                <a:latin typeface="Lucida Console" pitchFamily="49" charset="0"/>
              </a:rPr>
              <a:t>         Generating compute capability 1.3 binary</a:t>
            </a:r>
          </a:p>
          <a:p>
            <a:r>
              <a:rPr lang="en-US" dirty="0">
                <a:latin typeface="Lucida Console" pitchFamily="49" charset="0"/>
              </a:rPr>
              <a:t>         Generating compute capability 2.0 binary</a:t>
            </a:r>
          </a:p>
          <a:p>
            <a:r>
              <a:rPr lang="en-US" dirty="0">
                <a:latin typeface="Lucida Console" pitchFamily="49" charset="0"/>
              </a:rPr>
              <a:t>     70, Loop is parallelizable</a:t>
            </a:r>
          </a:p>
          <a:p>
            <a:r>
              <a:rPr lang="en-US" dirty="0">
                <a:latin typeface="Lucida Console" pitchFamily="49" charset="0"/>
              </a:rPr>
              <a:t>     72, Loop is parallelizable</a:t>
            </a:r>
          </a:p>
          <a:p>
            <a:r>
              <a:rPr lang="en-US" dirty="0">
                <a:latin typeface="Lucida Console" pitchFamily="49" charset="0"/>
              </a:rPr>
              <a:t>         Accelerator kernel generated</a:t>
            </a:r>
          </a:p>
          <a:p>
            <a:r>
              <a:rPr lang="en-US" dirty="0">
                <a:latin typeface="Lucida Console" pitchFamily="49" charset="0"/>
              </a:rPr>
              <a:t>         70, #pragma </a:t>
            </a:r>
            <a:r>
              <a:rPr lang="en-US" dirty="0" err="1">
                <a:latin typeface="Lucida Console" pitchFamily="49" charset="0"/>
              </a:rPr>
              <a:t>acc</a:t>
            </a:r>
            <a:r>
              <a:rPr lang="en-US" dirty="0">
                <a:latin typeface="Lucida Console" pitchFamily="49" charset="0"/>
              </a:rPr>
              <a:t> loop worker, vector(16) /* </a:t>
            </a:r>
            <a:r>
              <a:rPr lang="en-US" dirty="0" err="1">
                <a:latin typeface="Lucida Console" pitchFamily="49" charset="0"/>
              </a:rPr>
              <a:t>blockIdx.y</a:t>
            </a:r>
            <a:r>
              <a:rPr lang="en-US" dirty="0">
                <a:latin typeface="Lucida Console" pitchFamily="49" charset="0"/>
              </a:rPr>
              <a:t> </a:t>
            </a:r>
            <a:r>
              <a:rPr lang="en-US" dirty="0" err="1">
                <a:latin typeface="Lucida Console" pitchFamily="49" charset="0"/>
              </a:rPr>
              <a:t>threadIdx.y</a:t>
            </a:r>
            <a:r>
              <a:rPr lang="en-US" dirty="0">
                <a:latin typeface="Lucida Console" pitchFamily="49" charset="0"/>
              </a:rPr>
              <a:t> */</a:t>
            </a:r>
          </a:p>
          <a:p>
            <a:r>
              <a:rPr lang="en-US" dirty="0">
                <a:latin typeface="Lucida Console" pitchFamily="49" charset="0"/>
              </a:rPr>
              <a:t>         72, #pragma </a:t>
            </a:r>
            <a:r>
              <a:rPr lang="en-US" dirty="0" err="1">
                <a:latin typeface="Lucida Console" pitchFamily="49" charset="0"/>
              </a:rPr>
              <a:t>acc</a:t>
            </a:r>
            <a:r>
              <a:rPr lang="en-US" dirty="0">
                <a:latin typeface="Lucida Console" pitchFamily="49" charset="0"/>
              </a:rPr>
              <a:t> loop worker, vector(16) /* </a:t>
            </a:r>
            <a:r>
              <a:rPr lang="en-US" dirty="0" err="1">
                <a:latin typeface="Lucida Console" pitchFamily="49" charset="0"/>
              </a:rPr>
              <a:t>blockIdx.x</a:t>
            </a:r>
            <a:r>
              <a:rPr lang="en-US" dirty="0">
                <a:latin typeface="Lucida Console" pitchFamily="49" charset="0"/>
              </a:rPr>
              <a:t> </a:t>
            </a:r>
            <a:r>
              <a:rPr lang="en-US" dirty="0" err="1">
                <a:latin typeface="Lucida Console" pitchFamily="49" charset="0"/>
              </a:rPr>
              <a:t>threadIdx.x</a:t>
            </a:r>
            <a:r>
              <a:rPr lang="en-US" dirty="0">
                <a:latin typeface="Lucida Console" pitchFamily="49" charset="0"/>
              </a:rPr>
              <a:t> */</a:t>
            </a:r>
          </a:p>
          <a:p>
            <a:r>
              <a:rPr lang="en-US" dirty="0">
                <a:latin typeface="Lucida Console" pitchFamily="49" charset="0"/>
              </a:rPr>
              <a:t>             CC 1.3 : 8 registers; 48 shared, 8 constant, 0 local memory bytes; 100% occupancy</a:t>
            </a:r>
          </a:p>
          <a:p>
            <a:r>
              <a:rPr lang="en-US" dirty="0">
                <a:latin typeface="Lucida Console" pitchFamily="49" charset="0"/>
              </a:rPr>
              <a:t>             CC 2.0 : 10 registers; 8 shared, 56 constant, 0 local memory bytes; 100% </a:t>
            </a:r>
            <a:r>
              <a:rPr lang="en-US" dirty="0" smtClean="0">
                <a:latin typeface="Lucida Console" pitchFamily="49" charset="0"/>
              </a:rPr>
              <a:t>occupancy</a:t>
            </a:r>
            <a:endParaRPr lang="en-US" dirty="0">
              <a:latin typeface="Lucida Console" pitchFamily="49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NVIDIA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81177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Attempt: Performance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3056115"/>
              </p:ext>
            </p:extLst>
          </p:nvPr>
        </p:nvGraphicFramePr>
        <p:xfrm>
          <a:off x="1676401" y="2209800"/>
          <a:ext cx="5537202" cy="4195322"/>
        </p:xfrm>
        <a:graphic>
          <a:graphicData uri="http://schemas.openxmlformats.org/drawingml/2006/table">
            <a:tbl>
              <a:tblPr>
                <a:tableStyleId>{327F97BB-C833-4FB7-BDE5-3F7075034690}</a:tableStyleId>
              </a:tblPr>
              <a:tblGrid>
                <a:gridCol w="2701074"/>
                <a:gridCol w="1485590"/>
                <a:gridCol w="1350538"/>
              </a:tblGrid>
              <a:tr h="696339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dirty="0"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Execution</a:t>
                      </a:r>
                      <a:endParaRPr lang="en-US" sz="2000" b="0" dirty="0">
                        <a:solidFill>
                          <a:srgbClr val="666666"/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 marL="119063" marR="119063" marT="105833" marB="10583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dirty="0"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Time (s)</a:t>
                      </a:r>
                      <a:endParaRPr lang="en-US" sz="2000" b="0" dirty="0">
                        <a:solidFill>
                          <a:srgbClr val="666666"/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 marL="119063" marR="119063" marT="105833" marB="10583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dirty="0"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Speedup</a:t>
                      </a:r>
                      <a:endParaRPr lang="en-US" sz="2000" b="0" dirty="0">
                        <a:solidFill>
                          <a:srgbClr val="666666"/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 marL="119063" marR="119063" marT="105833" marB="10583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6339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dirty="0" smtClean="0">
                          <a:solidFill>
                            <a:schemeClr val="bg1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CPU </a:t>
                      </a:r>
                      <a:r>
                        <a:rPr lang="en-US" sz="2000" dirty="0">
                          <a:solidFill>
                            <a:schemeClr val="bg1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1 </a:t>
                      </a:r>
                      <a:r>
                        <a:rPr lang="en-US" sz="2000" dirty="0" err="1" smtClean="0">
                          <a:solidFill>
                            <a:schemeClr val="bg1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OpenMP</a:t>
                      </a:r>
                      <a:r>
                        <a:rPr lang="en-US" sz="2000" dirty="0" smtClean="0">
                          <a:solidFill>
                            <a:schemeClr val="bg1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 thread</a:t>
                      </a:r>
                      <a:endParaRPr lang="en-US" sz="2000" b="0" dirty="0">
                        <a:solidFill>
                          <a:schemeClr val="bg1"/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 marL="119063" marR="119063" marT="105833" marB="10583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dirty="0" smtClean="0">
                          <a:solidFill>
                            <a:schemeClr val="bg1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69.80</a:t>
                      </a:r>
                      <a:endParaRPr lang="en-US" sz="2000" b="0" dirty="0">
                        <a:solidFill>
                          <a:schemeClr val="bg1"/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 marL="119063" marR="119063" marT="105833" marB="10583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dirty="0"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--</a:t>
                      </a:r>
                      <a:endParaRPr lang="en-US" sz="2000" b="0" dirty="0">
                        <a:solidFill>
                          <a:srgbClr val="666666"/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 marL="119063" marR="119063" marT="105833" marB="10583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6339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dirty="0" smtClean="0">
                          <a:solidFill>
                            <a:schemeClr val="bg1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CPU </a:t>
                      </a:r>
                      <a:r>
                        <a:rPr lang="en-US" sz="2000" dirty="0">
                          <a:solidFill>
                            <a:schemeClr val="bg1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2 </a:t>
                      </a:r>
                      <a:r>
                        <a:rPr lang="en-US" sz="2000" dirty="0" err="1" smtClean="0">
                          <a:solidFill>
                            <a:schemeClr val="bg1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OpenMP</a:t>
                      </a:r>
                      <a:r>
                        <a:rPr lang="en-US" sz="2000" dirty="0" smtClean="0">
                          <a:solidFill>
                            <a:schemeClr val="bg1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 threads</a:t>
                      </a:r>
                      <a:endParaRPr lang="en-US" sz="2000" b="0" dirty="0">
                        <a:solidFill>
                          <a:schemeClr val="bg1"/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 marL="119063" marR="119063" marT="105833" marB="10583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dirty="0" smtClean="0">
                          <a:solidFill>
                            <a:schemeClr val="bg1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44.76</a:t>
                      </a:r>
                      <a:endParaRPr lang="en-US" sz="2000" b="0" dirty="0">
                        <a:solidFill>
                          <a:schemeClr val="bg1"/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 marL="119063" marR="119063" marT="105833" marB="10583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dirty="0" smtClean="0">
                          <a:solidFill>
                            <a:schemeClr val="bg1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1.56x</a:t>
                      </a:r>
                      <a:endParaRPr lang="en-US" sz="2000" b="0" dirty="0">
                        <a:solidFill>
                          <a:schemeClr val="bg1"/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 marL="119063" marR="119063" marT="105833" marB="10583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6339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dirty="0" smtClean="0">
                          <a:solidFill>
                            <a:schemeClr val="bg1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CPU 4 </a:t>
                      </a:r>
                      <a:r>
                        <a:rPr lang="en-US" sz="2000" b="0" dirty="0" err="1" smtClean="0">
                          <a:solidFill>
                            <a:schemeClr val="bg1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OpenMP</a:t>
                      </a:r>
                      <a:r>
                        <a:rPr lang="en-US" sz="2000" b="0" dirty="0" smtClean="0">
                          <a:solidFill>
                            <a:schemeClr val="bg1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 threads</a:t>
                      </a:r>
                      <a:endParaRPr lang="en-US" sz="2000" b="0" dirty="0">
                        <a:solidFill>
                          <a:schemeClr val="bg1"/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 marL="119063" marR="119063" marT="105833" marB="10583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dirty="0" smtClean="0">
                          <a:solidFill>
                            <a:schemeClr val="bg1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39.59</a:t>
                      </a:r>
                      <a:endParaRPr lang="en-US" sz="2000" b="0" dirty="0">
                        <a:solidFill>
                          <a:schemeClr val="bg1"/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 marL="119063" marR="119063" marT="105833" marB="10583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dirty="0" smtClean="0">
                          <a:solidFill>
                            <a:schemeClr val="bg1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1.76x</a:t>
                      </a:r>
                      <a:endParaRPr lang="en-US" sz="2000" b="0" dirty="0">
                        <a:solidFill>
                          <a:schemeClr val="bg1"/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 marL="119063" marR="119063" marT="105833" marB="10583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4983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dirty="0">
                          <a:solidFill>
                            <a:schemeClr val="bg1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CPU </a:t>
                      </a:r>
                      <a:r>
                        <a:rPr lang="en-US" sz="2000" dirty="0" smtClean="0">
                          <a:solidFill>
                            <a:schemeClr val="bg1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6 </a:t>
                      </a:r>
                      <a:r>
                        <a:rPr lang="en-US" sz="2000" dirty="0" err="1" smtClean="0">
                          <a:solidFill>
                            <a:schemeClr val="bg1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OpenMP</a:t>
                      </a:r>
                      <a:r>
                        <a:rPr lang="en-US" sz="2000" dirty="0" smtClean="0">
                          <a:solidFill>
                            <a:schemeClr val="bg1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 </a:t>
                      </a:r>
                      <a:r>
                        <a:rPr lang="en-US" sz="2000" dirty="0">
                          <a:solidFill>
                            <a:schemeClr val="bg1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threads</a:t>
                      </a:r>
                      <a:endParaRPr lang="en-US" sz="2000" b="0" dirty="0">
                        <a:solidFill>
                          <a:schemeClr val="bg1"/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 marL="119063" marR="119063" marT="105833" marB="10583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dirty="0" smtClean="0">
                          <a:solidFill>
                            <a:schemeClr val="bg1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39.71</a:t>
                      </a:r>
                      <a:endParaRPr lang="en-US" sz="2000" b="0" dirty="0">
                        <a:solidFill>
                          <a:schemeClr val="bg1"/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 marL="119063" marR="119063" marT="105833" marB="10583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dirty="0" smtClean="0">
                          <a:solidFill>
                            <a:schemeClr val="bg1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1.76x</a:t>
                      </a:r>
                      <a:endParaRPr lang="en-US" sz="2000" b="0" dirty="0">
                        <a:solidFill>
                          <a:schemeClr val="bg1"/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 marL="119063" marR="119063" marT="105833" marB="10583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4983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dirty="0" smtClean="0">
                          <a:solidFill>
                            <a:schemeClr val="bg1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OpenACC</a:t>
                      </a:r>
                      <a:r>
                        <a:rPr lang="en-US" sz="2000" baseline="0" dirty="0" smtClean="0">
                          <a:solidFill>
                            <a:schemeClr val="bg1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 GPU</a:t>
                      </a:r>
                      <a:endParaRPr lang="en-US" sz="2000" b="0" dirty="0">
                        <a:solidFill>
                          <a:schemeClr val="bg1"/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 marL="119063" marR="119063" marT="105833" marB="10583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dirty="0" smtClean="0">
                          <a:solidFill>
                            <a:schemeClr val="bg1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162.16</a:t>
                      </a:r>
                      <a:endParaRPr lang="en-US" sz="2000" b="0" dirty="0">
                        <a:solidFill>
                          <a:schemeClr val="bg1"/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 marL="119063" marR="119063" marT="105833" marB="10583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dirty="0" smtClean="0">
                          <a:solidFill>
                            <a:srgbClr val="FF00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0.24x FAIL</a:t>
                      </a:r>
                      <a:endParaRPr lang="en-US" sz="2000" b="0" dirty="0">
                        <a:solidFill>
                          <a:srgbClr val="FF0000"/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 marL="119063" marR="119063" marT="105833" marB="10583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249975" y="5886734"/>
            <a:ext cx="195117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3"/>
                </a:solidFill>
              </a:rPr>
              <a:t>Speedup vs. 6 CPU cores</a:t>
            </a:r>
            <a:endParaRPr lang="en-US" dirty="0">
              <a:solidFill>
                <a:schemeClr val="accent3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239000" y="5200934"/>
            <a:ext cx="18742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Speedup vs. 1 CPU core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1320225"/>
            <a:ext cx="230383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CPU: Intel Xeon X5680</a:t>
            </a:r>
          </a:p>
          <a:p>
            <a:r>
              <a:rPr lang="en-US" sz="1600" dirty="0" smtClean="0"/>
              <a:t>6 Cores @ 3.33GHz</a:t>
            </a:r>
            <a:endParaRPr lang="en-US" sz="1600" dirty="0"/>
          </a:p>
        </p:txBody>
      </p:sp>
      <p:sp>
        <p:nvSpPr>
          <p:cNvPr id="8" name="TextBox 7"/>
          <p:cNvSpPr txBox="1"/>
          <p:nvPr/>
        </p:nvSpPr>
        <p:spPr>
          <a:xfrm>
            <a:off x="6512510" y="1371600"/>
            <a:ext cx="263149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G</a:t>
            </a:r>
            <a:r>
              <a:rPr lang="en-US" sz="1600" dirty="0" smtClean="0"/>
              <a:t>PU: NVIDIA Tesla M2070</a:t>
            </a:r>
            <a:endParaRPr lang="en-US" sz="16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NVIDIA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29117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Concepts</a:t>
            </a:r>
            <a:endParaRPr lang="en-GB" dirty="0"/>
          </a:p>
        </p:txBody>
      </p:sp>
      <p:cxnSp>
        <p:nvCxnSpPr>
          <p:cNvPr id="8" name="Straight Connector 7"/>
          <p:cNvCxnSpPr>
            <a:stCxn id="6" idx="2"/>
            <a:endCxn id="5" idx="0"/>
          </p:cNvCxnSpPr>
          <p:nvPr/>
        </p:nvCxnSpPr>
        <p:spPr>
          <a:xfrm>
            <a:off x="2475457" y="2628912"/>
            <a:ext cx="0" cy="1360151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10" idx="2"/>
            <a:endCxn id="9" idx="0"/>
          </p:cNvCxnSpPr>
          <p:nvPr/>
        </p:nvCxnSpPr>
        <p:spPr>
          <a:xfrm>
            <a:off x="6555910" y="2628912"/>
            <a:ext cx="0" cy="1359298"/>
          </a:xfrm>
          <a:prstGeom prst="line">
            <a:avLst/>
          </a:prstGeom>
          <a:ln w="381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Left-Right Arrow 13"/>
          <p:cNvSpPr/>
          <p:nvPr/>
        </p:nvSpPr>
        <p:spPr>
          <a:xfrm>
            <a:off x="3719347" y="2948947"/>
            <a:ext cx="1592675" cy="960107"/>
          </a:xfrm>
          <a:prstGeom prst="leftRightArrow">
            <a:avLst/>
          </a:prstGeom>
          <a:solidFill>
            <a:schemeClr val="accent6">
              <a:lumMod val="75000"/>
            </a:schemeClr>
          </a:solidFill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lIns="91386" tIns="45690" rIns="91386" bIns="45690" rtlCol="0" anchor="ctr"/>
          <a:lstStyle/>
          <a:p>
            <a:pPr algn="ctr"/>
            <a:r>
              <a:rPr lang="en-US" sz="1800" dirty="0" smtClean="0"/>
              <a:t>PCI Bus</a:t>
            </a:r>
            <a:endParaRPr lang="en-GB" sz="1800" dirty="0"/>
          </a:p>
        </p:txBody>
      </p:sp>
      <p:sp>
        <p:nvSpPr>
          <p:cNvPr id="15" name="Left-Right Arrow 14"/>
          <p:cNvSpPr/>
          <p:nvPr/>
        </p:nvSpPr>
        <p:spPr>
          <a:xfrm>
            <a:off x="3479320" y="1691878"/>
            <a:ext cx="2072728" cy="960107"/>
          </a:xfrm>
          <a:prstGeom prst="leftRightArrow">
            <a:avLst/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386" tIns="45690" rIns="91386" bIns="45690" rtlCol="0" anchor="ctr"/>
          <a:lstStyle/>
          <a:p>
            <a:pPr algn="ctr"/>
            <a:r>
              <a:rPr lang="en-US" sz="1600" dirty="0" smtClean="0"/>
              <a:t>Transfer data</a:t>
            </a:r>
            <a:endParaRPr lang="en-GB" sz="1600" dirty="0"/>
          </a:p>
        </p:txBody>
      </p:sp>
      <p:sp>
        <p:nvSpPr>
          <p:cNvPr id="16" name="Right Arrow 15"/>
          <p:cNvSpPr/>
          <p:nvPr/>
        </p:nvSpPr>
        <p:spPr>
          <a:xfrm>
            <a:off x="3405561" y="4309098"/>
            <a:ext cx="2220247" cy="720080"/>
          </a:xfrm>
          <a:prstGeom prst="rightArrow">
            <a:avLst/>
          </a:prstGeom>
          <a:solidFill>
            <a:srgbClr val="00B050"/>
          </a:solidFill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386" tIns="45690" rIns="91386" bIns="45690" rtlCol="0" anchor="ctr"/>
          <a:lstStyle/>
          <a:p>
            <a:pPr algn="ctr"/>
            <a:r>
              <a:rPr lang="en-US" sz="1600" dirty="0" smtClean="0"/>
              <a:t>Offload computation</a:t>
            </a:r>
            <a:endParaRPr lang="en-GB" sz="1600" dirty="0"/>
          </a:p>
        </p:txBody>
      </p:sp>
      <p:sp>
        <p:nvSpPr>
          <p:cNvPr id="12" name="TextBox 11"/>
          <p:cNvSpPr txBox="1"/>
          <p:nvPr/>
        </p:nvSpPr>
        <p:spPr>
          <a:xfrm>
            <a:off x="152400" y="5716370"/>
            <a:ext cx="8726570" cy="461604"/>
          </a:xfrm>
          <a:prstGeom prst="rect">
            <a:avLst/>
          </a:prstGeom>
          <a:noFill/>
        </p:spPr>
        <p:txBody>
          <a:bodyPr wrap="square" lIns="91386" tIns="45690" rIns="91386" bIns="45690" rtlCol="0">
            <a:spAutoFit/>
          </a:bodyPr>
          <a:lstStyle/>
          <a:p>
            <a:pPr algn="ctr"/>
            <a:r>
              <a:rPr lang="en-US" sz="2400" dirty="0"/>
              <a:t>For efficiency, decouple data movement and compute off-load</a:t>
            </a:r>
            <a:endParaRPr lang="en-GB" sz="2400" dirty="0"/>
          </a:p>
        </p:txBody>
      </p:sp>
      <p:sp>
        <p:nvSpPr>
          <p:cNvPr id="9" name="Rectangle 8"/>
          <p:cNvSpPr/>
          <p:nvPr/>
        </p:nvSpPr>
        <p:spPr>
          <a:xfrm>
            <a:off x="5745820" y="3988210"/>
            <a:ext cx="1620180" cy="1280142"/>
          </a:xfrm>
          <a:prstGeom prst="rect">
            <a:avLst/>
          </a:prstGeom>
          <a:solidFill>
            <a:srgbClr val="92D050"/>
          </a:solidFill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386" tIns="45690" rIns="91386" bIns="45690" rtlCol="0" anchor="ctr"/>
          <a:lstStyle/>
          <a:p>
            <a:pPr algn="ctr"/>
            <a:r>
              <a:rPr lang="en-US" sz="2000" b="1" dirty="0"/>
              <a:t>G</a:t>
            </a:r>
            <a:r>
              <a:rPr lang="en-US" sz="2000" b="1" dirty="0" smtClean="0"/>
              <a:t>PU</a:t>
            </a:r>
            <a:endParaRPr lang="en-GB" sz="2000" b="1" dirty="0"/>
          </a:p>
        </p:txBody>
      </p:sp>
      <p:sp>
        <p:nvSpPr>
          <p:cNvPr id="10" name="Rectangle 9"/>
          <p:cNvSpPr/>
          <p:nvPr/>
        </p:nvSpPr>
        <p:spPr>
          <a:xfrm>
            <a:off x="5745820" y="1828823"/>
            <a:ext cx="1620180" cy="800089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91386" tIns="45690" rIns="91386" bIns="45690" rtlCol="0" anchor="ctr"/>
          <a:lstStyle/>
          <a:p>
            <a:pPr algn="ctr"/>
            <a:r>
              <a:rPr lang="en-US" sz="2000" b="1" dirty="0"/>
              <a:t>G</a:t>
            </a:r>
            <a:r>
              <a:rPr lang="en-US" sz="2000" b="1" dirty="0" smtClean="0"/>
              <a:t>PU Memory</a:t>
            </a:r>
            <a:endParaRPr lang="en-GB" sz="2000" b="1" dirty="0"/>
          </a:p>
        </p:txBody>
      </p:sp>
      <p:sp>
        <p:nvSpPr>
          <p:cNvPr id="5" name="Rectangle 4"/>
          <p:cNvSpPr/>
          <p:nvPr/>
        </p:nvSpPr>
        <p:spPr>
          <a:xfrm>
            <a:off x="1665367" y="3989063"/>
            <a:ext cx="1620180" cy="1280142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386" tIns="45690" rIns="91386" bIns="45690" rtlCol="0" anchor="ctr"/>
          <a:lstStyle/>
          <a:p>
            <a:pPr algn="ctr"/>
            <a:r>
              <a:rPr lang="en-US" sz="2000" b="1" dirty="0" smtClean="0"/>
              <a:t>CPU</a:t>
            </a:r>
            <a:endParaRPr lang="en-GB" sz="2000" b="1" dirty="0"/>
          </a:p>
        </p:txBody>
      </p:sp>
      <p:sp>
        <p:nvSpPr>
          <p:cNvPr id="6" name="Rectangle 5"/>
          <p:cNvSpPr/>
          <p:nvPr/>
        </p:nvSpPr>
        <p:spPr>
          <a:xfrm>
            <a:off x="1665367" y="1828823"/>
            <a:ext cx="1620180" cy="800089"/>
          </a:xfrm>
          <a:prstGeom prst="rect">
            <a:avLst/>
          </a:prstGeom>
          <a:gradFill>
            <a:gsLst>
              <a:gs pos="0">
                <a:schemeClr val="tx1">
                  <a:lumMod val="65000"/>
                  <a:lumOff val="35000"/>
                </a:schemeClr>
              </a:gs>
              <a:gs pos="100000">
                <a:schemeClr val="tx1">
                  <a:lumMod val="85000"/>
                  <a:lumOff val="15000"/>
                </a:schemeClr>
              </a:gs>
            </a:gsLst>
            <a:lin ang="5400000" scaled="0"/>
          </a:gradFill>
          <a:ln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lIns="91386" tIns="45690" rIns="91386" bIns="45690" rtlCol="0" anchor="ctr"/>
          <a:lstStyle/>
          <a:p>
            <a:pPr algn="ctr"/>
            <a:r>
              <a:rPr lang="en-US" sz="2000" b="1" dirty="0" smtClean="0"/>
              <a:t>CPU Memory</a:t>
            </a:r>
            <a:endParaRPr lang="en-GB" sz="2000" b="1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NVIDIA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36255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4736482" y="1823343"/>
            <a:ext cx="3874118" cy="4717393"/>
          </a:xfrm>
          <a:prstGeom prst="roundRect">
            <a:avLst/>
          </a:prstGeom>
          <a:solidFill>
            <a:schemeClr val="bg1">
              <a:lumMod val="85000"/>
              <a:lumOff val="15000"/>
            </a:schemeClr>
          </a:solidFill>
          <a:ln w="38100">
            <a:solidFill>
              <a:srgbClr val="73B9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0" tIns="45718" rIns="0" bIns="45718" rtlCol="0" anchor="t"/>
          <a:lstStyle/>
          <a:p>
            <a:pPr eaLnBrk="0" fontAlgn="ctr" hangingPunct="0">
              <a:spcBef>
                <a:spcPct val="10000"/>
              </a:spcBef>
              <a:buSzPct val="180000"/>
            </a:pP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pPr eaLnBrk="0" fontAlgn="ctr" hangingPunct="0">
              <a:spcBef>
                <a:spcPct val="10000"/>
              </a:spcBef>
              <a:buSzPct val="180000"/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subroutine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saxpy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(n, a, x, y) </a:t>
            </a:r>
          </a:p>
          <a:p>
            <a:pPr eaLnBrk="0" fontAlgn="ctr" hangingPunct="0">
              <a:spcBef>
                <a:spcPct val="10000"/>
              </a:spcBef>
              <a:buSzPct val="180000"/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real :: x(:), y(:), a</a:t>
            </a:r>
          </a:p>
          <a:p>
            <a:pPr eaLnBrk="0" fontAlgn="ctr" hangingPunct="0">
              <a:spcBef>
                <a:spcPct val="10000"/>
              </a:spcBef>
              <a:buSzPct val="180000"/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integer :: n,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i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pPr eaLnBrk="0" fontAlgn="ctr" hangingPunct="0">
              <a:spcBef>
                <a:spcPct val="10000"/>
              </a:spcBef>
              <a:buSzPct val="180000"/>
            </a:pPr>
            <a:r>
              <a:rPr lang="en-US" sz="1400" b="1" dirty="0">
                <a:solidFill>
                  <a:srgbClr val="73B900"/>
                </a:solidFill>
                <a:latin typeface="Courier New" pitchFamily="49" charset="0"/>
                <a:cs typeface="Courier New" pitchFamily="49" charset="0"/>
              </a:rPr>
              <a:t>$!</a:t>
            </a:r>
            <a:r>
              <a:rPr lang="en-US" sz="1400" b="1" dirty="0" err="1">
                <a:solidFill>
                  <a:srgbClr val="73B900"/>
                </a:solidFill>
                <a:latin typeface="Courier New" pitchFamily="49" charset="0"/>
                <a:cs typeface="Courier New" pitchFamily="49" charset="0"/>
              </a:rPr>
              <a:t>acc</a:t>
            </a:r>
            <a:r>
              <a:rPr lang="en-US" sz="1400" b="1" dirty="0">
                <a:solidFill>
                  <a:srgbClr val="73B900"/>
                </a:solidFill>
                <a:latin typeface="Courier New" pitchFamily="49" charset="0"/>
                <a:cs typeface="Courier New" pitchFamily="49" charset="0"/>
              </a:rPr>
              <a:t> kernels</a:t>
            </a:r>
          </a:p>
          <a:p>
            <a:pPr eaLnBrk="0" fontAlgn="ctr" hangingPunct="0">
              <a:spcBef>
                <a:spcPct val="10000"/>
              </a:spcBef>
              <a:buSzPct val="180000"/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do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=1,n</a:t>
            </a:r>
          </a:p>
          <a:p>
            <a:pPr eaLnBrk="0" fontAlgn="ctr" hangingPunct="0">
              <a:spcBef>
                <a:spcPct val="10000"/>
              </a:spcBef>
              <a:buSzPct val="180000"/>
            </a:pPr>
            <a:r>
              <a:rPr lang="en-US" sz="1400" b="1" dirty="0">
                <a:solidFill>
                  <a:srgbClr val="FF6699"/>
                </a:solidFill>
                <a:latin typeface="Courier New" pitchFamily="49" charset="0"/>
                <a:cs typeface="Courier New" pitchFamily="49" charset="0"/>
              </a:rPr>
              <a:t>    y(</a:t>
            </a:r>
            <a:r>
              <a:rPr lang="en-US" sz="1400" b="1" dirty="0" err="1">
                <a:solidFill>
                  <a:srgbClr val="FF6699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b="1" dirty="0">
                <a:solidFill>
                  <a:srgbClr val="FF6699"/>
                </a:solidFill>
                <a:latin typeface="Courier New" pitchFamily="49" charset="0"/>
                <a:cs typeface="Courier New" pitchFamily="49" charset="0"/>
              </a:rPr>
              <a:t>) = a*x(</a:t>
            </a:r>
            <a:r>
              <a:rPr lang="en-US" sz="1400" b="1" dirty="0" err="1">
                <a:solidFill>
                  <a:srgbClr val="FF6699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b="1" dirty="0">
                <a:solidFill>
                  <a:srgbClr val="FF6699"/>
                </a:solidFill>
                <a:latin typeface="Courier New" pitchFamily="49" charset="0"/>
                <a:cs typeface="Courier New" pitchFamily="49" charset="0"/>
              </a:rPr>
              <a:t>)+y(</a:t>
            </a:r>
            <a:r>
              <a:rPr lang="en-US" sz="1400" b="1" dirty="0" err="1">
                <a:solidFill>
                  <a:srgbClr val="FF6699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b="1" dirty="0">
                <a:solidFill>
                  <a:srgbClr val="FF6699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pPr eaLnBrk="0" fontAlgn="ctr" hangingPunct="0">
              <a:spcBef>
                <a:spcPct val="10000"/>
              </a:spcBef>
              <a:buSzPct val="180000"/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enddo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pPr eaLnBrk="0" fontAlgn="ctr" hangingPunct="0">
              <a:spcBef>
                <a:spcPct val="10000"/>
              </a:spcBef>
              <a:buSzPct val="180000"/>
            </a:pPr>
            <a:r>
              <a:rPr lang="en-US" sz="1400" b="1" dirty="0">
                <a:solidFill>
                  <a:srgbClr val="73B900"/>
                </a:solidFill>
                <a:latin typeface="Courier New" pitchFamily="49" charset="0"/>
                <a:cs typeface="Courier New" pitchFamily="49" charset="0"/>
              </a:rPr>
              <a:t>$!</a:t>
            </a:r>
            <a:r>
              <a:rPr lang="en-US" sz="1400" b="1" dirty="0" err="1">
                <a:solidFill>
                  <a:srgbClr val="73B900"/>
                </a:solidFill>
                <a:latin typeface="Courier New" pitchFamily="49" charset="0"/>
                <a:cs typeface="Courier New" pitchFamily="49" charset="0"/>
              </a:rPr>
              <a:t>acc</a:t>
            </a:r>
            <a:r>
              <a:rPr lang="en-US" sz="1400" b="1" dirty="0">
                <a:solidFill>
                  <a:srgbClr val="73B900"/>
                </a:solidFill>
                <a:latin typeface="Courier New" pitchFamily="49" charset="0"/>
                <a:cs typeface="Courier New" pitchFamily="49" charset="0"/>
              </a:rPr>
              <a:t> end kernels</a:t>
            </a:r>
          </a:p>
          <a:p>
            <a:pPr eaLnBrk="0" fontAlgn="ctr" hangingPunct="0">
              <a:spcBef>
                <a:spcPct val="10000"/>
              </a:spcBef>
              <a:buSzPct val="180000"/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end subroutine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saxpy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pPr eaLnBrk="0" fontAlgn="ctr" hangingPunct="0">
              <a:spcBef>
                <a:spcPct val="10000"/>
              </a:spcBef>
              <a:buSzPct val="180000"/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 </a:t>
            </a:r>
          </a:p>
          <a:p>
            <a:pPr eaLnBrk="0" fontAlgn="ctr" hangingPunct="0">
              <a:spcBef>
                <a:spcPct val="10000"/>
              </a:spcBef>
              <a:buSzPct val="180000"/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...</a:t>
            </a:r>
          </a:p>
          <a:p>
            <a:pPr eaLnBrk="0" fontAlgn="ctr" hangingPunct="0">
              <a:spcBef>
                <a:spcPct val="10000"/>
              </a:spcBef>
              <a:buSzPct val="180000"/>
            </a:pPr>
            <a:r>
              <a:rPr lang="en-US" sz="1400" b="1" dirty="0">
                <a:solidFill>
                  <a:srgbClr val="FFC000"/>
                </a:solidFill>
                <a:latin typeface="Courier New" pitchFamily="49" charset="0"/>
                <a:cs typeface="Courier New" pitchFamily="49" charset="0"/>
              </a:rPr>
              <a:t>$ Perform SAXPY on 1M elements</a:t>
            </a:r>
          </a:p>
          <a:p>
            <a:pPr eaLnBrk="0" fontAlgn="ctr" hangingPunct="0">
              <a:spcBef>
                <a:spcPct val="10000"/>
              </a:spcBef>
              <a:buSzPct val="180000"/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call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saxpy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(2**20, 2.0,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x_d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y_d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eaLnBrk="0" fontAlgn="ctr" hangingPunct="0">
              <a:spcBef>
                <a:spcPct val="10000"/>
              </a:spcBef>
              <a:buSzPct val="180000"/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...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548303" y="1838960"/>
            <a:ext cx="3874118" cy="4714240"/>
          </a:xfrm>
          <a:prstGeom prst="roundRect">
            <a:avLst/>
          </a:prstGeom>
          <a:solidFill>
            <a:schemeClr val="bg1">
              <a:lumMod val="85000"/>
              <a:lumOff val="15000"/>
            </a:schemeClr>
          </a:solidFill>
          <a:ln w="38100">
            <a:solidFill>
              <a:srgbClr val="73B9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0" tIns="45718" rIns="0" bIns="45718" rtlCol="0" anchor="t"/>
          <a:lstStyle/>
          <a:p>
            <a:pPr eaLnBrk="0" fontAlgn="ctr" hangingPunct="0">
              <a:spcBef>
                <a:spcPct val="10000"/>
              </a:spcBef>
              <a:buSzPct val="180000"/>
              <a:defRPr/>
            </a:pPr>
            <a:endParaRPr lang="en-US" sz="1400" b="1" noProof="1">
              <a:latin typeface="Courier New" pitchFamily="49" charset="0"/>
              <a:cs typeface="Courier New" pitchFamily="49" charset="0"/>
            </a:endParaRPr>
          </a:p>
          <a:p>
            <a:pPr eaLnBrk="0" fontAlgn="ctr" hangingPunct="0">
              <a:spcBef>
                <a:spcPct val="10000"/>
              </a:spcBef>
              <a:buSzPct val="180000"/>
              <a:defRPr/>
            </a:pPr>
            <a:r>
              <a:rPr lang="en-US" sz="1400" b="1" noProof="1">
                <a:latin typeface="Courier New" pitchFamily="49" charset="0"/>
                <a:cs typeface="Courier New" pitchFamily="49" charset="0"/>
              </a:rPr>
              <a:t>void saxpy(int n, </a:t>
            </a:r>
          </a:p>
          <a:p>
            <a:pPr eaLnBrk="0" fontAlgn="ctr" hangingPunct="0">
              <a:spcBef>
                <a:spcPct val="10000"/>
              </a:spcBef>
              <a:buSzPct val="180000"/>
              <a:defRPr/>
            </a:pPr>
            <a:r>
              <a:rPr lang="en-US" sz="1400" b="1" noProof="1">
                <a:latin typeface="Courier New" pitchFamily="49" charset="0"/>
                <a:cs typeface="Courier New" pitchFamily="49" charset="0"/>
              </a:rPr>
              <a:t>           float a, </a:t>
            </a:r>
          </a:p>
          <a:p>
            <a:pPr eaLnBrk="0" fontAlgn="ctr" hangingPunct="0">
              <a:spcBef>
                <a:spcPct val="10000"/>
              </a:spcBef>
              <a:buSzPct val="180000"/>
              <a:defRPr/>
            </a:pPr>
            <a:r>
              <a:rPr lang="en-US" sz="1400" b="1" noProof="1">
                <a:latin typeface="Courier New" pitchFamily="49" charset="0"/>
                <a:cs typeface="Courier New" pitchFamily="49" charset="0"/>
              </a:rPr>
              <a:t>           float *x, </a:t>
            </a:r>
          </a:p>
          <a:p>
            <a:pPr eaLnBrk="0" fontAlgn="ctr" hangingPunct="0">
              <a:spcBef>
                <a:spcPct val="10000"/>
              </a:spcBef>
              <a:buSzPct val="180000"/>
              <a:defRPr/>
            </a:pPr>
            <a:r>
              <a:rPr lang="en-US" sz="1400" b="1" noProof="1">
                <a:latin typeface="Courier New" pitchFamily="49" charset="0"/>
                <a:cs typeface="Courier New" pitchFamily="49" charset="0"/>
              </a:rPr>
              <a:t>           float </a:t>
            </a:r>
            <a:r>
              <a:rPr lang="en-US" sz="1400" b="1" noProof="1" smtClean="0">
                <a:latin typeface="Courier New" pitchFamily="49" charset="0"/>
                <a:cs typeface="Courier New" pitchFamily="49" charset="0"/>
              </a:rPr>
              <a:t>*restrict y</a:t>
            </a:r>
            <a:r>
              <a:rPr lang="en-US" sz="1400" b="1" noProof="1">
                <a:latin typeface="Courier New" pitchFamily="49" charset="0"/>
                <a:cs typeface="Courier New" pitchFamily="49" charset="0"/>
              </a:rPr>
              <a:t>)</a:t>
            </a:r>
          </a:p>
          <a:p>
            <a:pPr eaLnBrk="0" fontAlgn="ctr" hangingPunct="0">
              <a:spcBef>
                <a:spcPct val="10000"/>
              </a:spcBef>
              <a:buSzPct val="180000"/>
            </a:pPr>
            <a:r>
              <a:rPr lang="en-US" sz="1400" b="1" noProof="1">
                <a:latin typeface="Courier New" pitchFamily="49" charset="0"/>
                <a:cs typeface="Courier New" pitchFamily="49" charset="0"/>
              </a:rPr>
              <a:t>{</a:t>
            </a:r>
          </a:p>
          <a:p>
            <a:pPr eaLnBrk="0" fontAlgn="ctr" hangingPunct="0">
              <a:spcBef>
                <a:spcPct val="10000"/>
              </a:spcBef>
              <a:buSzPct val="180000"/>
            </a:pPr>
            <a:r>
              <a:rPr lang="en-US" sz="1400" b="1" noProof="1">
                <a:solidFill>
                  <a:srgbClr val="73B900"/>
                </a:solidFill>
                <a:latin typeface="Courier New" pitchFamily="49" charset="0"/>
                <a:cs typeface="Courier New" pitchFamily="49" charset="0"/>
              </a:rPr>
              <a:t>#pragma acc </a:t>
            </a:r>
            <a:r>
              <a:rPr lang="en-US" sz="1400" b="1" noProof="1" smtClean="0">
                <a:solidFill>
                  <a:srgbClr val="73B900"/>
                </a:solidFill>
                <a:latin typeface="Courier New" pitchFamily="49" charset="0"/>
                <a:cs typeface="Courier New" pitchFamily="49" charset="0"/>
              </a:rPr>
              <a:t>kernels</a:t>
            </a:r>
          </a:p>
          <a:p>
            <a:pPr eaLnBrk="0" fontAlgn="ctr" hangingPunct="0">
              <a:spcBef>
                <a:spcPct val="10000"/>
              </a:spcBef>
              <a:buSzPct val="180000"/>
            </a:pPr>
            <a:r>
              <a:rPr lang="en-US" sz="1400" b="1" noProof="1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b="1" noProof="1"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noProof="1">
                <a:latin typeface="Courier New" pitchFamily="49" charset="0"/>
                <a:cs typeface="Courier New" pitchFamily="49" charset="0"/>
              </a:rPr>
              <a:t>(int i = 0; i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noProof="1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noProof="1">
                <a:latin typeface="Courier New" pitchFamily="49" charset="0"/>
                <a:cs typeface="Courier New" pitchFamily="49" charset="0"/>
              </a:rPr>
              <a:t>n; ++i)</a:t>
            </a:r>
          </a:p>
          <a:p>
            <a:pPr eaLnBrk="0" fontAlgn="ctr" hangingPunct="0">
              <a:spcBef>
                <a:spcPct val="10000"/>
              </a:spcBef>
              <a:buSzPct val="180000"/>
            </a:pPr>
            <a:r>
              <a:rPr lang="en-US" sz="1400" b="1" noProof="1">
                <a:solidFill>
                  <a:srgbClr val="FFFFFF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noProof="1">
                <a:solidFill>
                  <a:srgbClr val="FF6699"/>
                </a:solidFill>
                <a:latin typeface="Courier New" pitchFamily="49" charset="0"/>
                <a:cs typeface="Courier New" pitchFamily="49" charset="0"/>
              </a:rPr>
              <a:t>y[i] = a*x[i] + y[i];</a:t>
            </a:r>
          </a:p>
          <a:p>
            <a:pPr eaLnBrk="0" fontAlgn="ctr" hangingPunct="0">
              <a:spcBef>
                <a:spcPct val="10000"/>
              </a:spcBef>
              <a:buSzPct val="180000"/>
            </a:pPr>
            <a:r>
              <a:rPr lang="en-US" sz="1400" b="1" noProof="1">
                <a:latin typeface="Courier New" pitchFamily="49" charset="0"/>
                <a:cs typeface="Courier New" pitchFamily="49" charset="0"/>
              </a:rPr>
              <a:t>}</a:t>
            </a:r>
          </a:p>
          <a:p>
            <a:pPr eaLnBrk="0" fontAlgn="ctr" hangingPunct="0">
              <a:spcBef>
                <a:spcPct val="10000"/>
              </a:spcBef>
              <a:buSzPct val="180000"/>
            </a:pPr>
            <a:endParaRPr lang="en-US" sz="1400" b="1" noProof="1">
              <a:latin typeface="Courier New" pitchFamily="49" charset="0"/>
              <a:cs typeface="Courier New" pitchFamily="49" charset="0"/>
            </a:endParaRPr>
          </a:p>
          <a:p>
            <a:pPr lvl="0" eaLnBrk="0" fontAlgn="ctr" hangingPunct="0">
              <a:spcBef>
                <a:spcPct val="10000"/>
              </a:spcBef>
              <a:buSzPct val="180000"/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...</a:t>
            </a:r>
            <a:endParaRPr lang="en-US" sz="1400" b="1" noProof="1">
              <a:latin typeface="Courier New" pitchFamily="49" charset="0"/>
              <a:cs typeface="Courier New" pitchFamily="49" charset="0"/>
            </a:endParaRPr>
          </a:p>
          <a:p>
            <a:pPr eaLnBrk="0" fontAlgn="ctr" hangingPunct="0">
              <a:spcBef>
                <a:spcPct val="10000"/>
              </a:spcBef>
              <a:buSzPct val="180000"/>
            </a:pPr>
            <a:r>
              <a:rPr lang="en-US" sz="1400" b="1" noProof="1">
                <a:solidFill>
                  <a:srgbClr val="FFC000"/>
                </a:solidFill>
                <a:latin typeface="Courier New" pitchFamily="49" charset="0"/>
                <a:cs typeface="Courier New" pitchFamily="49" charset="0"/>
              </a:rPr>
              <a:t>// Perform SAXPY on 1M elements</a:t>
            </a:r>
          </a:p>
          <a:p>
            <a:pPr eaLnBrk="0" fontAlgn="ctr" hangingPunct="0">
              <a:spcBef>
                <a:spcPct val="10000"/>
              </a:spcBef>
              <a:buSzPct val="180000"/>
            </a:pPr>
            <a:r>
              <a:rPr lang="en-US" sz="1400" b="1" noProof="1">
                <a:latin typeface="Courier New" pitchFamily="49" charset="0"/>
                <a:cs typeface="Courier New" pitchFamily="49" charset="0"/>
              </a:rPr>
              <a:t>saxpy(1&lt;&lt;20, 2.0, x, y);</a:t>
            </a:r>
          </a:p>
          <a:p>
            <a:pPr lvl="0" eaLnBrk="0" fontAlgn="ctr" hangingPunct="0">
              <a:spcBef>
                <a:spcPct val="10000"/>
              </a:spcBef>
              <a:buSzPct val="180000"/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...</a:t>
            </a:r>
          </a:p>
          <a:p>
            <a:pPr eaLnBrk="0" fontAlgn="ctr" hangingPunct="0">
              <a:spcBef>
                <a:spcPct val="10000"/>
              </a:spcBef>
              <a:buSzPct val="180000"/>
            </a:pPr>
            <a:endParaRPr lang="en-US" sz="1400" b="1" noProof="1">
              <a:latin typeface="Courier New" pitchFamily="49" charset="0"/>
              <a:cs typeface="Courier New" pitchFamily="49" charset="0"/>
            </a:endParaRPr>
          </a:p>
          <a:p>
            <a:pPr eaLnBrk="0" fontAlgn="ctr" hangingPunct="0">
              <a:spcBef>
                <a:spcPct val="10000"/>
              </a:spcBef>
              <a:buSzPct val="180000"/>
            </a:pPr>
            <a:endParaRPr lang="en-US" sz="1400" b="1" noProof="1">
              <a:solidFill>
                <a:srgbClr val="FFFFFF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 Very Simple Exercise: SAXPY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NVIDIA 2013</a:t>
            </a:r>
            <a:endParaRPr lang="en-US" dirty="0"/>
          </a:p>
        </p:txBody>
      </p:sp>
      <p:sp>
        <p:nvSpPr>
          <p:cNvPr id="30727" name="TextBox 4"/>
          <p:cNvSpPr txBox="1">
            <a:spLocks noChangeArrowheads="1"/>
          </p:cNvSpPr>
          <p:nvPr/>
        </p:nvSpPr>
        <p:spPr bwMode="auto">
          <a:xfrm>
            <a:off x="1375772" y="1346534"/>
            <a:ext cx="2219180" cy="4616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36" tIns="45718" rIns="91436" bIns="45718">
            <a:spAutoFit/>
          </a:bodyPr>
          <a:lstStyle/>
          <a:p>
            <a:pPr algn="ctr"/>
            <a:r>
              <a:rPr lang="en-US" sz="2400" b="1" i="1" dirty="0" smtClean="0"/>
              <a:t>SAXPY in C</a:t>
            </a:r>
            <a:endParaRPr lang="en-US" sz="2400" b="1" i="1" dirty="0"/>
          </a:p>
        </p:txBody>
      </p:sp>
      <p:sp>
        <p:nvSpPr>
          <p:cNvPr id="30728" name="TextBox 5"/>
          <p:cNvSpPr txBox="1">
            <a:spLocks noChangeArrowheads="1"/>
          </p:cNvSpPr>
          <p:nvPr/>
        </p:nvSpPr>
        <p:spPr bwMode="auto">
          <a:xfrm>
            <a:off x="5289909" y="1342073"/>
            <a:ext cx="2767263" cy="4616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36" tIns="45718" rIns="91436" bIns="45718">
            <a:spAutoFit/>
          </a:bodyPr>
          <a:lstStyle/>
          <a:p>
            <a:pPr algn="ctr"/>
            <a:r>
              <a:rPr lang="en-US" sz="2400" b="1" i="1" dirty="0" smtClean="0"/>
              <a:t>SAXPY in Fortran</a:t>
            </a:r>
            <a:endParaRPr lang="en-US" sz="2400" b="1" i="1" dirty="0"/>
          </a:p>
        </p:txBody>
      </p:sp>
    </p:spTree>
    <p:extLst>
      <p:ext uri="{BB962C8B-B14F-4D97-AF65-F5344CB8AC3E}">
        <p14:creationId xmlns:p14="http://schemas.microsoft.com/office/powerpoint/2010/main" val="23216369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Excessive Data Transfers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90500" y="1566334"/>
            <a:ext cx="4610100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4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while</a:t>
            </a:r>
            <a:r>
              <a:rPr lang="en-US" sz="1400" b="1" dirty="0">
                <a:solidFill>
                  <a:srgbClr val="FFFF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 error &gt;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tol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&amp;&amp;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iter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&lt;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iter_max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) {</a:t>
            </a:r>
          </a:p>
          <a:p>
            <a:pPr lv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error=0.0;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pPr lvl="0"/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pPr lvl="0"/>
            <a:endParaRPr lang="en-US" sz="1400" b="1" dirty="0" smtClean="0">
              <a:solidFill>
                <a:srgbClr val="FFFFFF"/>
              </a:solidFill>
              <a:latin typeface="Courier New" pitchFamily="49" charset="0"/>
              <a:cs typeface="Courier New" pitchFamily="49" charset="0"/>
            </a:endParaRPr>
          </a:p>
          <a:p>
            <a:pPr lvl="0"/>
            <a:endParaRPr lang="en-US" sz="1400" b="1" dirty="0">
              <a:solidFill>
                <a:srgbClr val="FFFFFF"/>
              </a:solidFill>
              <a:latin typeface="Courier New" pitchFamily="49" charset="0"/>
              <a:cs typeface="Courier New" pitchFamily="49" charset="0"/>
            </a:endParaRPr>
          </a:p>
          <a:p>
            <a:pPr lvl="0"/>
            <a:endParaRPr lang="en-US" sz="1400" b="1" dirty="0" smtClean="0">
              <a:solidFill>
                <a:srgbClr val="FFFFFF"/>
              </a:solidFill>
              <a:latin typeface="Courier New" pitchFamily="49" charset="0"/>
              <a:cs typeface="Courier New" pitchFamily="49" charset="0"/>
            </a:endParaRPr>
          </a:p>
          <a:p>
            <a:pPr lvl="0"/>
            <a:endParaRPr lang="en-US" sz="1400" b="1" dirty="0">
              <a:solidFill>
                <a:srgbClr val="FFFFFF"/>
              </a:solidFill>
              <a:latin typeface="Courier New" pitchFamily="49" charset="0"/>
              <a:cs typeface="Courier New" pitchFamily="49" charset="0"/>
            </a:endParaRPr>
          </a:p>
          <a:p>
            <a:pPr lvl="0"/>
            <a:endParaRPr lang="en-US" sz="1400" b="1" dirty="0" smtClean="0">
              <a:solidFill>
                <a:srgbClr val="FFFFFF"/>
              </a:solidFill>
              <a:latin typeface="Courier New" pitchFamily="49" charset="0"/>
              <a:cs typeface="Courier New" pitchFamily="49" charset="0"/>
            </a:endParaRPr>
          </a:p>
          <a:p>
            <a:pPr lvl="0"/>
            <a:endParaRPr lang="en-US" sz="1400" b="1" dirty="0">
              <a:solidFill>
                <a:srgbClr val="FFFFFF"/>
              </a:solidFill>
              <a:latin typeface="Courier New" pitchFamily="49" charset="0"/>
              <a:cs typeface="Courier New" pitchFamily="49" charset="0"/>
            </a:endParaRPr>
          </a:p>
          <a:p>
            <a:pPr lvl="0"/>
            <a:endParaRPr lang="en-US" sz="1400" b="1" dirty="0" smtClean="0">
              <a:solidFill>
                <a:srgbClr val="FFFFFF"/>
              </a:solidFill>
              <a:latin typeface="Courier New" pitchFamily="49" charset="0"/>
              <a:cs typeface="Courier New" pitchFamily="49" charset="0"/>
            </a:endParaRPr>
          </a:p>
          <a:p>
            <a:pPr lvl="0"/>
            <a:endParaRPr lang="en-US" sz="1400" b="1" dirty="0">
              <a:solidFill>
                <a:srgbClr val="FFFFFF"/>
              </a:solidFill>
              <a:latin typeface="Courier New" pitchFamily="49" charset="0"/>
              <a:cs typeface="Courier New" pitchFamily="49" charset="0"/>
            </a:endParaRPr>
          </a:p>
          <a:p>
            <a:pPr lvl="0"/>
            <a:endParaRPr lang="en-US" sz="1400" b="1" dirty="0">
              <a:solidFill>
                <a:srgbClr val="FFFFFF"/>
              </a:solidFill>
              <a:latin typeface="Courier New" pitchFamily="49" charset="0"/>
              <a:cs typeface="Courier New" pitchFamily="49" charset="0"/>
            </a:endParaRPr>
          </a:p>
          <a:p>
            <a:pPr lvl="0"/>
            <a:endParaRPr lang="en-US" sz="1400" b="1" dirty="0" smtClean="0">
              <a:solidFill>
                <a:srgbClr val="FFFFFF"/>
              </a:solidFill>
              <a:latin typeface="Courier New" pitchFamily="49" charset="0"/>
              <a:cs typeface="Courier New" pitchFamily="49" charset="0"/>
            </a:endParaRPr>
          </a:p>
          <a:p>
            <a:pPr lvl="0"/>
            <a:r>
              <a:rPr lang="en-US" sz="1400" b="1" dirty="0">
                <a:solidFill>
                  <a:srgbClr val="FFFF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smtClean="0">
                <a:solidFill>
                  <a:srgbClr val="FFFFFF"/>
                </a:solidFill>
                <a:latin typeface="Courier New" pitchFamily="49" charset="0"/>
                <a:cs typeface="Courier New" pitchFamily="49" charset="0"/>
              </a:rPr>
              <a:t> </a:t>
            </a:r>
          </a:p>
          <a:p>
            <a:pPr lvl="0"/>
            <a:endParaRPr lang="en-US" sz="1400" b="1" dirty="0">
              <a:solidFill>
                <a:srgbClr val="FFFFFF"/>
              </a:solidFill>
              <a:latin typeface="Courier New" pitchFamily="49" charset="0"/>
              <a:cs typeface="Courier New" pitchFamily="49" charset="0"/>
            </a:endParaRPr>
          </a:p>
          <a:p>
            <a:pPr lvl="0"/>
            <a:endParaRPr lang="en-US" sz="1400" b="1" dirty="0" smtClean="0">
              <a:solidFill>
                <a:srgbClr val="FFFFFF"/>
              </a:solidFill>
              <a:latin typeface="Courier New" pitchFamily="49" charset="0"/>
              <a:cs typeface="Courier New" pitchFamily="49" charset="0"/>
            </a:endParaRPr>
          </a:p>
          <a:p>
            <a:pPr lvl="0"/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pPr lvl="0"/>
            <a:endParaRPr lang="en-US" sz="1400" b="1" dirty="0" smtClean="0">
              <a:latin typeface="Courier New" pitchFamily="49" charset="0"/>
              <a:cs typeface="Courier New" pitchFamily="49" charset="0"/>
            </a:endParaRPr>
          </a:p>
          <a:p>
            <a:pPr lv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...</a:t>
            </a:r>
          </a:p>
          <a:p>
            <a:pPr lv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8" name="Rectangle 7"/>
          <p:cNvSpPr/>
          <p:nvPr/>
        </p:nvSpPr>
        <p:spPr>
          <a:xfrm>
            <a:off x="3508373" y="2338387"/>
            <a:ext cx="5635627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400" b="1" dirty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#pragma </a:t>
            </a:r>
            <a:r>
              <a:rPr lang="en-US" sz="1400" b="1" dirty="0" err="1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acc</a:t>
            </a:r>
            <a:r>
              <a:rPr lang="en-US" sz="1400" b="1" dirty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smtClean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kernels</a:t>
            </a:r>
          </a:p>
          <a:p>
            <a:pPr lvl="0"/>
            <a:endParaRPr lang="en-US" sz="1400" b="1" dirty="0">
              <a:solidFill>
                <a:srgbClr val="92D050"/>
              </a:solidFill>
              <a:latin typeface="Courier New" pitchFamily="49" charset="0"/>
              <a:cs typeface="Courier New" pitchFamily="49" charset="0"/>
            </a:endParaRPr>
          </a:p>
          <a:p>
            <a:pPr lvl="0"/>
            <a:endParaRPr lang="en-US" sz="1400" b="1" dirty="0" smtClean="0">
              <a:solidFill>
                <a:srgbClr val="FFFFFF"/>
              </a:solidFill>
              <a:latin typeface="Courier New" pitchFamily="49" charset="0"/>
              <a:cs typeface="Courier New" pitchFamily="49" charset="0"/>
            </a:endParaRPr>
          </a:p>
          <a:p>
            <a:pPr lvl="0"/>
            <a:r>
              <a:rPr lang="en-US" sz="1400" b="1" dirty="0">
                <a:solidFill>
                  <a:srgbClr val="FFFF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smtClean="0">
                <a:solidFill>
                  <a:srgbClr val="FFFFFF"/>
                </a:solidFill>
                <a:latin typeface="Courier New" pitchFamily="49" charset="0"/>
                <a:cs typeface="Courier New" pitchFamily="49" charset="0"/>
              </a:rPr>
              <a:t> </a:t>
            </a:r>
          </a:p>
          <a:p>
            <a:pPr lvl="0"/>
            <a:r>
              <a:rPr lang="en-US" sz="1400" b="1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j = 1; j &lt; n-1; j++) {</a:t>
            </a:r>
          </a:p>
          <a:p>
            <a:pPr lvl="0"/>
            <a:r>
              <a:rPr lang="en-US" sz="1400" b="1" dirty="0">
                <a:solidFill>
                  <a:srgbClr val="FFFFFF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(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1;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&lt; m-1;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++)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{     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pPr lv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Anew[j][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] =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0.25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* (A[j][i+1] + A[j][i-1] +</a:t>
            </a:r>
          </a:p>
          <a:p>
            <a:pPr lv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                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A[j-1][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] + A[j+1][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]);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pPr lv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error = max(error, abs(Anew[j][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] - A[j][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]);</a:t>
            </a:r>
          </a:p>
          <a:p>
            <a:pPr lv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lvl="0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9" name="Rectangle 8"/>
          <p:cNvSpPr/>
          <p:nvPr/>
        </p:nvSpPr>
        <p:spPr>
          <a:xfrm>
            <a:off x="860425" y="2270126"/>
            <a:ext cx="2032000" cy="42333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A, Anew resident on host</a:t>
            </a:r>
            <a:endParaRPr lang="en-US" b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77875" y="5206999"/>
            <a:ext cx="2095500" cy="42207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A, Anew resident on host</a:t>
            </a:r>
            <a:endParaRPr lang="en-US" b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898900" y="2733532"/>
            <a:ext cx="2286000" cy="423333"/>
          </a:xfrm>
          <a:prstGeom prst="rect">
            <a:avLst/>
          </a:prstGeom>
          <a:solidFill>
            <a:srgbClr val="92D050"/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A, Anew resident on accelerator</a:t>
            </a:r>
          </a:p>
        </p:txBody>
      </p:sp>
      <p:sp>
        <p:nvSpPr>
          <p:cNvPr id="15" name="Rectangle 14"/>
          <p:cNvSpPr/>
          <p:nvPr/>
        </p:nvSpPr>
        <p:spPr>
          <a:xfrm>
            <a:off x="3898900" y="4800600"/>
            <a:ext cx="2286000" cy="423333"/>
          </a:xfrm>
          <a:prstGeom prst="rect">
            <a:avLst/>
          </a:prstGeom>
          <a:solidFill>
            <a:srgbClr val="92D050"/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A, Anew resident on accelerator</a:t>
            </a:r>
          </a:p>
        </p:txBody>
      </p:sp>
      <p:cxnSp>
        <p:nvCxnSpPr>
          <p:cNvPr id="17" name="Curved Connector 16"/>
          <p:cNvCxnSpPr>
            <a:stCxn id="9" idx="3"/>
            <a:endCxn id="14" idx="1"/>
          </p:cNvCxnSpPr>
          <p:nvPr/>
        </p:nvCxnSpPr>
        <p:spPr>
          <a:xfrm>
            <a:off x="2892425" y="2481793"/>
            <a:ext cx="1006475" cy="463406"/>
          </a:xfrm>
          <a:prstGeom prst="curvedConnector3">
            <a:avLst/>
          </a:prstGeom>
          <a:ln w="76200">
            <a:solidFill>
              <a:schemeClr val="accent4"/>
            </a:solidFill>
            <a:headEnd type="none" w="med" len="med"/>
            <a:tailEnd type="triangl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9" name="Curved Connector 18"/>
          <p:cNvCxnSpPr>
            <a:stCxn id="15" idx="1"/>
            <a:endCxn id="10" idx="3"/>
          </p:cNvCxnSpPr>
          <p:nvPr/>
        </p:nvCxnSpPr>
        <p:spPr>
          <a:xfrm rot="10800000" flipV="1">
            <a:off x="2873376" y="5012266"/>
            <a:ext cx="1025525" cy="405771"/>
          </a:xfrm>
          <a:prstGeom prst="curvedConnector3">
            <a:avLst/>
          </a:prstGeom>
          <a:ln w="76200">
            <a:solidFill>
              <a:schemeClr val="accent4"/>
            </a:solidFill>
            <a:headEnd type="none" w="med" len="med"/>
            <a:tailEnd type="triangl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1295400" y="3090333"/>
            <a:ext cx="2095500" cy="15240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800" b="1" dirty="0" smtClean="0"/>
              <a:t>These copies happen every iteration of the outer while loop!*</a:t>
            </a:r>
            <a:endParaRPr lang="en-US" sz="18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2895600" y="2667000"/>
            <a:ext cx="5421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Copy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2921000" y="4904601"/>
            <a:ext cx="5421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Copy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714500" y="6324600"/>
            <a:ext cx="71465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*Note: there are two #pragma </a:t>
            </a:r>
            <a:r>
              <a:rPr lang="en-US" sz="1400" dirty="0" err="1" smtClean="0"/>
              <a:t>acc</a:t>
            </a:r>
            <a:r>
              <a:rPr lang="en-US" sz="1400" dirty="0" smtClean="0"/>
              <a:t> kernels, so there are 4 copies per while loop iteration!</a:t>
            </a:r>
            <a:endParaRPr lang="en-US" sz="14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NVIDIA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40402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Data Management</a:t>
            </a:r>
            <a:endParaRPr lang="en-GB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© NVIDIA 2013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8818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Construct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Fortran</a:t>
            </a:r>
            <a:br>
              <a:rPr lang="en-US" dirty="0" smtClean="0"/>
            </a:br>
            <a:r>
              <a:rPr lang="en-US" sz="1800" dirty="0">
                <a:solidFill>
                  <a:srgbClr val="73B900"/>
                </a:solidFill>
                <a:latin typeface="Courier New" pitchFamily="49" charset="0"/>
                <a:cs typeface="Courier New" pitchFamily="49" charset="0"/>
              </a:rPr>
              <a:t>!$</a:t>
            </a:r>
            <a:r>
              <a:rPr lang="en-US" sz="1800" dirty="0" err="1">
                <a:solidFill>
                  <a:srgbClr val="73B900"/>
                </a:solidFill>
                <a:latin typeface="Courier New" pitchFamily="49" charset="0"/>
                <a:cs typeface="Courier New" pitchFamily="49" charset="0"/>
              </a:rPr>
              <a:t>acc</a:t>
            </a:r>
            <a:r>
              <a:rPr lang="en-US" sz="1800" dirty="0">
                <a:solidFill>
                  <a:srgbClr val="73B900"/>
                </a:solidFill>
                <a:latin typeface="Courier New" pitchFamily="49" charset="0"/>
                <a:cs typeface="Courier New" pitchFamily="49" charset="0"/>
              </a:rPr>
              <a:t> data </a:t>
            </a:r>
            <a:r>
              <a:rPr lang="en-US" sz="1800" i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[clause …]</a:t>
            </a:r>
            <a:r>
              <a:rPr lang="en-US" sz="1800" dirty="0">
                <a:solidFill>
                  <a:schemeClr val="accent5"/>
                </a:solidFill>
                <a:latin typeface="Courier New" pitchFamily="49" charset="0"/>
                <a:cs typeface="Courier New" pitchFamily="49" charset="0"/>
              </a:rPr>
              <a:t/>
            </a:r>
            <a:br>
              <a:rPr lang="en-US" sz="1800" dirty="0">
                <a:solidFill>
                  <a:schemeClr val="accent5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18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i="1" dirty="0">
                <a:latin typeface="Courier New" pitchFamily="49" charset="0"/>
                <a:cs typeface="Courier New" pitchFamily="49" charset="0"/>
              </a:rPr>
              <a:t>structured block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1800" dirty="0">
                <a:latin typeface="Courier New" pitchFamily="49" charset="0"/>
                <a:cs typeface="Courier New" pitchFamily="49" charset="0"/>
              </a:rPr>
            </a:br>
            <a:r>
              <a:rPr lang="en-US" sz="1800" dirty="0">
                <a:solidFill>
                  <a:srgbClr val="73B900"/>
                </a:solidFill>
                <a:latin typeface="Courier New" pitchFamily="49" charset="0"/>
                <a:cs typeface="Courier New" pitchFamily="49" charset="0"/>
              </a:rPr>
              <a:t>!$</a:t>
            </a:r>
            <a:r>
              <a:rPr lang="en-US" sz="1800" dirty="0" err="1">
                <a:solidFill>
                  <a:srgbClr val="73B900"/>
                </a:solidFill>
                <a:latin typeface="Courier New" pitchFamily="49" charset="0"/>
                <a:cs typeface="Courier New" pitchFamily="49" charset="0"/>
              </a:rPr>
              <a:t>acc</a:t>
            </a:r>
            <a:r>
              <a:rPr lang="en-US" sz="1800" dirty="0">
                <a:solidFill>
                  <a:srgbClr val="73B900"/>
                </a:solidFill>
                <a:latin typeface="Courier New" pitchFamily="49" charset="0"/>
                <a:cs typeface="Courier New" pitchFamily="49" charset="0"/>
              </a:rPr>
              <a:t> end data</a:t>
            </a:r>
          </a:p>
          <a:p>
            <a:pPr marL="0" indent="0">
              <a:buNone/>
            </a:pP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smtClean="0">
                <a:cs typeface="Courier New" pitchFamily="49" charset="0"/>
              </a:rPr>
              <a:t>General Clauses</a:t>
            </a:r>
          </a:p>
          <a:p>
            <a:pPr marL="0" indent="0">
              <a:buNone/>
            </a:pPr>
            <a:r>
              <a:rPr lang="en-US" sz="1800" i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	if</a:t>
            </a:r>
            <a:r>
              <a:rPr lang="en-US" sz="1800" i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( condition )</a:t>
            </a:r>
          </a:p>
          <a:p>
            <a:pPr marL="0" indent="0">
              <a:buNone/>
            </a:pPr>
            <a:r>
              <a:rPr lang="en-US" sz="1800" i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i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async</a:t>
            </a:r>
            <a:r>
              <a:rPr lang="en-US" sz="1800" i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( expression )</a:t>
            </a:r>
            <a:endParaRPr lang="en-US" i="1" dirty="0">
              <a:solidFill>
                <a:schemeClr val="accent6">
                  <a:lumMod val="75000"/>
                </a:schemeClr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5121275" y="1439868"/>
            <a:ext cx="4860925" cy="4073526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C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73B900"/>
                </a:solidFill>
                <a:latin typeface="Courier New" pitchFamily="49" charset="0"/>
                <a:cs typeface="Courier New" pitchFamily="49" charset="0"/>
              </a:rPr>
              <a:t>#pragma </a:t>
            </a:r>
            <a:r>
              <a:rPr lang="en-US" sz="1800" dirty="0" err="1">
                <a:solidFill>
                  <a:srgbClr val="73B900"/>
                </a:solidFill>
                <a:latin typeface="Courier New" pitchFamily="49" charset="0"/>
                <a:cs typeface="Courier New" pitchFamily="49" charset="0"/>
              </a:rPr>
              <a:t>acc</a:t>
            </a:r>
            <a:r>
              <a:rPr lang="en-US" sz="1800" dirty="0">
                <a:solidFill>
                  <a:srgbClr val="73B900"/>
                </a:solidFill>
                <a:latin typeface="Courier New" pitchFamily="49" charset="0"/>
                <a:cs typeface="Courier New" pitchFamily="49" charset="0"/>
              </a:rPr>
              <a:t> data </a:t>
            </a:r>
            <a:r>
              <a:rPr lang="en-US" sz="1800" i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[clause …]</a:t>
            </a:r>
            <a:br>
              <a:rPr lang="en-US" sz="1800" i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1800" i="1" dirty="0">
                <a:latin typeface="Courier New" pitchFamily="49" charset="0"/>
                <a:cs typeface="Courier New" pitchFamily="49" charset="0"/>
              </a:rPr>
              <a:t>    { structured block }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611560" y="5349234"/>
            <a:ext cx="7320813" cy="830936"/>
          </a:xfrm>
          <a:prstGeom prst="rect">
            <a:avLst/>
          </a:prstGeom>
          <a:noFill/>
        </p:spPr>
        <p:txBody>
          <a:bodyPr wrap="square" lIns="91386" tIns="45690" rIns="91386" bIns="45690" rtlCol="0">
            <a:spAutoFit/>
          </a:bodyPr>
          <a:lstStyle/>
          <a:p>
            <a:pPr algn="ctr"/>
            <a:r>
              <a:rPr lang="en-US" sz="2400" dirty="0"/>
              <a:t>Manage data movement. Data regions may be nested.</a:t>
            </a:r>
            <a:endParaRPr lang="en-GB" sz="24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NVIDIA 2013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4483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Clauses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745" y="1268763"/>
            <a:ext cx="8368771" cy="5120569"/>
          </a:xfrm>
        </p:spPr>
        <p:txBody>
          <a:bodyPr>
            <a:normAutofit/>
          </a:bodyPr>
          <a:lstStyle/>
          <a:p>
            <a:pPr marL="2338596" indent="-2338596">
              <a:buNone/>
              <a:tabLst>
                <a:tab pos="2338596" algn="l"/>
              </a:tabLst>
            </a:pPr>
            <a:r>
              <a:rPr lang="en-US" sz="1800" dirty="0">
                <a:solidFill>
                  <a:srgbClr val="73B900"/>
                </a:solidFill>
                <a:latin typeface="Courier New" pitchFamily="49" charset="0"/>
                <a:cs typeface="Courier New" pitchFamily="49" charset="0"/>
              </a:rPr>
              <a:t>copy ( </a:t>
            </a:r>
            <a:r>
              <a:rPr lang="en-US" sz="1800" i="1" dirty="0">
                <a:solidFill>
                  <a:srgbClr val="73B900"/>
                </a:solidFill>
                <a:latin typeface="Courier New" pitchFamily="49" charset="0"/>
                <a:cs typeface="Courier New" pitchFamily="49" charset="0"/>
              </a:rPr>
              <a:t>list</a:t>
            </a:r>
            <a:r>
              <a:rPr lang="en-US" sz="1800" dirty="0">
                <a:solidFill>
                  <a:srgbClr val="73B900"/>
                </a:solidFill>
                <a:latin typeface="Courier New" pitchFamily="49" charset="0"/>
                <a:cs typeface="Courier New" pitchFamily="49" charset="0"/>
              </a:rPr>
              <a:t> )</a:t>
            </a:r>
            <a:r>
              <a:rPr lang="en-US" dirty="0" smtClean="0"/>
              <a:t>	</a:t>
            </a:r>
            <a:r>
              <a:rPr lang="en-US" sz="2400" dirty="0"/>
              <a:t>A</a:t>
            </a:r>
            <a:r>
              <a:rPr lang="en-US" sz="2400" dirty="0" smtClean="0"/>
              <a:t>llocates memory on GPU and copies data from host to GPU when entering region and copies data to the host when exiting region.</a:t>
            </a:r>
          </a:p>
          <a:p>
            <a:pPr marL="2338596" indent="-2338596">
              <a:buNone/>
              <a:tabLst>
                <a:tab pos="2338596" algn="l"/>
              </a:tabLst>
            </a:pPr>
            <a:r>
              <a:rPr lang="en-US" sz="1800" dirty="0" err="1">
                <a:solidFill>
                  <a:srgbClr val="73B900"/>
                </a:solidFill>
                <a:latin typeface="Courier New" pitchFamily="49" charset="0"/>
                <a:cs typeface="Courier New" pitchFamily="49" charset="0"/>
              </a:rPr>
              <a:t>copyin</a:t>
            </a:r>
            <a:r>
              <a:rPr lang="en-US" sz="1800" dirty="0">
                <a:solidFill>
                  <a:srgbClr val="73B900"/>
                </a:solidFill>
                <a:latin typeface="Courier New" pitchFamily="49" charset="0"/>
                <a:cs typeface="Courier New" pitchFamily="49" charset="0"/>
              </a:rPr>
              <a:t> ( </a:t>
            </a:r>
            <a:r>
              <a:rPr lang="en-US" sz="1800" i="1" dirty="0">
                <a:solidFill>
                  <a:srgbClr val="73B900"/>
                </a:solidFill>
                <a:latin typeface="Courier New" pitchFamily="49" charset="0"/>
                <a:cs typeface="Courier New" pitchFamily="49" charset="0"/>
              </a:rPr>
              <a:t>list</a:t>
            </a:r>
            <a:r>
              <a:rPr lang="en-US" sz="1800" dirty="0">
                <a:solidFill>
                  <a:schemeClr val="accent5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>
                <a:solidFill>
                  <a:srgbClr val="73B900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US" dirty="0"/>
              <a:t>	</a:t>
            </a:r>
            <a:r>
              <a:rPr lang="en-US" sz="2200" dirty="0" smtClean="0"/>
              <a:t>Allocates memory </a:t>
            </a:r>
            <a:r>
              <a:rPr lang="en-US" sz="2200" dirty="0"/>
              <a:t>on GPU and copies data from host to GPU when entering </a:t>
            </a:r>
            <a:r>
              <a:rPr lang="en-US" sz="2200" dirty="0" smtClean="0"/>
              <a:t>region.</a:t>
            </a:r>
          </a:p>
          <a:p>
            <a:pPr marL="2338596" indent="-2338596">
              <a:buNone/>
              <a:tabLst>
                <a:tab pos="2338596" algn="l"/>
              </a:tabLst>
            </a:pPr>
            <a:r>
              <a:rPr lang="en-US" sz="1800" dirty="0" err="1">
                <a:solidFill>
                  <a:srgbClr val="73B900"/>
                </a:solidFill>
                <a:latin typeface="Courier New" pitchFamily="49" charset="0"/>
                <a:cs typeface="Courier New" pitchFamily="49" charset="0"/>
              </a:rPr>
              <a:t>copyout</a:t>
            </a:r>
            <a:r>
              <a:rPr lang="en-US" sz="1800" dirty="0">
                <a:solidFill>
                  <a:srgbClr val="73B900"/>
                </a:solidFill>
                <a:latin typeface="Courier New" pitchFamily="49" charset="0"/>
                <a:cs typeface="Courier New" pitchFamily="49" charset="0"/>
              </a:rPr>
              <a:t> ( </a:t>
            </a:r>
            <a:r>
              <a:rPr lang="en-US" sz="1800" i="1" dirty="0">
                <a:solidFill>
                  <a:srgbClr val="73B900"/>
                </a:solidFill>
                <a:latin typeface="Courier New" pitchFamily="49" charset="0"/>
                <a:cs typeface="Courier New" pitchFamily="49" charset="0"/>
              </a:rPr>
              <a:t>list</a:t>
            </a:r>
            <a:r>
              <a:rPr lang="en-US" sz="1800" dirty="0">
                <a:solidFill>
                  <a:schemeClr val="accent5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>
                <a:solidFill>
                  <a:srgbClr val="73B900"/>
                </a:solidFill>
                <a:latin typeface="Courier New" pitchFamily="49" charset="0"/>
                <a:cs typeface="Courier New" pitchFamily="49" charset="0"/>
              </a:rPr>
              <a:t>)	</a:t>
            </a:r>
            <a:r>
              <a:rPr lang="en-US" sz="2200" dirty="0" smtClean="0"/>
              <a:t>Allocates memory </a:t>
            </a:r>
            <a:r>
              <a:rPr lang="en-US" sz="2200" dirty="0"/>
              <a:t>on GPU and </a:t>
            </a:r>
            <a:r>
              <a:rPr lang="en-US" sz="2200" dirty="0" smtClean="0"/>
              <a:t>copies </a:t>
            </a:r>
            <a:r>
              <a:rPr lang="en-US" sz="2200" dirty="0"/>
              <a:t>data to the host when exiting region</a:t>
            </a:r>
            <a:r>
              <a:rPr lang="en-US" sz="2200" dirty="0" smtClean="0"/>
              <a:t>.</a:t>
            </a:r>
          </a:p>
          <a:p>
            <a:pPr marL="2338596" indent="-2338596">
              <a:buNone/>
              <a:tabLst>
                <a:tab pos="2338596" algn="l"/>
              </a:tabLst>
            </a:pPr>
            <a:r>
              <a:rPr lang="en-US" sz="1800" dirty="0">
                <a:solidFill>
                  <a:srgbClr val="73B900"/>
                </a:solidFill>
                <a:latin typeface="Courier New" pitchFamily="49" charset="0"/>
                <a:cs typeface="Courier New" pitchFamily="49" charset="0"/>
              </a:rPr>
              <a:t>create ( </a:t>
            </a:r>
            <a:r>
              <a:rPr lang="en-US" sz="1800" i="1" dirty="0">
                <a:solidFill>
                  <a:srgbClr val="73B900"/>
                </a:solidFill>
                <a:latin typeface="Courier New" pitchFamily="49" charset="0"/>
                <a:cs typeface="Courier New" pitchFamily="49" charset="0"/>
              </a:rPr>
              <a:t>list</a:t>
            </a:r>
            <a:r>
              <a:rPr lang="en-US" sz="1800" dirty="0">
                <a:solidFill>
                  <a:schemeClr val="accent5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>
                <a:solidFill>
                  <a:srgbClr val="73B900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US" dirty="0"/>
              <a:t>	</a:t>
            </a:r>
            <a:r>
              <a:rPr lang="en-US" sz="2200" dirty="0" smtClean="0"/>
              <a:t>Allocates memory </a:t>
            </a:r>
            <a:r>
              <a:rPr lang="en-US" sz="2200" dirty="0"/>
              <a:t>on GPU </a:t>
            </a:r>
            <a:r>
              <a:rPr lang="en-US" sz="2200" dirty="0" smtClean="0"/>
              <a:t>but does not copy.</a:t>
            </a:r>
          </a:p>
          <a:p>
            <a:pPr marL="2338596" indent="-2338596">
              <a:buNone/>
              <a:tabLst>
                <a:tab pos="2338596" algn="l"/>
              </a:tabLst>
            </a:pPr>
            <a:r>
              <a:rPr lang="en-US" sz="1800" dirty="0">
                <a:solidFill>
                  <a:srgbClr val="73B900"/>
                </a:solidFill>
                <a:latin typeface="Courier New" pitchFamily="49" charset="0"/>
                <a:cs typeface="Courier New" pitchFamily="49" charset="0"/>
              </a:rPr>
              <a:t>present ( </a:t>
            </a:r>
            <a:r>
              <a:rPr lang="en-US" sz="1800" i="1" dirty="0">
                <a:solidFill>
                  <a:srgbClr val="73B900"/>
                </a:solidFill>
                <a:latin typeface="Courier New" pitchFamily="49" charset="0"/>
                <a:cs typeface="Courier New" pitchFamily="49" charset="0"/>
              </a:rPr>
              <a:t>list</a:t>
            </a:r>
            <a:r>
              <a:rPr lang="en-US" sz="1800" dirty="0">
                <a:solidFill>
                  <a:schemeClr val="accent5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>
                <a:solidFill>
                  <a:srgbClr val="73B900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US" dirty="0"/>
              <a:t>	</a:t>
            </a:r>
            <a:r>
              <a:rPr lang="en-US" sz="2000" dirty="0" smtClean="0"/>
              <a:t>Data is already present on GPU from another containing data region.</a:t>
            </a:r>
          </a:p>
          <a:p>
            <a:pPr marL="2338596" indent="-2338596">
              <a:buNone/>
              <a:tabLst>
                <a:tab pos="2338596" algn="l"/>
              </a:tabLst>
            </a:pPr>
            <a:r>
              <a:rPr lang="en-US" sz="2000" dirty="0" smtClean="0"/>
              <a:t>and</a:t>
            </a:r>
            <a:r>
              <a:rPr lang="en-US" dirty="0" smtClean="0"/>
              <a:t> </a:t>
            </a:r>
            <a:r>
              <a:rPr lang="en-US" sz="1800" dirty="0" err="1">
                <a:solidFill>
                  <a:srgbClr val="73B900"/>
                </a:solidFill>
                <a:latin typeface="Courier New" pitchFamily="49" charset="0"/>
                <a:cs typeface="Courier New" pitchFamily="49" charset="0"/>
              </a:rPr>
              <a:t>present_or_copy</a:t>
            </a:r>
            <a:r>
              <a:rPr lang="en-US" sz="1800" dirty="0">
                <a:solidFill>
                  <a:srgbClr val="73B900"/>
                </a:solidFill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1800" dirty="0" err="1">
                <a:solidFill>
                  <a:srgbClr val="73B900"/>
                </a:solidFill>
                <a:latin typeface="Courier New" pitchFamily="49" charset="0"/>
                <a:cs typeface="Courier New" pitchFamily="49" charset="0"/>
              </a:rPr>
              <a:t>in|out</a:t>
            </a:r>
            <a:r>
              <a:rPr lang="en-US" sz="1800" dirty="0">
                <a:solidFill>
                  <a:srgbClr val="73B900"/>
                </a:solidFill>
                <a:latin typeface="Courier New" pitchFamily="49" charset="0"/>
                <a:cs typeface="Courier New" pitchFamily="49" charset="0"/>
              </a:rPr>
              <a:t>], </a:t>
            </a:r>
            <a:r>
              <a:rPr lang="en-US" sz="1800" dirty="0" err="1">
                <a:solidFill>
                  <a:srgbClr val="73B900"/>
                </a:solidFill>
                <a:latin typeface="Courier New" pitchFamily="49" charset="0"/>
                <a:cs typeface="Courier New" pitchFamily="49" charset="0"/>
              </a:rPr>
              <a:t>present_or_create</a:t>
            </a:r>
            <a:r>
              <a:rPr lang="en-US" sz="1800" dirty="0">
                <a:solidFill>
                  <a:srgbClr val="73B90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800" dirty="0" err="1">
                <a:solidFill>
                  <a:srgbClr val="73B900"/>
                </a:solidFill>
                <a:latin typeface="Courier New" pitchFamily="49" charset="0"/>
                <a:cs typeface="Courier New" pitchFamily="49" charset="0"/>
              </a:rPr>
              <a:t>deviceptr</a:t>
            </a:r>
            <a:r>
              <a:rPr lang="en-US" sz="2000" dirty="0"/>
              <a:t>.</a:t>
            </a:r>
            <a:endParaRPr lang="en-GB" sz="2000" dirty="0"/>
          </a:p>
          <a:p>
            <a:pPr marL="2338596" indent="-2338596">
              <a:buNone/>
              <a:tabLst>
                <a:tab pos="2338596" algn="l"/>
              </a:tabLst>
            </a:pPr>
            <a:endParaRPr lang="en-GB" dirty="0"/>
          </a:p>
          <a:p>
            <a:pPr marL="2158704" indent="-2158704">
              <a:buNone/>
              <a:tabLst>
                <a:tab pos="2158704" algn="l"/>
              </a:tabLst>
            </a:pPr>
            <a:endParaRPr lang="en-GB" dirty="0"/>
          </a:p>
          <a:p>
            <a:pPr marL="2158704" indent="-2158704">
              <a:buNone/>
              <a:tabLst>
                <a:tab pos="2158704" algn="l"/>
              </a:tabLst>
            </a:pP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NVIDIA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34054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Array Shaping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3307" y="1566333"/>
            <a:ext cx="8622755" cy="4725458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Compiler sometimes cannot determine size of arrays</a:t>
            </a:r>
          </a:p>
          <a:p>
            <a:pPr lvl="1"/>
            <a:r>
              <a:rPr lang="en-US" dirty="0" smtClean="0"/>
              <a:t>Must specify explicitly using data clauses and array “shape”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C</a:t>
            </a:r>
          </a:p>
          <a:p>
            <a:pPr marL="0" indent="0">
              <a:buNone/>
            </a:pPr>
            <a:r>
              <a:rPr lang="en-US" sz="1900" dirty="0">
                <a:solidFill>
                  <a:srgbClr val="73B9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900" dirty="0" smtClean="0">
                <a:solidFill>
                  <a:srgbClr val="73B900"/>
                </a:solidFill>
                <a:latin typeface="Courier New" pitchFamily="49" charset="0"/>
                <a:cs typeface="Courier New" pitchFamily="49" charset="0"/>
              </a:rPr>
              <a:t>    #</a:t>
            </a:r>
            <a:r>
              <a:rPr lang="en-US" sz="1900" dirty="0">
                <a:solidFill>
                  <a:srgbClr val="73B900"/>
                </a:solidFill>
                <a:latin typeface="Courier New" pitchFamily="49" charset="0"/>
                <a:cs typeface="Courier New" pitchFamily="49" charset="0"/>
              </a:rPr>
              <a:t>pragma </a:t>
            </a:r>
            <a:r>
              <a:rPr lang="en-US" sz="1900" dirty="0" err="1">
                <a:solidFill>
                  <a:srgbClr val="73B900"/>
                </a:solidFill>
                <a:latin typeface="Courier New" pitchFamily="49" charset="0"/>
                <a:cs typeface="Courier New" pitchFamily="49" charset="0"/>
              </a:rPr>
              <a:t>acc</a:t>
            </a:r>
            <a:r>
              <a:rPr lang="en-US" sz="1900" dirty="0">
                <a:solidFill>
                  <a:srgbClr val="73B900"/>
                </a:solidFill>
                <a:latin typeface="Courier New" pitchFamily="49" charset="0"/>
                <a:cs typeface="Courier New" pitchFamily="49" charset="0"/>
              </a:rPr>
              <a:t> data </a:t>
            </a:r>
            <a:r>
              <a:rPr lang="en-US" sz="1900" dirty="0" err="1">
                <a:solidFill>
                  <a:srgbClr val="73B900"/>
                </a:solidFill>
                <a:latin typeface="Courier New" pitchFamily="49" charset="0"/>
                <a:cs typeface="Courier New" pitchFamily="49" charset="0"/>
              </a:rPr>
              <a:t>copyin</a:t>
            </a:r>
            <a:r>
              <a:rPr lang="en-US" sz="1900" dirty="0">
                <a:solidFill>
                  <a:srgbClr val="73B900"/>
                </a:solidFill>
                <a:latin typeface="Courier New" pitchFamily="49" charset="0"/>
                <a:cs typeface="Courier New" pitchFamily="49" charset="0"/>
              </a:rPr>
              <a:t>(a[0:size-1]), </a:t>
            </a:r>
            <a:r>
              <a:rPr lang="en-US" sz="1900" dirty="0" err="1">
                <a:solidFill>
                  <a:srgbClr val="73B900"/>
                </a:solidFill>
                <a:latin typeface="Courier New" pitchFamily="49" charset="0"/>
                <a:cs typeface="Courier New" pitchFamily="49" charset="0"/>
              </a:rPr>
              <a:t>copyout</a:t>
            </a:r>
            <a:r>
              <a:rPr lang="en-US" sz="1900" dirty="0">
                <a:solidFill>
                  <a:srgbClr val="73B900"/>
                </a:solidFill>
                <a:latin typeface="Courier New" pitchFamily="49" charset="0"/>
                <a:cs typeface="Courier New" pitchFamily="49" charset="0"/>
              </a:rPr>
              <a:t>(b[s/4:3*s/4</a:t>
            </a:r>
            <a:r>
              <a:rPr lang="en-US" sz="1900" dirty="0">
                <a:solidFill>
                  <a:srgbClr val="73B900"/>
                </a:solidFill>
                <a:latin typeface="Courier New" pitchFamily="49" charset="0"/>
                <a:cs typeface="Courier New" pitchFamily="49" charset="0"/>
              </a:rPr>
              <a:t>])</a:t>
            </a:r>
          </a:p>
          <a:p>
            <a:endParaRPr lang="en-US" dirty="0" smtClean="0"/>
          </a:p>
          <a:p>
            <a:r>
              <a:rPr lang="en-US" dirty="0" smtClean="0"/>
              <a:t>Fortran</a:t>
            </a:r>
          </a:p>
          <a:p>
            <a:pPr marL="571162" lvl="1" indent="0">
              <a:buNone/>
            </a:pPr>
            <a:r>
              <a:rPr lang="en-US" sz="1900" dirty="0">
                <a:solidFill>
                  <a:srgbClr val="73B900"/>
                </a:solidFill>
                <a:latin typeface="Courier New" pitchFamily="49" charset="0"/>
                <a:cs typeface="Courier New" pitchFamily="49" charset="0"/>
              </a:rPr>
              <a:t>!$</a:t>
            </a:r>
            <a:r>
              <a:rPr lang="en-US" sz="1900" dirty="0">
                <a:solidFill>
                  <a:srgbClr val="73B900"/>
                </a:solidFill>
                <a:latin typeface="Courier New" pitchFamily="49" charset="0"/>
                <a:cs typeface="Courier New" pitchFamily="49" charset="0"/>
              </a:rPr>
              <a:t>pragma </a:t>
            </a:r>
            <a:r>
              <a:rPr lang="en-US" sz="1900" dirty="0" err="1">
                <a:solidFill>
                  <a:srgbClr val="73B900"/>
                </a:solidFill>
                <a:latin typeface="Courier New" pitchFamily="49" charset="0"/>
                <a:cs typeface="Courier New" pitchFamily="49" charset="0"/>
              </a:rPr>
              <a:t>acc</a:t>
            </a:r>
            <a:r>
              <a:rPr lang="en-US" sz="1900" dirty="0">
                <a:solidFill>
                  <a:srgbClr val="73B900"/>
                </a:solidFill>
                <a:latin typeface="Courier New" pitchFamily="49" charset="0"/>
                <a:cs typeface="Courier New" pitchFamily="49" charset="0"/>
              </a:rPr>
              <a:t> data </a:t>
            </a:r>
            <a:r>
              <a:rPr lang="en-US" sz="1900" dirty="0" err="1">
                <a:solidFill>
                  <a:srgbClr val="73B900"/>
                </a:solidFill>
                <a:latin typeface="Courier New" pitchFamily="49" charset="0"/>
                <a:cs typeface="Courier New" pitchFamily="49" charset="0"/>
              </a:rPr>
              <a:t>copyin</a:t>
            </a:r>
            <a:r>
              <a:rPr lang="en-US" sz="1900" dirty="0">
                <a:solidFill>
                  <a:srgbClr val="73B900"/>
                </a:solidFill>
                <a:latin typeface="Courier New" pitchFamily="49" charset="0"/>
                <a:cs typeface="Courier New" pitchFamily="49" charset="0"/>
              </a:rPr>
              <a:t>(a(1:size)), </a:t>
            </a:r>
            <a:r>
              <a:rPr lang="en-US" sz="1900" dirty="0" err="1">
                <a:solidFill>
                  <a:srgbClr val="73B900"/>
                </a:solidFill>
                <a:latin typeface="Courier New" pitchFamily="49" charset="0"/>
                <a:cs typeface="Courier New" pitchFamily="49" charset="0"/>
              </a:rPr>
              <a:t>copyout</a:t>
            </a:r>
            <a:r>
              <a:rPr lang="en-US" sz="1900" dirty="0">
                <a:solidFill>
                  <a:srgbClr val="73B900"/>
                </a:solidFill>
                <a:latin typeface="Courier New" pitchFamily="49" charset="0"/>
                <a:cs typeface="Courier New" pitchFamily="49" charset="0"/>
              </a:rPr>
              <a:t>(b(s/4:3*s/4))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Note: data clauses can be used on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data</a:t>
            </a:r>
            <a:r>
              <a:rPr lang="en-US" dirty="0" smtClean="0"/>
              <a:t>,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kernels</a:t>
            </a:r>
            <a:r>
              <a:rPr lang="en-US" dirty="0" smtClean="0"/>
              <a:t> or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parallel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NVIDIA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45121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Update Construct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Fortran</a:t>
            </a:r>
            <a:br>
              <a:rPr lang="en-US" dirty="0" smtClean="0"/>
            </a:br>
            <a:r>
              <a:rPr lang="en-US" sz="1800" dirty="0">
                <a:solidFill>
                  <a:srgbClr val="73B900"/>
                </a:solidFill>
                <a:latin typeface="Courier New" pitchFamily="49" charset="0"/>
                <a:cs typeface="Courier New" pitchFamily="49" charset="0"/>
              </a:rPr>
              <a:t>!$</a:t>
            </a:r>
            <a:r>
              <a:rPr lang="en-US" sz="1800" dirty="0" err="1">
                <a:solidFill>
                  <a:srgbClr val="73B900"/>
                </a:solidFill>
                <a:latin typeface="Courier New" pitchFamily="49" charset="0"/>
                <a:cs typeface="Courier New" pitchFamily="49" charset="0"/>
              </a:rPr>
              <a:t>acc</a:t>
            </a:r>
            <a:r>
              <a:rPr lang="en-US" sz="1800" dirty="0">
                <a:solidFill>
                  <a:srgbClr val="73B900"/>
                </a:solidFill>
                <a:latin typeface="Courier New" pitchFamily="49" charset="0"/>
                <a:cs typeface="Courier New" pitchFamily="49" charset="0"/>
              </a:rPr>
              <a:t> update </a:t>
            </a:r>
            <a:r>
              <a:rPr lang="en-US" sz="1800" i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[clause …]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1800" dirty="0">
                <a:latin typeface="Courier New" pitchFamily="49" charset="0"/>
                <a:cs typeface="Courier New" pitchFamily="49" charset="0"/>
              </a:rPr>
            </a:b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smtClean="0">
                <a:cs typeface="Courier New" pitchFamily="49" charset="0"/>
              </a:rPr>
              <a:t>Clauses</a:t>
            </a:r>
          </a:p>
          <a:p>
            <a:pPr marL="0" indent="0">
              <a:buNone/>
            </a:pPr>
            <a:r>
              <a:rPr lang="en-US" sz="1800" i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i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host( list )</a:t>
            </a:r>
          </a:p>
          <a:p>
            <a:pPr marL="0" indent="0">
              <a:buNone/>
            </a:pPr>
            <a:r>
              <a:rPr lang="en-US" sz="1800" i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	device( list )</a:t>
            </a:r>
          </a:p>
          <a:p>
            <a:pPr marL="0" indent="0">
              <a:buNone/>
            </a:pPr>
            <a:endParaRPr lang="en-US" sz="18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343400" y="1371600"/>
            <a:ext cx="4860925" cy="4073526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C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73B900"/>
                </a:solidFill>
                <a:latin typeface="Courier New" pitchFamily="49" charset="0"/>
                <a:cs typeface="Courier New" pitchFamily="49" charset="0"/>
              </a:rPr>
              <a:t>#pragma </a:t>
            </a:r>
            <a:r>
              <a:rPr lang="en-US" sz="1800" dirty="0" err="1">
                <a:solidFill>
                  <a:srgbClr val="73B900"/>
                </a:solidFill>
                <a:latin typeface="Courier New" pitchFamily="49" charset="0"/>
                <a:cs typeface="Courier New" pitchFamily="49" charset="0"/>
              </a:rPr>
              <a:t>acc</a:t>
            </a:r>
            <a:r>
              <a:rPr lang="en-US" sz="1800" dirty="0">
                <a:solidFill>
                  <a:srgbClr val="73B900"/>
                </a:solidFill>
                <a:latin typeface="Courier New" pitchFamily="49" charset="0"/>
                <a:cs typeface="Courier New" pitchFamily="49" charset="0"/>
              </a:rPr>
              <a:t> update </a:t>
            </a:r>
            <a:r>
              <a:rPr lang="en-US" sz="1800" i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[clause …]</a:t>
            </a:r>
            <a:br>
              <a:rPr lang="en-US" sz="1800" i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</a:br>
            <a:endParaRPr lang="en-US" sz="1800" i="1" dirty="0">
              <a:solidFill>
                <a:schemeClr val="accent6">
                  <a:lumMod val="75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1800" i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if( expression )</a:t>
            </a:r>
          </a:p>
          <a:p>
            <a:pPr marL="0" indent="0">
              <a:buNone/>
            </a:pPr>
            <a:r>
              <a:rPr lang="en-US" sz="1800" i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async</a:t>
            </a:r>
            <a:r>
              <a:rPr lang="en-US" sz="1800" i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( expression )</a:t>
            </a:r>
          </a:p>
          <a:p>
            <a:pPr marL="0" indent="0">
              <a:buNone/>
            </a:pPr>
            <a:endParaRPr lang="en-US" sz="18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11560" y="4233268"/>
            <a:ext cx="7020780" cy="1938932"/>
          </a:xfrm>
          <a:prstGeom prst="rect">
            <a:avLst/>
          </a:prstGeom>
          <a:noFill/>
        </p:spPr>
        <p:txBody>
          <a:bodyPr wrap="square" lIns="91386" tIns="45690" rIns="91386" bIns="45690" rtlCol="0">
            <a:spAutoFit/>
          </a:bodyPr>
          <a:lstStyle/>
          <a:p>
            <a:r>
              <a:rPr lang="en-US" sz="2000" dirty="0" smtClean="0">
                <a:latin typeface="+mn-lt"/>
              </a:rPr>
              <a:t>Used to update existing data after it has changed in its corresponding copy (e.g. update device copy after host copy changes)</a:t>
            </a:r>
          </a:p>
          <a:p>
            <a:endParaRPr lang="en-US" sz="2000" dirty="0">
              <a:latin typeface="+mn-lt"/>
            </a:endParaRPr>
          </a:p>
          <a:p>
            <a:r>
              <a:rPr lang="en-US" sz="2000" dirty="0" smtClean="0">
                <a:latin typeface="+mn-lt"/>
              </a:rPr>
              <a:t>Move </a:t>
            </a:r>
            <a:r>
              <a:rPr lang="en-US" sz="2000" dirty="0">
                <a:latin typeface="+mn-lt"/>
              </a:rPr>
              <a:t>data from GPU to host, or host to GPU.</a:t>
            </a:r>
          </a:p>
          <a:p>
            <a:r>
              <a:rPr lang="en-US" sz="2000" dirty="0">
                <a:latin typeface="+mn-lt"/>
              </a:rPr>
              <a:t>Data movement can be conditional, and asynchronous</a:t>
            </a:r>
            <a:r>
              <a:rPr lang="en-US" sz="2000" dirty="0" smtClean="0">
                <a:latin typeface="+mn-lt"/>
              </a:rPr>
              <a:t>.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NVIDIA 2013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1194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Second Attempt: </a:t>
            </a:r>
            <a:r>
              <a:rPr lang="en-US" dirty="0" smtClean="0"/>
              <a:t>OpenACC C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1595081"/>
            <a:ext cx="7874000" cy="5262919"/>
          </a:xfrm>
          <a:prstGeom prst="rect">
            <a:avLst/>
          </a:prstGeom>
          <a:noFill/>
        </p:spPr>
        <p:txBody>
          <a:bodyPr wrap="square" lIns="91386" tIns="45690" rIns="91386" bIns="45690" rtlCol="0">
            <a:spAutoFit/>
          </a:bodyPr>
          <a:lstStyle/>
          <a:p>
            <a:r>
              <a:rPr lang="en-US" sz="1400" b="1" dirty="0">
                <a:solidFill>
                  <a:srgbClr val="73B900"/>
                </a:solidFill>
                <a:latin typeface="Courier New" pitchFamily="49" charset="0"/>
                <a:cs typeface="Courier New" pitchFamily="49" charset="0"/>
              </a:rPr>
              <a:t>#pragma </a:t>
            </a:r>
            <a:r>
              <a:rPr lang="en-US" sz="1400" b="1" dirty="0" err="1">
                <a:solidFill>
                  <a:srgbClr val="73B900"/>
                </a:solidFill>
                <a:latin typeface="Courier New" pitchFamily="49" charset="0"/>
                <a:cs typeface="Courier New" pitchFamily="49" charset="0"/>
              </a:rPr>
              <a:t>acc</a:t>
            </a:r>
            <a:r>
              <a:rPr lang="en-US" sz="1400" b="1" dirty="0">
                <a:solidFill>
                  <a:srgbClr val="73B9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>
                <a:solidFill>
                  <a:srgbClr val="73B900"/>
                </a:solidFill>
                <a:latin typeface="Courier New" pitchFamily="49" charset="0"/>
                <a:cs typeface="Courier New" pitchFamily="49" charset="0"/>
              </a:rPr>
              <a:t>data copy(A), create(Anew)</a:t>
            </a:r>
          </a:p>
          <a:p>
            <a:r>
              <a:rPr lang="en-US" sz="14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while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 error &gt;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tol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&amp;&amp;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iter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&lt;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iter_max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) {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error=0.0;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endParaRPr lang="en-US" sz="14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>
                <a:solidFill>
                  <a:srgbClr val="73B900"/>
                </a:solidFill>
                <a:latin typeface="Courier New" pitchFamily="49" charset="0"/>
                <a:cs typeface="Courier New" pitchFamily="49" charset="0"/>
              </a:rPr>
              <a:t>#pragma </a:t>
            </a:r>
            <a:r>
              <a:rPr lang="en-US" sz="1400" b="1" dirty="0" err="1">
                <a:solidFill>
                  <a:srgbClr val="73B900"/>
                </a:solidFill>
                <a:latin typeface="Courier New" pitchFamily="49" charset="0"/>
                <a:cs typeface="Courier New" pitchFamily="49" charset="0"/>
              </a:rPr>
              <a:t>acc</a:t>
            </a:r>
            <a:r>
              <a:rPr lang="en-US" sz="1400" b="1" dirty="0">
                <a:solidFill>
                  <a:srgbClr val="73B900"/>
                </a:solidFill>
                <a:latin typeface="Courier New" pitchFamily="49" charset="0"/>
                <a:cs typeface="Courier New" pitchFamily="49" charset="0"/>
              </a:rPr>
              <a:t> kernels</a:t>
            </a:r>
          </a:p>
          <a:p>
            <a:r>
              <a:rPr lang="en-US" sz="14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j = 1; j &lt; n-1; j++) {</a:t>
            </a: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1;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&lt; m-1;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++) {</a:t>
            </a: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        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 Anew[j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][i] =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0.25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* (A[j][i+1] + A[j][i-1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] +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                     A[j-1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][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] + A[j+1][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]);</a:t>
            </a:r>
          </a:p>
          <a:p>
            <a:endParaRPr lang="en-US" sz="14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 error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= max(error, abs(Anew[j][i] - A[j][i]);</a:t>
            </a: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}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endParaRPr lang="en-US" sz="1400" b="1" dirty="0">
              <a:solidFill>
                <a:srgbClr val="73B9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>
                <a:solidFill>
                  <a:srgbClr val="73B900"/>
                </a:solidFill>
                <a:latin typeface="Courier New" pitchFamily="49" charset="0"/>
                <a:cs typeface="Courier New" pitchFamily="49" charset="0"/>
              </a:rPr>
              <a:t>#pragma </a:t>
            </a:r>
            <a:r>
              <a:rPr lang="en-US" sz="1400" b="1" dirty="0" err="1">
                <a:solidFill>
                  <a:srgbClr val="73B900"/>
                </a:solidFill>
                <a:latin typeface="Courier New" pitchFamily="49" charset="0"/>
                <a:cs typeface="Courier New" pitchFamily="49" charset="0"/>
              </a:rPr>
              <a:t>acc</a:t>
            </a:r>
            <a:r>
              <a:rPr lang="en-US" sz="1400" b="1" dirty="0">
                <a:solidFill>
                  <a:srgbClr val="73B900"/>
                </a:solidFill>
                <a:latin typeface="Courier New" pitchFamily="49" charset="0"/>
                <a:cs typeface="Courier New" pitchFamily="49" charset="0"/>
              </a:rPr>
              <a:t> kernels</a:t>
            </a:r>
          </a:p>
          <a:p>
            <a:r>
              <a:rPr lang="en-US" sz="14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j = 1; j &lt; n-1; j++) {</a:t>
            </a:r>
          </a:p>
          <a:p>
            <a:r>
              <a:rPr lang="en-US" sz="14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1;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&lt; m-1;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++ ) {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A[j][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] = Anew[j][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];      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}</a:t>
            </a: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</a:t>
            </a: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iter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++;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5638800" y="1295400"/>
            <a:ext cx="3376442" cy="957087"/>
            <a:chOff x="5448060" y="490208"/>
            <a:chExt cx="3274842" cy="717815"/>
          </a:xfrm>
        </p:grpSpPr>
        <p:sp>
          <p:nvSpPr>
            <p:cNvPr id="14" name="Rounded Rectangle 13"/>
            <p:cNvSpPr/>
            <p:nvPr/>
          </p:nvSpPr>
          <p:spPr>
            <a:xfrm>
              <a:off x="6042108" y="490208"/>
              <a:ext cx="2680794" cy="717815"/>
            </a:xfrm>
            <a:prstGeom prst="roundRect">
              <a:avLst>
                <a:gd name="adj" fmla="val 6245"/>
              </a:avLst>
            </a:prstGeom>
            <a:gradFill>
              <a:gsLst>
                <a:gs pos="0">
                  <a:schemeClr val="bg1">
                    <a:lumMod val="75000"/>
                    <a:lumOff val="25000"/>
                    <a:alpha val="80000"/>
                  </a:schemeClr>
                </a:gs>
                <a:gs pos="100000">
                  <a:schemeClr val="bg1">
                    <a:lumMod val="95000"/>
                    <a:lumOff val="5000"/>
                    <a:alpha val="80000"/>
                  </a:schemeClr>
                </a:gs>
              </a:gsLst>
              <a:lin ang="5400000" scaled="0"/>
            </a:gradFill>
            <a:ln w="15875">
              <a:gradFill>
                <a:gsLst>
                  <a:gs pos="0">
                    <a:srgbClr val="9F9F9F"/>
                  </a:gs>
                  <a:gs pos="100000">
                    <a:schemeClr val="bg2">
                      <a:alpha val="0"/>
                    </a:schemeClr>
                  </a:gs>
                </a:gsLst>
                <a:lin ang="5400000" scaled="0"/>
              </a:gradFill>
            </a:ln>
            <a:effectLst>
              <a:outerShdw blurRad="76200" sx="102000" sy="102000" algn="ctr" rotWithShape="0">
                <a:prstClr val="black">
                  <a:alpha val="46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w="69850" h="31750"/>
              <a:bevelB w="19050" h="952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tabLst>
                  <a:tab pos="616859" algn="l"/>
                  <a:tab pos="1233716" algn="l"/>
                  <a:tab pos="1850574" algn="l"/>
                  <a:tab pos="2467433" algn="l"/>
                  <a:tab pos="3084292" algn="l"/>
                </a:tabLst>
              </a:pPr>
              <a:r>
                <a:rPr lang="en-US" sz="1600" b="1" dirty="0" smtClean="0">
                  <a:solidFill>
                    <a:schemeClr val="tx1"/>
                  </a:solidFill>
                  <a:ea typeface="DejaVu Sans" charset="0"/>
                  <a:cs typeface="DejaVu Sans" charset="0"/>
                </a:rPr>
                <a:t>Copy A in at beginning of loop, out at end.  Allocate Anew on accelerator</a:t>
              </a:r>
              <a:endParaRPr lang="en-US" sz="1600" b="1" dirty="0">
                <a:solidFill>
                  <a:schemeClr val="tx1"/>
                </a:solidFill>
                <a:ea typeface="DejaVu Sans" charset="0"/>
                <a:cs typeface="DejaVu Sans" charset="0"/>
              </a:endParaRPr>
            </a:p>
          </p:txBody>
        </p:sp>
        <p:sp>
          <p:nvSpPr>
            <p:cNvPr id="15" name="AutoShape 14"/>
            <p:cNvSpPr>
              <a:spLocks noChangeArrowheads="1"/>
            </p:cNvSpPr>
            <p:nvPr/>
          </p:nvSpPr>
          <p:spPr bwMode="auto">
            <a:xfrm rot="5400000" flipV="1">
              <a:off x="5421453" y="759976"/>
              <a:ext cx="231491" cy="178278"/>
            </a:xfrm>
            <a:prstGeom prst="triangle">
              <a:avLst/>
            </a:prstGeom>
            <a:gradFill flip="none" rotWithShape="0">
              <a:gsLst>
                <a:gs pos="0">
                  <a:srgbClr val="8FD026"/>
                </a:gs>
                <a:gs pos="100000">
                  <a:srgbClr val="76B900"/>
                </a:gs>
              </a:gsLst>
              <a:lin ang="16200000" scaled="1"/>
              <a:tileRect/>
            </a:gradFill>
            <a:ln w="19050" algn="ctr">
              <a:solidFill>
                <a:schemeClr val="tx1">
                  <a:lumMod val="85000"/>
                </a:schemeClr>
              </a:solidFill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>
                <a:rot lat="0" lon="0" rev="3000000"/>
              </a:lightRig>
            </a:scene3d>
            <a:sp3d>
              <a:bevelT w="12700" h="6350"/>
              <a:contourClr>
                <a:schemeClr val="tx2"/>
              </a:contourClr>
            </a:sp3d>
          </p:spPr>
          <p:txBody>
            <a:bodyPr wrap="none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b="1" dirty="0">
                <a:latin typeface="Arial" charset="0"/>
                <a:ea typeface="MS PGothic" pitchFamily="34" charset="-128"/>
              </a:endParaRPr>
            </a:p>
          </p:txBody>
        </p:sp>
      </p:grp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NVIDIA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13910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5" name="Rectangle 5"/>
          <p:cNvSpPr>
            <a:spLocks noGrp="1" noChangeArrowheads="1"/>
          </p:cNvSpPr>
          <p:nvPr>
            <p:ph type="title"/>
          </p:nvPr>
        </p:nvSpPr>
        <p:spPr>
          <a:xfrm>
            <a:off x="228600" y="424922"/>
            <a:ext cx="8811156" cy="718078"/>
          </a:xfrm>
        </p:spPr>
        <p:txBody>
          <a:bodyPr>
            <a:noAutofit/>
          </a:bodyPr>
          <a:lstStyle/>
          <a:p>
            <a:r>
              <a:rPr lang="en-US" dirty="0" smtClean="0"/>
              <a:t>Second Attempt: </a:t>
            </a:r>
            <a:r>
              <a:rPr lang="en-US" dirty="0" smtClean="0"/>
              <a:t>OpenACC Fortran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381000" y="1637979"/>
            <a:ext cx="8368771" cy="5296221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buNone/>
              <a:tabLst>
                <a:tab pos="616859" algn="l"/>
                <a:tab pos="1233716" algn="l"/>
                <a:tab pos="1850574" algn="l"/>
                <a:tab pos="2467433" algn="l"/>
                <a:tab pos="3084292" algn="l"/>
                <a:tab pos="3701149" algn="l"/>
                <a:tab pos="4318008" algn="l"/>
                <a:tab pos="4934867" algn="l"/>
                <a:tab pos="5551724" algn="l"/>
                <a:tab pos="6168582" algn="l"/>
                <a:tab pos="6785441" algn="l"/>
                <a:tab pos="7402298" algn="l"/>
                <a:tab pos="8019158" algn="l"/>
                <a:tab pos="8636015" algn="l"/>
                <a:tab pos="9252874" algn="l"/>
                <a:tab pos="9869731" algn="l"/>
              </a:tabLst>
            </a:pPr>
            <a:r>
              <a:rPr lang="en-US" sz="1400" b="1" dirty="0">
                <a:solidFill>
                  <a:srgbClr val="73B900"/>
                </a:solidFill>
                <a:latin typeface="Courier New" pitchFamily="49" charset="0"/>
                <a:cs typeface="Courier New" pitchFamily="49" charset="0"/>
              </a:rPr>
              <a:t>!$</a:t>
            </a:r>
            <a:r>
              <a:rPr lang="en-US" sz="1400" b="1" dirty="0" err="1">
                <a:solidFill>
                  <a:srgbClr val="73B900"/>
                </a:solidFill>
                <a:latin typeface="Courier New" pitchFamily="49" charset="0"/>
                <a:cs typeface="Courier New" pitchFamily="49" charset="0"/>
              </a:rPr>
              <a:t>acc</a:t>
            </a:r>
            <a:r>
              <a:rPr lang="en-US" sz="1400" b="1" dirty="0">
                <a:solidFill>
                  <a:srgbClr val="73B9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>
                <a:solidFill>
                  <a:srgbClr val="73B900"/>
                </a:solidFill>
                <a:latin typeface="Courier New" pitchFamily="49" charset="0"/>
                <a:cs typeface="Courier New" pitchFamily="49" charset="0"/>
              </a:rPr>
              <a:t>data copy(A), create(Anew)</a:t>
            </a:r>
            <a:endParaRPr lang="en-US" sz="1400" b="1" dirty="0">
              <a:solidFill>
                <a:srgbClr val="73B9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0"/>
              </a:spcBef>
              <a:buNone/>
              <a:tabLst>
                <a:tab pos="616859" algn="l"/>
                <a:tab pos="1233716" algn="l"/>
                <a:tab pos="1850574" algn="l"/>
                <a:tab pos="2467433" algn="l"/>
                <a:tab pos="3084292" algn="l"/>
                <a:tab pos="3701149" algn="l"/>
                <a:tab pos="4318008" algn="l"/>
                <a:tab pos="4934867" algn="l"/>
                <a:tab pos="5551724" algn="l"/>
                <a:tab pos="6168582" algn="l"/>
                <a:tab pos="6785441" algn="l"/>
                <a:tab pos="7402298" algn="l"/>
                <a:tab pos="8019158" algn="l"/>
                <a:tab pos="8636015" algn="l"/>
                <a:tab pos="9252874" algn="l"/>
                <a:tab pos="9869731" algn="l"/>
              </a:tabLst>
            </a:pPr>
            <a:r>
              <a:rPr lang="en-US" sz="14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do</a:t>
            </a:r>
            <a:r>
              <a:rPr lang="en-US" sz="1400" b="1" dirty="0" smtClean="0">
                <a:solidFill>
                  <a:schemeClr val="accent5"/>
                </a:solidFill>
                <a:latin typeface="Courier New" pitchFamily="49" charset="0"/>
                <a:ea typeface="DejaVu Sans" charset="0"/>
                <a:cs typeface="Courier New" pitchFamily="49" charset="0"/>
              </a:rPr>
              <a:t> </a:t>
            </a:r>
            <a:r>
              <a:rPr lang="en-US" sz="14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while</a:t>
            </a:r>
            <a:r>
              <a:rPr lang="en-US" sz="1400" b="1" dirty="0" smtClean="0">
                <a:solidFill>
                  <a:srgbClr val="FFFFFF"/>
                </a:solidFill>
                <a:latin typeface="Courier New" pitchFamily="49" charset="0"/>
                <a:ea typeface="DejaVu Sans" charset="0"/>
                <a:cs typeface="Courier New" pitchFamily="49" charset="0"/>
              </a:rPr>
              <a:t> </a:t>
            </a:r>
            <a:r>
              <a:rPr lang="en-US" sz="1400" b="1" dirty="0" smtClean="0">
                <a:latin typeface="Courier New" pitchFamily="49" charset="0"/>
                <a:ea typeface="DejaVu Sans" charset="0"/>
                <a:cs typeface="Courier New" pitchFamily="49" charset="0"/>
              </a:rPr>
              <a:t>( err &gt; </a:t>
            </a:r>
            <a:r>
              <a:rPr lang="en-US" sz="1400" b="1" dirty="0" err="1" smtClean="0">
                <a:latin typeface="Courier New" pitchFamily="49" charset="0"/>
                <a:ea typeface="DejaVu Sans" charset="0"/>
                <a:cs typeface="Courier New" pitchFamily="49" charset="0"/>
              </a:rPr>
              <a:t>tol</a:t>
            </a:r>
            <a:r>
              <a:rPr lang="en-US" sz="1400" b="1" dirty="0" smtClean="0">
                <a:latin typeface="Courier New" pitchFamily="49" charset="0"/>
                <a:ea typeface="DejaVu Sans" charset="0"/>
                <a:cs typeface="Courier New" pitchFamily="49" charset="0"/>
              </a:rPr>
              <a:t> </a:t>
            </a:r>
            <a:r>
              <a:rPr lang="en-US" sz="14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.and. </a:t>
            </a:r>
            <a:r>
              <a:rPr lang="en-US" sz="1400" b="1" dirty="0" err="1" smtClean="0">
                <a:latin typeface="Courier New" pitchFamily="49" charset="0"/>
                <a:ea typeface="DejaVu Sans" charset="0"/>
                <a:cs typeface="Courier New" pitchFamily="49" charset="0"/>
              </a:rPr>
              <a:t>iter</a:t>
            </a:r>
            <a:r>
              <a:rPr lang="en-US" sz="1400" b="1" dirty="0" smtClean="0">
                <a:latin typeface="Courier New" pitchFamily="49" charset="0"/>
                <a:ea typeface="DejaVu Sans" charset="0"/>
                <a:cs typeface="Courier New" pitchFamily="49" charset="0"/>
              </a:rPr>
              <a:t> &lt; </a:t>
            </a:r>
            <a:r>
              <a:rPr lang="en-US" sz="1400" b="1" dirty="0" err="1" smtClean="0">
                <a:latin typeface="Courier New" pitchFamily="49" charset="0"/>
                <a:ea typeface="DejaVu Sans" charset="0"/>
                <a:cs typeface="Courier New" pitchFamily="49" charset="0"/>
              </a:rPr>
              <a:t>iter_max</a:t>
            </a:r>
            <a:r>
              <a:rPr lang="en-US" sz="1400" b="1" dirty="0" smtClean="0">
                <a:latin typeface="Courier New" pitchFamily="49" charset="0"/>
                <a:ea typeface="DejaVu Sans" charset="0"/>
                <a:cs typeface="Courier New" pitchFamily="49" charset="0"/>
              </a:rPr>
              <a:t> )</a:t>
            </a:r>
          </a:p>
          <a:p>
            <a:pPr>
              <a:spcBef>
                <a:spcPts val="0"/>
              </a:spcBef>
              <a:buNone/>
              <a:tabLst>
                <a:tab pos="616859" algn="l"/>
                <a:tab pos="1233716" algn="l"/>
                <a:tab pos="1850574" algn="l"/>
                <a:tab pos="2467433" algn="l"/>
                <a:tab pos="3084292" algn="l"/>
                <a:tab pos="3701149" algn="l"/>
                <a:tab pos="4318008" algn="l"/>
                <a:tab pos="4934867" algn="l"/>
                <a:tab pos="5551724" algn="l"/>
                <a:tab pos="6168582" algn="l"/>
                <a:tab pos="6785441" algn="l"/>
                <a:tab pos="7402298" algn="l"/>
                <a:tab pos="8019158" algn="l"/>
                <a:tab pos="8636015" algn="l"/>
                <a:tab pos="9252874" algn="l"/>
                <a:tab pos="9869731" algn="l"/>
              </a:tabLst>
            </a:pPr>
            <a:r>
              <a:rPr lang="en-US" sz="1400" b="1" dirty="0" smtClean="0">
                <a:latin typeface="Courier New" pitchFamily="49" charset="0"/>
                <a:ea typeface="DejaVu Sans" charset="0"/>
                <a:cs typeface="Courier New" pitchFamily="49" charset="0"/>
              </a:rPr>
              <a:t>  err=0.</a:t>
            </a:r>
            <a:r>
              <a:rPr lang="en-US" sz="14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_fp_kind</a:t>
            </a:r>
          </a:p>
          <a:p>
            <a:pPr>
              <a:spcBef>
                <a:spcPts val="0"/>
              </a:spcBef>
              <a:buNone/>
              <a:tabLst>
                <a:tab pos="616859" algn="l"/>
                <a:tab pos="1233716" algn="l"/>
                <a:tab pos="1850574" algn="l"/>
                <a:tab pos="2467433" algn="l"/>
                <a:tab pos="3084292" algn="l"/>
                <a:tab pos="3701149" algn="l"/>
                <a:tab pos="4318008" algn="l"/>
                <a:tab pos="4934867" algn="l"/>
                <a:tab pos="5551724" algn="l"/>
                <a:tab pos="6168582" algn="l"/>
                <a:tab pos="6785441" algn="l"/>
                <a:tab pos="7402298" algn="l"/>
                <a:tab pos="8019158" algn="l"/>
                <a:tab pos="8636015" algn="l"/>
                <a:tab pos="9252874" algn="l"/>
                <a:tab pos="9869731" algn="l"/>
              </a:tabLst>
            </a:pPr>
            <a:endParaRPr lang="en-US" sz="1400" b="1" dirty="0" smtClean="0">
              <a:solidFill>
                <a:schemeClr val="accent5"/>
              </a:solidFill>
              <a:latin typeface="Courier New" pitchFamily="49" charset="0"/>
              <a:ea typeface="DejaVu Sans" charset="0"/>
              <a:cs typeface="Courier New" pitchFamily="49" charset="0"/>
            </a:endParaRPr>
          </a:p>
          <a:p>
            <a:pPr>
              <a:spcBef>
                <a:spcPct val="0"/>
              </a:spcBef>
              <a:buNone/>
              <a:tabLst>
                <a:tab pos="616859" algn="l"/>
                <a:tab pos="1233716" algn="l"/>
                <a:tab pos="1850574" algn="l"/>
                <a:tab pos="2467433" algn="l"/>
                <a:tab pos="3084292" algn="l"/>
                <a:tab pos="3701149" algn="l"/>
                <a:tab pos="4318008" algn="l"/>
                <a:tab pos="4934867" algn="l"/>
                <a:tab pos="5551724" algn="l"/>
                <a:tab pos="6168582" algn="l"/>
                <a:tab pos="6785441" algn="l"/>
                <a:tab pos="7402298" algn="l"/>
                <a:tab pos="8019158" algn="l"/>
                <a:tab pos="8636015" algn="l"/>
                <a:tab pos="9252874" algn="l"/>
                <a:tab pos="9869731" algn="l"/>
              </a:tabLst>
            </a:pPr>
            <a:r>
              <a:rPr lang="en-US" sz="1400" b="1" dirty="0">
                <a:solidFill>
                  <a:srgbClr val="73B900"/>
                </a:solidFill>
                <a:latin typeface="Courier New" pitchFamily="49" charset="0"/>
                <a:cs typeface="Courier New" pitchFamily="49" charset="0"/>
              </a:rPr>
              <a:t>!$</a:t>
            </a:r>
            <a:r>
              <a:rPr lang="en-US" sz="1400" b="1" dirty="0" err="1">
                <a:solidFill>
                  <a:srgbClr val="73B900"/>
                </a:solidFill>
                <a:latin typeface="Courier New" pitchFamily="49" charset="0"/>
                <a:cs typeface="Courier New" pitchFamily="49" charset="0"/>
              </a:rPr>
              <a:t>acc</a:t>
            </a:r>
            <a:r>
              <a:rPr lang="en-US" sz="1400" b="1" dirty="0">
                <a:solidFill>
                  <a:srgbClr val="73B900"/>
                </a:solidFill>
                <a:latin typeface="Courier New" pitchFamily="49" charset="0"/>
                <a:cs typeface="Courier New" pitchFamily="49" charset="0"/>
              </a:rPr>
              <a:t> kernels</a:t>
            </a:r>
          </a:p>
          <a:p>
            <a:pPr>
              <a:spcBef>
                <a:spcPts val="0"/>
              </a:spcBef>
              <a:buNone/>
              <a:tabLst>
                <a:tab pos="616859" algn="l"/>
                <a:tab pos="1233716" algn="l"/>
                <a:tab pos="1850574" algn="l"/>
                <a:tab pos="2467433" algn="l"/>
                <a:tab pos="3084292" algn="l"/>
                <a:tab pos="3701149" algn="l"/>
                <a:tab pos="4318008" algn="l"/>
                <a:tab pos="4934867" algn="l"/>
                <a:tab pos="5551724" algn="l"/>
                <a:tab pos="6168582" algn="l"/>
                <a:tab pos="6785441" algn="l"/>
                <a:tab pos="7402298" algn="l"/>
                <a:tab pos="8019158" algn="l"/>
                <a:tab pos="8636015" algn="l"/>
                <a:tab pos="9252874" algn="l"/>
                <a:tab pos="9869731" algn="l"/>
              </a:tabLst>
            </a:pPr>
            <a:r>
              <a:rPr lang="en-US" sz="1400" b="1" dirty="0" smtClean="0">
                <a:solidFill>
                  <a:srgbClr val="FFFFFF"/>
                </a:solidFill>
                <a:latin typeface="Courier New" pitchFamily="49" charset="0"/>
                <a:ea typeface="DejaVu Sans" charset="0"/>
                <a:cs typeface="Courier New" pitchFamily="49" charset="0"/>
              </a:rPr>
              <a:t>  </a:t>
            </a:r>
            <a:r>
              <a:rPr lang="en-US" sz="14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do</a:t>
            </a:r>
            <a:r>
              <a:rPr lang="en-US" sz="1400" b="1" dirty="0" smtClean="0">
                <a:solidFill>
                  <a:srgbClr val="FFFFFF"/>
                </a:solidFill>
                <a:latin typeface="Courier New" pitchFamily="49" charset="0"/>
                <a:ea typeface="DejaVu Sans" charset="0"/>
                <a:cs typeface="Courier New" pitchFamily="49" charset="0"/>
              </a:rPr>
              <a:t> </a:t>
            </a:r>
            <a:r>
              <a:rPr lang="en-US" sz="1400" b="1" dirty="0" smtClean="0">
                <a:latin typeface="Courier New" pitchFamily="49" charset="0"/>
                <a:ea typeface="DejaVu Sans" charset="0"/>
                <a:cs typeface="Courier New" pitchFamily="49" charset="0"/>
              </a:rPr>
              <a:t>j=1,m</a:t>
            </a:r>
          </a:p>
          <a:p>
            <a:pPr>
              <a:spcBef>
                <a:spcPts val="0"/>
              </a:spcBef>
              <a:buNone/>
              <a:tabLst>
                <a:tab pos="616859" algn="l"/>
                <a:tab pos="1233716" algn="l"/>
                <a:tab pos="1850574" algn="l"/>
                <a:tab pos="2467433" algn="l"/>
                <a:tab pos="3084292" algn="l"/>
                <a:tab pos="3701149" algn="l"/>
                <a:tab pos="4318008" algn="l"/>
                <a:tab pos="4934867" algn="l"/>
                <a:tab pos="5551724" algn="l"/>
                <a:tab pos="6168582" algn="l"/>
                <a:tab pos="6785441" algn="l"/>
                <a:tab pos="7402298" algn="l"/>
                <a:tab pos="8019158" algn="l"/>
                <a:tab pos="8636015" algn="l"/>
                <a:tab pos="9252874" algn="l"/>
                <a:tab pos="9869731" algn="l"/>
              </a:tabLst>
            </a:pPr>
            <a:r>
              <a:rPr lang="en-US" sz="1400" b="1" dirty="0" smtClean="0">
                <a:solidFill>
                  <a:srgbClr val="FFFFFF"/>
                </a:solidFill>
                <a:latin typeface="Courier New" pitchFamily="49" charset="0"/>
                <a:ea typeface="DejaVu Sans" charset="0"/>
                <a:cs typeface="Courier New" pitchFamily="49" charset="0"/>
              </a:rPr>
              <a:t>    </a:t>
            </a:r>
            <a:r>
              <a:rPr lang="en-US" sz="14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do</a:t>
            </a:r>
            <a:r>
              <a:rPr lang="en-US" sz="1400" b="1" dirty="0" smtClean="0">
                <a:solidFill>
                  <a:schemeClr val="accent5"/>
                </a:solidFill>
                <a:latin typeface="Courier New" pitchFamily="49" charset="0"/>
                <a:ea typeface="DejaVu Sans" charset="0"/>
                <a:cs typeface="Courier New" pitchFamily="49" charset="0"/>
              </a:rPr>
              <a:t> </a:t>
            </a:r>
            <a:r>
              <a:rPr lang="en-US" sz="1400" b="1" dirty="0" err="1" smtClean="0">
                <a:latin typeface="Courier New" pitchFamily="49" charset="0"/>
                <a:ea typeface="DejaVu Sans" charset="0"/>
                <a:cs typeface="Courier New" pitchFamily="49" charset="0"/>
              </a:rPr>
              <a:t>i</a:t>
            </a:r>
            <a:r>
              <a:rPr lang="en-US" sz="1400" b="1" dirty="0" smtClean="0">
                <a:latin typeface="Courier New" pitchFamily="49" charset="0"/>
                <a:ea typeface="DejaVu Sans" charset="0"/>
                <a:cs typeface="Courier New" pitchFamily="49" charset="0"/>
              </a:rPr>
              <a:t>=1,n       </a:t>
            </a:r>
          </a:p>
          <a:p>
            <a:pPr>
              <a:spcBef>
                <a:spcPts val="0"/>
              </a:spcBef>
              <a:buNone/>
              <a:tabLst>
                <a:tab pos="616859" algn="l"/>
                <a:tab pos="1233716" algn="l"/>
                <a:tab pos="1850574" algn="l"/>
                <a:tab pos="2467433" algn="l"/>
                <a:tab pos="3084292" algn="l"/>
                <a:tab pos="3701149" algn="l"/>
                <a:tab pos="4318008" algn="l"/>
                <a:tab pos="4934867" algn="l"/>
                <a:tab pos="5551724" algn="l"/>
                <a:tab pos="6168582" algn="l"/>
                <a:tab pos="6785441" algn="l"/>
                <a:tab pos="7402298" algn="l"/>
                <a:tab pos="8019158" algn="l"/>
                <a:tab pos="8636015" algn="l"/>
                <a:tab pos="9252874" algn="l"/>
                <a:tab pos="9869731" algn="l"/>
              </a:tabLst>
            </a:pPr>
            <a:endParaRPr lang="en-US" sz="1400" b="1" dirty="0" smtClean="0">
              <a:solidFill>
                <a:srgbClr val="FFFFFF"/>
              </a:solidFill>
              <a:latin typeface="Courier New" pitchFamily="49" charset="0"/>
              <a:ea typeface="DejaVu Sans" charset="0"/>
              <a:cs typeface="Courier New" pitchFamily="49" charset="0"/>
            </a:endParaRPr>
          </a:p>
          <a:p>
            <a:pPr>
              <a:spcBef>
                <a:spcPts val="0"/>
              </a:spcBef>
              <a:buNone/>
              <a:tabLst>
                <a:tab pos="616859" algn="l"/>
                <a:tab pos="1233716" algn="l"/>
                <a:tab pos="1850574" algn="l"/>
                <a:tab pos="2467433" algn="l"/>
                <a:tab pos="3084292" algn="l"/>
                <a:tab pos="3701149" algn="l"/>
                <a:tab pos="4318008" algn="l"/>
                <a:tab pos="4934867" algn="l"/>
                <a:tab pos="5551724" algn="l"/>
                <a:tab pos="6168582" algn="l"/>
                <a:tab pos="6785441" algn="l"/>
                <a:tab pos="7402298" algn="l"/>
                <a:tab pos="8019158" algn="l"/>
                <a:tab pos="8636015" algn="l"/>
                <a:tab pos="9252874" algn="l"/>
                <a:tab pos="9869731" algn="l"/>
              </a:tabLst>
            </a:pPr>
            <a:r>
              <a:rPr lang="en-US" sz="1400" b="1" dirty="0" smtClean="0">
                <a:solidFill>
                  <a:srgbClr val="FFFFFF"/>
                </a:solidFill>
                <a:latin typeface="Courier New" pitchFamily="49" charset="0"/>
                <a:ea typeface="DejaVu Sans" charset="0"/>
                <a:cs typeface="Courier New" pitchFamily="49" charset="0"/>
              </a:rPr>
              <a:t>      </a:t>
            </a:r>
            <a:r>
              <a:rPr lang="en-US" sz="1400" b="1" dirty="0" smtClean="0">
                <a:latin typeface="Courier New" pitchFamily="49" charset="0"/>
                <a:ea typeface="DejaVu Sans" charset="0"/>
                <a:cs typeface="Courier New" pitchFamily="49" charset="0"/>
              </a:rPr>
              <a:t>Anew(</a:t>
            </a:r>
            <a:r>
              <a:rPr lang="en-US" sz="1400" b="1" dirty="0" err="1" smtClean="0">
                <a:latin typeface="Courier New" pitchFamily="49" charset="0"/>
                <a:ea typeface="DejaVu Sans" charset="0"/>
                <a:cs typeface="Courier New" pitchFamily="49" charset="0"/>
              </a:rPr>
              <a:t>i,j</a:t>
            </a:r>
            <a:r>
              <a:rPr lang="en-US" sz="1400" b="1" dirty="0" smtClean="0">
                <a:latin typeface="Courier New" pitchFamily="49" charset="0"/>
                <a:ea typeface="DejaVu Sans" charset="0"/>
                <a:cs typeface="Courier New" pitchFamily="49" charset="0"/>
              </a:rPr>
              <a:t>) = .25</a:t>
            </a:r>
            <a:r>
              <a:rPr lang="en-US" sz="14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_fp_kind</a:t>
            </a:r>
            <a:r>
              <a:rPr lang="en-US" sz="1400" b="1" dirty="0" smtClean="0">
                <a:solidFill>
                  <a:srgbClr val="FFFFFF"/>
                </a:solidFill>
                <a:latin typeface="Courier New" pitchFamily="49" charset="0"/>
                <a:ea typeface="DejaVu Sans" charset="0"/>
                <a:cs typeface="Courier New" pitchFamily="49" charset="0"/>
              </a:rPr>
              <a:t> </a:t>
            </a:r>
            <a:r>
              <a:rPr lang="en-US" sz="1400" b="1" dirty="0" smtClean="0">
                <a:latin typeface="Courier New" pitchFamily="49" charset="0"/>
                <a:ea typeface="DejaVu Sans" charset="0"/>
                <a:cs typeface="Courier New" pitchFamily="49" charset="0"/>
              </a:rPr>
              <a:t>* (A(i+1, j  ) + A(i-1, j  ) + &amp;</a:t>
            </a:r>
          </a:p>
          <a:p>
            <a:pPr>
              <a:spcBef>
                <a:spcPts val="0"/>
              </a:spcBef>
              <a:buNone/>
              <a:tabLst>
                <a:tab pos="616859" algn="l"/>
                <a:tab pos="1233716" algn="l"/>
                <a:tab pos="1850574" algn="l"/>
                <a:tab pos="2467433" algn="l"/>
                <a:tab pos="3084292" algn="l"/>
                <a:tab pos="3701149" algn="l"/>
                <a:tab pos="4318008" algn="l"/>
                <a:tab pos="4934867" algn="l"/>
                <a:tab pos="5551724" algn="l"/>
                <a:tab pos="6168582" algn="l"/>
                <a:tab pos="6785441" algn="l"/>
                <a:tab pos="7402298" algn="l"/>
                <a:tab pos="8019158" algn="l"/>
                <a:tab pos="8636015" algn="l"/>
                <a:tab pos="9252874" algn="l"/>
                <a:tab pos="9869731" algn="l"/>
              </a:tabLst>
            </a:pPr>
            <a:r>
              <a:rPr lang="en-US" sz="1400" b="1" dirty="0" smtClean="0">
                <a:latin typeface="Courier New" pitchFamily="49" charset="0"/>
                <a:ea typeface="DejaVu Sans" charset="0"/>
                <a:cs typeface="Courier New" pitchFamily="49" charset="0"/>
              </a:rPr>
              <a:t>                                 A(</a:t>
            </a:r>
            <a:r>
              <a:rPr lang="en-US" sz="1400" b="1" dirty="0" err="1" smtClean="0">
                <a:latin typeface="Courier New" pitchFamily="49" charset="0"/>
                <a:ea typeface="DejaVu Sans" charset="0"/>
                <a:cs typeface="Courier New" pitchFamily="49" charset="0"/>
              </a:rPr>
              <a:t>i</a:t>
            </a:r>
            <a:r>
              <a:rPr lang="en-US" sz="1400" b="1" dirty="0" smtClean="0">
                <a:latin typeface="Courier New" pitchFamily="49" charset="0"/>
                <a:ea typeface="DejaVu Sans" charset="0"/>
                <a:cs typeface="Courier New" pitchFamily="49" charset="0"/>
              </a:rPr>
              <a:t>  , j-1) + A(</a:t>
            </a:r>
            <a:r>
              <a:rPr lang="en-US" sz="1400" b="1" dirty="0" err="1" smtClean="0">
                <a:latin typeface="Courier New" pitchFamily="49" charset="0"/>
                <a:ea typeface="DejaVu Sans" charset="0"/>
                <a:cs typeface="Courier New" pitchFamily="49" charset="0"/>
              </a:rPr>
              <a:t>i</a:t>
            </a:r>
            <a:r>
              <a:rPr lang="en-US" sz="1400" b="1" dirty="0" smtClean="0">
                <a:latin typeface="Courier New" pitchFamily="49" charset="0"/>
                <a:ea typeface="DejaVu Sans" charset="0"/>
                <a:cs typeface="Courier New" pitchFamily="49" charset="0"/>
              </a:rPr>
              <a:t>  , j+1))   </a:t>
            </a:r>
          </a:p>
          <a:p>
            <a:pPr>
              <a:spcBef>
                <a:spcPts val="0"/>
              </a:spcBef>
              <a:buNone/>
              <a:tabLst>
                <a:tab pos="616859" algn="l"/>
                <a:tab pos="1233716" algn="l"/>
                <a:tab pos="1850574" algn="l"/>
                <a:tab pos="2467433" algn="l"/>
                <a:tab pos="3084292" algn="l"/>
                <a:tab pos="3701149" algn="l"/>
                <a:tab pos="4318008" algn="l"/>
                <a:tab pos="4934867" algn="l"/>
                <a:tab pos="5551724" algn="l"/>
                <a:tab pos="6168582" algn="l"/>
                <a:tab pos="6785441" algn="l"/>
                <a:tab pos="7402298" algn="l"/>
                <a:tab pos="8019158" algn="l"/>
                <a:tab pos="8636015" algn="l"/>
                <a:tab pos="9252874" algn="l"/>
                <a:tab pos="9869731" algn="l"/>
              </a:tabLst>
            </a:pPr>
            <a:r>
              <a:rPr lang="en-US" sz="1400" b="1" dirty="0" smtClean="0">
                <a:latin typeface="Courier New" pitchFamily="49" charset="0"/>
                <a:ea typeface="DejaVu Sans" charset="0"/>
                <a:cs typeface="Courier New" pitchFamily="49" charset="0"/>
              </a:rPr>
              <a:t>       </a:t>
            </a:r>
          </a:p>
          <a:p>
            <a:pPr>
              <a:spcBef>
                <a:spcPts val="0"/>
              </a:spcBef>
              <a:buNone/>
              <a:tabLst>
                <a:tab pos="616859" algn="l"/>
                <a:tab pos="1233716" algn="l"/>
                <a:tab pos="1850574" algn="l"/>
                <a:tab pos="2467433" algn="l"/>
                <a:tab pos="3084292" algn="l"/>
                <a:tab pos="3701149" algn="l"/>
                <a:tab pos="4318008" algn="l"/>
                <a:tab pos="4934867" algn="l"/>
                <a:tab pos="5551724" algn="l"/>
                <a:tab pos="6168582" algn="l"/>
                <a:tab pos="6785441" algn="l"/>
                <a:tab pos="7402298" algn="l"/>
                <a:tab pos="8019158" algn="l"/>
                <a:tab pos="8636015" algn="l"/>
                <a:tab pos="9252874" algn="l"/>
                <a:tab pos="9869731" algn="l"/>
              </a:tabLst>
            </a:pPr>
            <a:r>
              <a:rPr lang="en-US" sz="1400" b="1" dirty="0" smtClean="0">
                <a:latin typeface="Courier New" pitchFamily="49" charset="0"/>
                <a:ea typeface="DejaVu Sans" charset="0"/>
                <a:cs typeface="Courier New" pitchFamily="49" charset="0"/>
              </a:rPr>
              <a:t>      err = max(err, Anew(</a:t>
            </a:r>
            <a:r>
              <a:rPr lang="en-US" sz="1400" b="1" dirty="0" err="1" smtClean="0">
                <a:latin typeface="Courier New" pitchFamily="49" charset="0"/>
                <a:ea typeface="DejaVu Sans" charset="0"/>
                <a:cs typeface="Courier New" pitchFamily="49" charset="0"/>
              </a:rPr>
              <a:t>i,j</a:t>
            </a:r>
            <a:r>
              <a:rPr lang="en-US" sz="1400" b="1" dirty="0" smtClean="0">
                <a:latin typeface="Courier New" pitchFamily="49" charset="0"/>
                <a:ea typeface="DejaVu Sans" charset="0"/>
                <a:cs typeface="Courier New" pitchFamily="49" charset="0"/>
              </a:rPr>
              <a:t>) - A(</a:t>
            </a:r>
            <a:r>
              <a:rPr lang="en-US" sz="1400" b="1" dirty="0" err="1" smtClean="0">
                <a:latin typeface="Courier New" pitchFamily="49" charset="0"/>
                <a:ea typeface="DejaVu Sans" charset="0"/>
                <a:cs typeface="Courier New" pitchFamily="49" charset="0"/>
              </a:rPr>
              <a:t>i,j</a:t>
            </a:r>
            <a:r>
              <a:rPr lang="en-US" sz="1400" b="1" dirty="0" smtClean="0">
                <a:latin typeface="Courier New" pitchFamily="49" charset="0"/>
                <a:ea typeface="DejaVu Sans" charset="0"/>
                <a:cs typeface="Courier New" pitchFamily="49" charset="0"/>
              </a:rPr>
              <a:t>))</a:t>
            </a:r>
          </a:p>
          <a:p>
            <a:pPr>
              <a:spcBef>
                <a:spcPts val="0"/>
              </a:spcBef>
              <a:buNone/>
              <a:tabLst>
                <a:tab pos="616859" algn="l"/>
                <a:tab pos="1233716" algn="l"/>
                <a:tab pos="1850574" algn="l"/>
                <a:tab pos="2467433" algn="l"/>
                <a:tab pos="3084292" algn="l"/>
                <a:tab pos="3701149" algn="l"/>
                <a:tab pos="4318008" algn="l"/>
                <a:tab pos="4934867" algn="l"/>
                <a:tab pos="5551724" algn="l"/>
                <a:tab pos="6168582" algn="l"/>
                <a:tab pos="6785441" algn="l"/>
                <a:tab pos="7402298" algn="l"/>
                <a:tab pos="8019158" algn="l"/>
                <a:tab pos="8636015" algn="l"/>
                <a:tab pos="9252874" algn="l"/>
                <a:tab pos="9869731" algn="l"/>
              </a:tabLst>
            </a:pPr>
            <a:r>
              <a:rPr lang="en-US" sz="1400" b="1" dirty="0" smtClean="0">
                <a:solidFill>
                  <a:srgbClr val="FFFFFF"/>
                </a:solidFill>
                <a:latin typeface="Courier New" pitchFamily="49" charset="0"/>
                <a:ea typeface="DejaVu Sans" charset="0"/>
                <a:cs typeface="Courier New" pitchFamily="49" charset="0"/>
              </a:rPr>
              <a:t>    </a:t>
            </a:r>
            <a:r>
              <a:rPr lang="en-US" sz="14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end</a:t>
            </a:r>
            <a:r>
              <a:rPr lang="en-US" sz="1400" b="1" dirty="0" smtClean="0">
                <a:solidFill>
                  <a:schemeClr val="accent5"/>
                </a:solidFill>
                <a:latin typeface="Courier New" pitchFamily="49" charset="0"/>
                <a:ea typeface="DejaVu Sans" charset="0"/>
                <a:cs typeface="Courier New" pitchFamily="49" charset="0"/>
              </a:rPr>
              <a:t> </a:t>
            </a:r>
            <a:r>
              <a:rPr lang="en-US" sz="14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do</a:t>
            </a:r>
          </a:p>
          <a:p>
            <a:pPr>
              <a:spcBef>
                <a:spcPts val="0"/>
              </a:spcBef>
              <a:buNone/>
              <a:tabLst>
                <a:tab pos="616859" algn="l"/>
                <a:tab pos="1233716" algn="l"/>
                <a:tab pos="1850574" algn="l"/>
                <a:tab pos="2467433" algn="l"/>
                <a:tab pos="3084292" algn="l"/>
                <a:tab pos="3701149" algn="l"/>
                <a:tab pos="4318008" algn="l"/>
                <a:tab pos="4934867" algn="l"/>
                <a:tab pos="5551724" algn="l"/>
                <a:tab pos="6168582" algn="l"/>
                <a:tab pos="6785441" algn="l"/>
                <a:tab pos="7402298" algn="l"/>
                <a:tab pos="8019158" algn="l"/>
                <a:tab pos="8636015" algn="l"/>
                <a:tab pos="9252874" algn="l"/>
                <a:tab pos="9869731" algn="l"/>
              </a:tabLst>
            </a:pPr>
            <a:r>
              <a:rPr lang="en-US" sz="1400" b="1" dirty="0" smtClean="0">
                <a:solidFill>
                  <a:srgbClr val="FFFFFF"/>
                </a:solidFill>
                <a:latin typeface="Courier New" pitchFamily="49" charset="0"/>
                <a:ea typeface="DejaVu Sans" charset="0"/>
                <a:cs typeface="Courier New" pitchFamily="49" charset="0"/>
              </a:rPr>
              <a:t>  </a:t>
            </a:r>
            <a:r>
              <a:rPr lang="en-US" sz="14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end</a:t>
            </a:r>
            <a:r>
              <a:rPr lang="en-US" sz="1400" b="1" dirty="0" smtClean="0">
                <a:solidFill>
                  <a:schemeClr val="accent5"/>
                </a:solidFill>
                <a:latin typeface="Courier New" pitchFamily="49" charset="0"/>
                <a:ea typeface="DejaVu Sans" charset="0"/>
                <a:cs typeface="Courier New" pitchFamily="49" charset="0"/>
              </a:rPr>
              <a:t> </a:t>
            </a:r>
            <a:r>
              <a:rPr lang="en-US" sz="14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do</a:t>
            </a:r>
          </a:p>
          <a:p>
            <a:pPr>
              <a:spcBef>
                <a:spcPct val="0"/>
              </a:spcBef>
              <a:buNone/>
              <a:tabLst>
                <a:tab pos="616859" algn="l"/>
                <a:tab pos="1233716" algn="l"/>
                <a:tab pos="1850574" algn="l"/>
                <a:tab pos="2467433" algn="l"/>
                <a:tab pos="3084292" algn="l"/>
                <a:tab pos="3701149" algn="l"/>
                <a:tab pos="4318008" algn="l"/>
                <a:tab pos="4934867" algn="l"/>
                <a:tab pos="5551724" algn="l"/>
                <a:tab pos="6168582" algn="l"/>
                <a:tab pos="6785441" algn="l"/>
                <a:tab pos="7402298" algn="l"/>
                <a:tab pos="8019158" algn="l"/>
                <a:tab pos="8636015" algn="l"/>
                <a:tab pos="9252874" algn="l"/>
                <a:tab pos="9869731" algn="l"/>
              </a:tabLst>
            </a:pPr>
            <a:r>
              <a:rPr lang="en-US" sz="1400" b="1" dirty="0">
                <a:solidFill>
                  <a:srgbClr val="73B900"/>
                </a:solidFill>
                <a:latin typeface="Courier New" pitchFamily="49" charset="0"/>
                <a:cs typeface="Courier New" pitchFamily="49" charset="0"/>
              </a:rPr>
              <a:t>!$</a:t>
            </a:r>
            <a:r>
              <a:rPr lang="en-US" sz="1400" b="1" dirty="0" err="1">
                <a:solidFill>
                  <a:srgbClr val="73B900"/>
                </a:solidFill>
                <a:latin typeface="Courier New" pitchFamily="49" charset="0"/>
                <a:cs typeface="Courier New" pitchFamily="49" charset="0"/>
              </a:rPr>
              <a:t>acc</a:t>
            </a:r>
            <a:r>
              <a:rPr lang="en-US" sz="1400" b="1" dirty="0">
                <a:solidFill>
                  <a:srgbClr val="73B900"/>
                </a:solidFill>
                <a:latin typeface="Courier New" pitchFamily="49" charset="0"/>
                <a:cs typeface="Courier New" pitchFamily="49" charset="0"/>
              </a:rPr>
              <a:t> end kernels</a:t>
            </a:r>
          </a:p>
          <a:p>
            <a:pPr>
              <a:spcBef>
                <a:spcPts val="0"/>
              </a:spcBef>
              <a:buNone/>
              <a:tabLst>
                <a:tab pos="616859" algn="l"/>
                <a:tab pos="1233716" algn="l"/>
                <a:tab pos="1850574" algn="l"/>
                <a:tab pos="2467433" algn="l"/>
                <a:tab pos="3084292" algn="l"/>
                <a:tab pos="3701149" algn="l"/>
                <a:tab pos="4318008" algn="l"/>
                <a:tab pos="4934867" algn="l"/>
                <a:tab pos="5551724" algn="l"/>
                <a:tab pos="6168582" algn="l"/>
                <a:tab pos="6785441" algn="l"/>
                <a:tab pos="7402298" algn="l"/>
                <a:tab pos="8019158" algn="l"/>
                <a:tab pos="8636015" algn="l"/>
                <a:tab pos="9252874" algn="l"/>
                <a:tab pos="9869731" algn="l"/>
              </a:tabLst>
            </a:pPr>
            <a:endParaRPr lang="en-US" sz="1400" b="1" dirty="0" smtClean="0">
              <a:latin typeface="Courier New" pitchFamily="49" charset="0"/>
              <a:ea typeface="DejaVu Sans" charset="0"/>
              <a:cs typeface="Courier New" pitchFamily="49" charset="0"/>
            </a:endParaRPr>
          </a:p>
          <a:p>
            <a:pPr>
              <a:spcBef>
                <a:spcPct val="0"/>
              </a:spcBef>
              <a:buNone/>
              <a:tabLst>
                <a:tab pos="616859" algn="l"/>
                <a:tab pos="1233716" algn="l"/>
                <a:tab pos="1850574" algn="l"/>
                <a:tab pos="2467433" algn="l"/>
                <a:tab pos="3084292" algn="l"/>
                <a:tab pos="3701149" algn="l"/>
                <a:tab pos="4318008" algn="l"/>
                <a:tab pos="4934867" algn="l"/>
                <a:tab pos="5551724" algn="l"/>
                <a:tab pos="6168582" algn="l"/>
                <a:tab pos="6785441" algn="l"/>
                <a:tab pos="7402298" algn="l"/>
                <a:tab pos="8019158" algn="l"/>
                <a:tab pos="8636015" algn="l"/>
                <a:tab pos="9252874" algn="l"/>
                <a:tab pos="9869731" algn="l"/>
              </a:tabLst>
            </a:pPr>
            <a:r>
              <a:rPr lang="en-US" sz="1400" b="1" dirty="0" smtClean="0">
                <a:latin typeface="Courier New" pitchFamily="49" charset="0"/>
                <a:ea typeface="DejaVu Sans" charset="0"/>
                <a:cs typeface="Courier New" pitchFamily="49" charset="0"/>
              </a:rPr>
              <a:t>  ...</a:t>
            </a:r>
          </a:p>
          <a:p>
            <a:pPr>
              <a:spcBef>
                <a:spcPct val="0"/>
              </a:spcBef>
              <a:buNone/>
              <a:tabLst>
                <a:tab pos="616859" algn="l"/>
                <a:tab pos="1233716" algn="l"/>
                <a:tab pos="1850574" algn="l"/>
                <a:tab pos="2467433" algn="l"/>
                <a:tab pos="3084292" algn="l"/>
                <a:tab pos="3701149" algn="l"/>
                <a:tab pos="4318008" algn="l"/>
                <a:tab pos="4934867" algn="l"/>
                <a:tab pos="5551724" algn="l"/>
                <a:tab pos="6168582" algn="l"/>
                <a:tab pos="6785441" algn="l"/>
                <a:tab pos="7402298" algn="l"/>
                <a:tab pos="8019158" algn="l"/>
                <a:tab pos="8636015" algn="l"/>
                <a:tab pos="9252874" algn="l"/>
                <a:tab pos="9869731" algn="l"/>
              </a:tabLst>
            </a:pPr>
            <a:endParaRPr lang="en-US" sz="1400" b="1" dirty="0">
              <a:latin typeface="Courier New" pitchFamily="49" charset="0"/>
              <a:ea typeface="DejaVu Sans" charset="0"/>
              <a:cs typeface="Courier New" pitchFamily="49" charset="0"/>
            </a:endParaRPr>
          </a:p>
          <a:p>
            <a:pPr>
              <a:spcBef>
                <a:spcPct val="0"/>
              </a:spcBef>
              <a:buNone/>
              <a:tabLst>
                <a:tab pos="616859" algn="l"/>
                <a:tab pos="1233716" algn="l"/>
                <a:tab pos="1850574" algn="l"/>
                <a:tab pos="2467433" algn="l"/>
                <a:tab pos="3084292" algn="l"/>
                <a:tab pos="3701149" algn="l"/>
                <a:tab pos="4318008" algn="l"/>
                <a:tab pos="4934867" algn="l"/>
                <a:tab pos="5551724" algn="l"/>
                <a:tab pos="6168582" algn="l"/>
                <a:tab pos="6785441" algn="l"/>
                <a:tab pos="7402298" algn="l"/>
                <a:tab pos="8019158" algn="l"/>
                <a:tab pos="8636015" algn="l"/>
                <a:tab pos="9252874" algn="l"/>
                <a:tab pos="9869731" algn="l"/>
              </a:tabLst>
            </a:pPr>
            <a:r>
              <a:rPr lang="en-US" sz="1400" b="1" dirty="0" err="1" smtClean="0">
                <a:latin typeface="Courier New" pitchFamily="49" charset="0"/>
                <a:ea typeface="DejaVu Sans" charset="0"/>
                <a:cs typeface="Courier New" pitchFamily="49" charset="0"/>
              </a:rPr>
              <a:t>iter</a:t>
            </a:r>
            <a:r>
              <a:rPr lang="en-US" sz="1400" b="1" dirty="0" smtClean="0">
                <a:latin typeface="Courier New" pitchFamily="49" charset="0"/>
                <a:ea typeface="DejaVu Sans" charset="0"/>
                <a:cs typeface="Courier New" pitchFamily="49" charset="0"/>
              </a:rPr>
              <a:t> = </a:t>
            </a:r>
            <a:r>
              <a:rPr lang="en-US" sz="1400" b="1" dirty="0" err="1" smtClean="0">
                <a:latin typeface="Courier New" pitchFamily="49" charset="0"/>
                <a:ea typeface="DejaVu Sans" charset="0"/>
                <a:cs typeface="Courier New" pitchFamily="49" charset="0"/>
              </a:rPr>
              <a:t>iter</a:t>
            </a:r>
            <a:r>
              <a:rPr lang="en-US" sz="1400" b="1" dirty="0" smtClean="0">
                <a:latin typeface="Courier New" pitchFamily="49" charset="0"/>
                <a:ea typeface="DejaVu Sans" charset="0"/>
                <a:cs typeface="Courier New" pitchFamily="49" charset="0"/>
              </a:rPr>
              <a:t> +1</a:t>
            </a:r>
          </a:p>
          <a:p>
            <a:pPr>
              <a:spcBef>
                <a:spcPts val="0"/>
              </a:spcBef>
              <a:buNone/>
              <a:tabLst>
                <a:tab pos="616859" algn="l"/>
                <a:tab pos="1233716" algn="l"/>
                <a:tab pos="1850574" algn="l"/>
                <a:tab pos="2467433" algn="l"/>
                <a:tab pos="3084292" algn="l"/>
                <a:tab pos="3701149" algn="l"/>
                <a:tab pos="4318008" algn="l"/>
                <a:tab pos="4934867" algn="l"/>
                <a:tab pos="5551724" algn="l"/>
                <a:tab pos="6168582" algn="l"/>
                <a:tab pos="6785441" algn="l"/>
                <a:tab pos="7402298" algn="l"/>
                <a:tab pos="8019158" algn="l"/>
                <a:tab pos="8636015" algn="l"/>
                <a:tab pos="9252874" algn="l"/>
                <a:tab pos="9869731" algn="l"/>
              </a:tabLst>
            </a:pPr>
            <a:r>
              <a:rPr lang="en-US" sz="14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end</a:t>
            </a:r>
            <a:r>
              <a:rPr lang="en-US" sz="1400" b="1" dirty="0" smtClean="0">
                <a:solidFill>
                  <a:schemeClr val="accent5"/>
                </a:solidFill>
                <a:latin typeface="Courier New" pitchFamily="49" charset="0"/>
                <a:ea typeface="DejaVu Sans" charset="0"/>
                <a:cs typeface="Courier New" pitchFamily="49" charset="0"/>
              </a:rPr>
              <a:t> </a:t>
            </a:r>
            <a:r>
              <a:rPr lang="en-US" sz="14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do</a:t>
            </a:r>
          </a:p>
          <a:p>
            <a:pPr>
              <a:spcBef>
                <a:spcPct val="0"/>
              </a:spcBef>
              <a:buNone/>
              <a:tabLst>
                <a:tab pos="616859" algn="l"/>
                <a:tab pos="1233716" algn="l"/>
                <a:tab pos="1850574" algn="l"/>
                <a:tab pos="2467433" algn="l"/>
                <a:tab pos="3084292" algn="l"/>
                <a:tab pos="3701149" algn="l"/>
                <a:tab pos="4318008" algn="l"/>
                <a:tab pos="4934867" algn="l"/>
                <a:tab pos="5551724" algn="l"/>
                <a:tab pos="6168582" algn="l"/>
                <a:tab pos="6785441" algn="l"/>
                <a:tab pos="7402298" algn="l"/>
                <a:tab pos="8019158" algn="l"/>
                <a:tab pos="8636015" algn="l"/>
                <a:tab pos="9252874" algn="l"/>
                <a:tab pos="9869731" algn="l"/>
              </a:tabLst>
            </a:pPr>
            <a:r>
              <a:rPr lang="en-US" sz="1400" b="1" dirty="0">
                <a:solidFill>
                  <a:srgbClr val="73B900"/>
                </a:solidFill>
                <a:latin typeface="Courier New" pitchFamily="49" charset="0"/>
                <a:cs typeface="Courier New" pitchFamily="49" charset="0"/>
              </a:rPr>
              <a:t>!$</a:t>
            </a:r>
            <a:r>
              <a:rPr lang="en-US" sz="1400" b="1" dirty="0" err="1">
                <a:solidFill>
                  <a:srgbClr val="73B900"/>
                </a:solidFill>
                <a:latin typeface="Courier New" pitchFamily="49" charset="0"/>
                <a:cs typeface="Courier New" pitchFamily="49" charset="0"/>
              </a:rPr>
              <a:t>acc</a:t>
            </a:r>
            <a:r>
              <a:rPr lang="en-US" sz="1400" b="1" dirty="0">
                <a:solidFill>
                  <a:srgbClr val="73B900"/>
                </a:solidFill>
                <a:latin typeface="Courier New" pitchFamily="49" charset="0"/>
                <a:cs typeface="Courier New" pitchFamily="49" charset="0"/>
              </a:rPr>
              <a:t> end </a:t>
            </a:r>
            <a:r>
              <a:rPr lang="en-US" sz="1400" b="1" dirty="0">
                <a:solidFill>
                  <a:srgbClr val="73B900"/>
                </a:solidFill>
                <a:latin typeface="Courier New" pitchFamily="49" charset="0"/>
                <a:cs typeface="Courier New" pitchFamily="49" charset="0"/>
              </a:rPr>
              <a:t>data</a:t>
            </a:r>
            <a:endParaRPr lang="en-US" sz="1400" b="1" dirty="0">
              <a:solidFill>
                <a:srgbClr val="73B9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0"/>
              </a:spcBef>
              <a:buNone/>
              <a:tabLst>
                <a:tab pos="616859" algn="l"/>
                <a:tab pos="1233716" algn="l"/>
                <a:tab pos="1850574" algn="l"/>
                <a:tab pos="2467433" algn="l"/>
                <a:tab pos="3084292" algn="l"/>
                <a:tab pos="3701149" algn="l"/>
                <a:tab pos="4318008" algn="l"/>
                <a:tab pos="4934867" algn="l"/>
                <a:tab pos="5551724" algn="l"/>
                <a:tab pos="6168582" algn="l"/>
                <a:tab pos="6785441" algn="l"/>
                <a:tab pos="7402298" algn="l"/>
                <a:tab pos="8019158" algn="l"/>
                <a:tab pos="8636015" algn="l"/>
                <a:tab pos="9252874" algn="l"/>
                <a:tab pos="9869731" algn="l"/>
              </a:tabLst>
            </a:pPr>
            <a:endParaRPr lang="en-US" sz="1400" b="1" dirty="0">
              <a:solidFill>
                <a:schemeClr val="accent5"/>
              </a:solidFill>
              <a:latin typeface="Courier New" pitchFamily="49" charset="0"/>
              <a:ea typeface="DejaVu Sans" charset="0"/>
              <a:cs typeface="Courier New" pitchFamily="49" charset="0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5425354" y="1337236"/>
            <a:ext cx="3782842" cy="957087"/>
            <a:chOff x="5448060" y="490208"/>
            <a:chExt cx="3274842" cy="717815"/>
          </a:xfrm>
        </p:grpSpPr>
        <p:sp>
          <p:nvSpPr>
            <p:cNvPr id="13" name="Rounded Rectangle 12"/>
            <p:cNvSpPr/>
            <p:nvPr/>
          </p:nvSpPr>
          <p:spPr>
            <a:xfrm>
              <a:off x="6042108" y="490208"/>
              <a:ext cx="2680794" cy="717815"/>
            </a:xfrm>
            <a:prstGeom prst="roundRect">
              <a:avLst>
                <a:gd name="adj" fmla="val 6245"/>
              </a:avLst>
            </a:prstGeom>
            <a:gradFill>
              <a:gsLst>
                <a:gs pos="0">
                  <a:schemeClr val="bg1">
                    <a:lumMod val="75000"/>
                    <a:lumOff val="25000"/>
                    <a:alpha val="80000"/>
                  </a:schemeClr>
                </a:gs>
                <a:gs pos="100000">
                  <a:schemeClr val="bg1">
                    <a:lumMod val="95000"/>
                    <a:lumOff val="5000"/>
                    <a:alpha val="80000"/>
                  </a:schemeClr>
                </a:gs>
              </a:gsLst>
              <a:lin ang="5400000" scaled="0"/>
            </a:gradFill>
            <a:ln w="15875">
              <a:gradFill>
                <a:gsLst>
                  <a:gs pos="0">
                    <a:srgbClr val="9F9F9F"/>
                  </a:gs>
                  <a:gs pos="100000">
                    <a:schemeClr val="bg2">
                      <a:alpha val="0"/>
                    </a:schemeClr>
                  </a:gs>
                </a:gsLst>
                <a:lin ang="5400000" scaled="0"/>
              </a:gradFill>
            </a:ln>
            <a:effectLst>
              <a:outerShdw blurRad="76200" sx="102000" sy="102000" algn="ctr" rotWithShape="0">
                <a:prstClr val="black">
                  <a:alpha val="46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w="69850" h="31750"/>
              <a:bevelB w="19050" h="952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tabLst>
                  <a:tab pos="616859" algn="l"/>
                  <a:tab pos="1233716" algn="l"/>
                  <a:tab pos="1850574" algn="l"/>
                  <a:tab pos="2467433" algn="l"/>
                  <a:tab pos="3084292" algn="l"/>
                </a:tabLst>
              </a:pPr>
              <a:r>
                <a:rPr lang="en-US" sz="1600" b="1" dirty="0" smtClean="0">
                  <a:solidFill>
                    <a:schemeClr val="tx1"/>
                  </a:solidFill>
                  <a:ea typeface="DejaVu Sans" charset="0"/>
                  <a:cs typeface="DejaVu Sans" charset="0"/>
                </a:rPr>
                <a:t>Copy A in at beginning of loop, out at end.  Allocate Anew on accelerator</a:t>
              </a:r>
              <a:endParaRPr lang="en-US" sz="1600" b="1" dirty="0">
                <a:solidFill>
                  <a:schemeClr val="tx1"/>
                </a:solidFill>
                <a:ea typeface="DejaVu Sans" charset="0"/>
                <a:cs typeface="DejaVu Sans" charset="0"/>
              </a:endParaRPr>
            </a:p>
          </p:txBody>
        </p:sp>
        <p:sp>
          <p:nvSpPr>
            <p:cNvPr id="14" name="AutoShape 14"/>
            <p:cNvSpPr>
              <a:spLocks noChangeArrowheads="1"/>
            </p:cNvSpPr>
            <p:nvPr/>
          </p:nvSpPr>
          <p:spPr bwMode="auto">
            <a:xfrm rot="5400000" flipV="1">
              <a:off x="5421453" y="759976"/>
              <a:ext cx="231491" cy="178278"/>
            </a:xfrm>
            <a:prstGeom prst="triangle">
              <a:avLst/>
            </a:prstGeom>
            <a:gradFill flip="none" rotWithShape="0">
              <a:gsLst>
                <a:gs pos="0">
                  <a:srgbClr val="8FD026"/>
                </a:gs>
                <a:gs pos="100000">
                  <a:srgbClr val="76B900"/>
                </a:gs>
              </a:gsLst>
              <a:lin ang="16200000" scaled="1"/>
              <a:tileRect/>
            </a:gradFill>
            <a:ln w="19050" algn="ctr">
              <a:solidFill>
                <a:schemeClr val="tx1">
                  <a:lumMod val="85000"/>
                </a:schemeClr>
              </a:solidFill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>
                <a:rot lat="0" lon="0" rev="3000000"/>
              </a:lightRig>
            </a:scene3d>
            <a:sp3d>
              <a:bevelT w="12700" h="6350"/>
              <a:contourClr>
                <a:schemeClr val="tx2"/>
              </a:contourClr>
            </a:sp3d>
          </p:spPr>
          <p:txBody>
            <a:bodyPr wrap="none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b="1" dirty="0">
                <a:latin typeface="Arial" charset="0"/>
                <a:ea typeface="MS PGothic" pitchFamily="34" charset="-128"/>
              </a:endParaRPr>
            </a:p>
          </p:txBody>
        </p:sp>
      </p:grp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NVIDIA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041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Second Attempt: </a:t>
            </a:r>
            <a:r>
              <a:rPr lang="en-US" dirty="0" smtClean="0"/>
              <a:t>Performance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76970031"/>
              </p:ext>
            </p:extLst>
          </p:nvPr>
        </p:nvGraphicFramePr>
        <p:xfrm>
          <a:off x="1295400" y="1989667"/>
          <a:ext cx="5994400" cy="4195322"/>
        </p:xfrm>
        <a:graphic>
          <a:graphicData uri="http://schemas.openxmlformats.org/drawingml/2006/table">
            <a:tbl>
              <a:tblPr>
                <a:tableStyleId>{327F97BB-C833-4FB7-BDE5-3F7075034690}</a:tableStyleId>
              </a:tblPr>
              <a:tblGrid>
                <a:gridCol w="2924097"/>
                <a:gridCol w="1608253"/>
                <a:gridCol w="1462050"/>
              </a:tblGrid>
              <a:tr h="696339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dirty="0"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Execution</a:t>
                      </a:r>
                      <a:endParaRPr lang="en-US" sz="2000" b="0" dirty="0">
                        <a:solidFill>
                          <a:srgbClr val="666666"/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 marL="119063" marR="119063" marT="105833" marB="10583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dirty="0"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Time (s)</a:t>
                      </a:r>
                      <a:endParaRPr lang="en-US" sz="2000" b="0" dirty="0">
                        <a:solidFill>
                          <a:srgbClr val="666666"/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 marL="119063" marR="119063" marT="105833" marB="10583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dirty="0"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Speedup</a:t>
                      </a:r>
                      <a:endParaRPr lang="en-US" sz="2000" b="0" dirty="0">
                        <a:solidFill>
                          <a:srgbClr val="666666"/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 marL="119063" marR="119063" marT="105833" marB="10583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6339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dirty="0" smtClean="0">
                          <a:solidFill>
                            <a:schemeClr val="bg1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CPU </a:t>
                      </a:r>
                      <a:r>
                        <a:rPr lang="en-US" sz="2000" dirty="0">
                          <a:solidFill>
                            <a:schemeClr val="bg1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1 </a:t>
                      </a:r>
                      <a:r>
                        <a:rPr lang="en-US" sz="2000" dirty="0" err="1" smtClean="0">
                          <a:solidFill>
                            <a:schemeClr val="bg1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OpenMP</a:t>
                      </a:r>
                      <a:r>
                        <a:rPr lang="en-US" sz="2000" dirty="0" smtClean="0">
                          <a:solidFill>
                            <a:schemeClr val="bg1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 thread</a:t>
                      </a:r>
                      <a:endParaRPr lang="en-US" sz="2000" b="0" dirty="0">
                        <a:solidFill>
                          <a:schemeClr val="bg1"/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 marL="119063" marR="119063" marT="105833" marB="10583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dirty="0" smtClean="0">
                          <a:solidFill>
                            <a:schemeClr val="bg1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69.80</a:t>
                      </a:r>
                      <a:endParaRPr lang="en-US" sz="2000" b="0" dirty="0">
                        <a:solidFill>
                          <a:schemeClr val="bg1"/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 marL="119063" marR="119063" marT="105833" marB="10583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dirty="0">
                          <a:solidFill>
                            <a:schemeClr val="bg1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--</a:t>
                      </a:r>
                      <a:endParaRPr lang="en-US" sz="2000" b="0" dirty="0">
                        <a:solidFill>
                          <a:schemeClr val="bg1"/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 marL="119063" marR="119063" marT="105833" marB="10583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6339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dirty="0" smtClean="0">
                          <a:solidFill>
                            <a:schemeClr val="bg1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CPU </a:t>
                      </a:r>
                      <a:r>
                        <a:rPr lang="en-US" sz="2000" dirty="0">
                          <a:solidFill>
                            <a:schemeClr val="bg1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2 </a:t>
                      </a:r>
                      <a:r>
                        <a:rPr lang="en-US" sz="2000" dirty="0" err="1" smtClean="0">
                          <a:solidFill>
                            <a:schemeClr val="bg1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OpenMP</a:t>
                      </a:r>
                      <a:r>
                        <a:rPr lang="en-US" sz="2000" dirty="0" smtClean="0">
                          <a:solidFill>
                            <a:schemeClr val="bg1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 threads</a:t>
                      </a:r>
                      <a:endParaRPr lang="en-US" sz="2000" b="0" dirty="0">
                        <a:solidFill>
                          <a:schemeClr val="bg1"/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 marL="119063" marR="119063" marT="105833" marB="10583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dirty="0" smtClean="0">
                          <a:solidFill>
                            <a:schemeClr val="bg1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44.76</a:t>
                      </a:r>
                      <a:endParaRPr lang="en-US" sz="2000" b="0" dirty="0">
                        <a:solidFill>
                          <a:schemeClr val="bg1"/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 marL="119063" marR="119063" marT="105833" marB="10583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dirty="0" smtClean="0">
                          <a:solidFill>
                            <a:schemeClr val="bg1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1.56x</a:t>
                      </a:r>
                      <a:endParaRPr lang="en-US" sz="2000" b="0" dirty="0">
                        <a:solidFill>
                          <a:schemeClr val="bg1"/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 marL="119063" marR="119063" marT="105833" marB="10583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6339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dirty="0" smtClean="0">
                          <a:solidFill>
                            <a:schemeClr val="bg1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CPU 4 </a:t>
                      </a:r>
                      <a:r>
                        <a:rPr lang="en-US" sz="2000" b="0" dirty="0" err="1" smtClean="0">
                          <a:solidFill>
                            <a:schemeClr val="bg1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OpenMP</a:t>
                      </a:r>
                      <a:r>
                        <a:rPr lang="en-US" sz="2000" b="0" dirty="0" smtClean="0">
                          <a:solidFill>
                            <a:schemeClr val="bg1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 threads</a:t>
                      </a:r>
                      <a:endParaRPr lang="en-US" sz="2000" b="0" dirty="0">
                        <a:solidFill>
                          <a:schemeClr val="bg1"/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 marL="119063" marR="119063" marT="105833" marB="10583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dirty="0" smtClean="0">
                          <a:solidFill>
                            <a:schemeClr val="bg1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39.59</a:t>
                      </a:r>
                      <a:endParaRPr lang="en-US" sz="2000" b="0" dirty="0">
                        <a:solidFill>
                          <a:schemeClr val="bg1"/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 marL="119063" marR="119063" marT="105833" marB="10583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dirty="0" smtClean="0">
                          <a:solidFill>
                            <a:schemeClr val="bg1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1.76x</a:t>
                      </a:r>
                      <a:endParaRPr lang="en-US" sz="2000" b="0" dirty="0">
                        <a:solidFill>
                          <a:schemeClr val="bg1"/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 marL="119063" marR="119063" marT="105833" marB="10583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4983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dirty="0">
                          <a:solidFill>
                            <a:schemeClr val="bg1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CPU </a:t>
                      </a:r>
                      <a:r>
                        <a:rPr lang="en-US" sz="2000" dirty="0" smtClean="0">
                          <a:solidFill>
                            <a:schemeClr val="bg1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6 </a:t>
                      </a:r>
                      <a:r>
                        <a:rPr lang="en-US" sz="2000" dirty="0" err="1" smtClean="0">
                          <a:solidFill>
                            <a:schemeClr val="bg1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OpenMP</a:t>
                      </a:r>
                      <a:r>
                        <a:rPr lang="en-US" sz="2000" dirty="0" smtClean="0">
                          <a:solidFill>
                            <a:schemeClr val="bg1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 </a:t>
                      </a:r>
                      <a:r>
                        <a:rPr lang="en-US" sz="2000" dirty="0">
                          <a:solidFill>
                            <a:schemeClr val="bg1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threads</a:t>
                      </a:r>
                      <a:endParaRPr lang="en-US" sz="2000" b="0" dirty="0">
                        <a:solidFill>
                          <a:schemeClr val="bg1"/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 marL="119063" marR="119063" marT="105833" marB="10583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dirty="0" smtClean="0">
                          <a:solidFill>
                            <a:schemeClr val="bg1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39.71</a:t>
                      </a:r>
                      <a:endParaRPr lang="en-US" sz="2000" b="0" dirty="0">
                        <a:solidFill>
                          <a:schemeClr val="bg1"/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 marL="119063" marR="119063" marT="105833" marB="10583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dirty="0" smtClean="0">
                          <a:solidFill>
                            <a:schemeClr val="bg1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1.76x</a:t>
                      </a:r>
                      <a:endParaRPr lang="en-US" sz="2000" b="0" dirty="0">
                        <a:solidFill>
                          <a:schemeClr val="bg1"/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 marL="119063" marR="119063" marT="105833" marB="10583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4983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dirty="0" smtClean="0">
                          <a:solidFill>
                            <a:schemeClr val="bg1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OpenACC</a:t>
                      </a:r>
                      <a:r>
                        <a:rPr lang="en-US" sz="2000" baseline="0" dirty="0" smtClean="0">
                          <a:solidFill>
                            <a:schemeClr val="bg1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 GPU</a:t>
                      </a:r>
                      <a:endParaRPr lang="en-US" sz="2000" b="0" dirty="0">
                        <a:solidFill>
                          <a:schemeClr val="bg1"/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 marL="119063" marR="119063" marT="105833" marB="10583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baseline="0" dirty="0" smtClean="0">
                          <a:solidFill>
                            <a:schemeClr val="bg1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13.65</a:t>
                      </a:r>
                      <a:endParaRPr lang="en-US" sz="2000" b="0" dirty="0">
                        <a:solidFill>
                          <a:schemeClr val="bg1"/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 marL="119063" marR="119063" marT="105833" marB="10583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dirty="0" smtClean="0">
                          <a:solidFill>
                            <a:schemeClr val="bg1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2.9x</a:t>
                      </a:r>
                      <a:endParaRPr lang="en-US" sz="2000" b="0" dirty="0">
                        <a:solidFill>
                          <a:schemeClr val="bg1"/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 marL="119063" marR="119063" marT="105833" marB="10583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7269025" y="5741888"/>
            <a:ext cx="195117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92D050"/>
                </a:solidFill>
              </a:rPr>
              <a:t>Speedup vs. 6 CPU cores</a:t>
            </a:r>
            <a:endParaRPr lang="en-US" dirty="0">
              <a:solidFill>
                <a:srgbClr val="92D05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269769" y="4953000"/>
            <a:ext cx="18742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5"/>
                </a:solidFill>
              </a:rPr>
              <a:t>Speedup vs. 1 CPU core</a:t>
            </a:r>
            <a:endParaRPr lang="en-US" dirty="0">
              <a:solidFill>
                <a:schemeClr val="accent5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1244025"/>
            <a:ext cx="230383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CPU: Intel Xeon X5680</a:t>
            </a:r>
          </a:p>
          <a:p>
            <a:r>
              <a:rPr lang="en-US" sz="1600" dirty="0" smtClean="0"/>
              <a:t>6 Cores @ 3.33GHz</a:t>
            </a:r>
            <a:endParaRPr lang="en-US" sz="1600" dirty="0"/>
          </a:p>
        </p:txBody>
      </p:sp>
      <p:sp>
        <p:nvSpPr>
          <p:cNvPr id="7" name="TextBox 6"/>
          <p:cNvSpPr txBox="1"/>
          <p:nvPr/>
        </p:nvSpPr>
        <p:spPr>
          <a:xfrm>
            <a:off x="6512510" y="1371600"/>
            <a:ext cx="263149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G</a:t>
            </a:r>
            <a:r>
              <a:rPr lang="en-US" sz="1600" dirty="0" smtClean="0"/>
              <a:t>PU: NVIDIA Tesla M2070</a:t>
            </a:r>
            <a:endParaRPr lang="en-US" sz="1600" dirty="0"/>
          </a:p>
        </p:txBody>
      </p:sp>
      <p:sp>
        <p:nvSpPr>
          <p:cNvPr id="8" name="TextBox 7"/>
          <p:cNvSpPr txBox="1"/>
          <p:nvPr/>
        </p:nvSpPr>
        <p:spPr>
          <a:xfrm>
            <a:off x="2667000" y="6338557"/>
            <a:ext cx="43145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Note: same code runs in 9.78s on NVIDIA Tesla M2090 GPU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NVIDIA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74618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Further speedups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OpenACC gives us more detailed control over parallelization</a:t>
            </a:r>
          </a:p>
          <a:p>
            <a:pPr lvl="1"/>
            <a:r>
              <a:rPr lang="en-US" dirty="0" smtClean="0"/>
              <a:t>Via gang, worker, and vector clauses</a:t>
            </a:r>
          </a:p>
          <a:p>
            <a:endParaRPr lang="en-US" dirty="0"/>
          </a:p>
          <a:p>
            <a:r>
              <a:rPr lang="en-US" dirty="0" smtClean="0"/>
              <a:t>By understanding more about OpenACC execution model and GPU hardware organization, we can get higher speedups on this code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By understanding bottlenecks in the code via profiling, we can reorganize the code for higher performance</a:t>
            </a:r>
            <a:endParaRPr lang="en-US" dirty="0"/>
          </a:p>
          <a:p>
            <a:pPr lvl="1"/>
            <a:endParaRPr lang="en-US" dirty="0" smtClean="0"/>
          </a:p>
          <a:p>
            <a:r>
              <a:rPr lang="en-US" dirty="0" smtClean="0"/>
              <a:t>Will tackle these in later exercises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NVIDIA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12849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Directive Syntax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14"/>
            <a:ext cx="8610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Fortran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sz="2400" dirty="0">
                <a:solidFill>
                  <a:srgbClr val="73B900"/>
                </a:solidFill>
                <a:latin typeface="Courier New" pitchFamily="49" charset="0"/>
                <a:cs typeface="Courier New" pitchFamily="49" charset="0"/>
              </a:rPr>
              <a:t>!$</a:t>
            </a:r>
            <a:r>
              <a:rPr lang="en-GB" sz="2400" dirty="0" err="1">
                <a:solidFill>
                  <a:srgbClr val="73B900"/>
                </a:solidFill>
                <a:latin typeface="Courier New" pitchFamily="49" charset="0"/>
                <a:cs typeface="Courier New" pitchFamily="49" charset="0"/>
              </a:rPr>
              <a:t>acc</a:t>
            </a:r>
            <a:r>
              <a:rPr lang="en-GB" sz="2400" dirty="0">
                <a:solidFill>
                  <a:srgbClr val="73B9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400" i="1" dirty="0">
                <a:solidFill>
                  <a:srgbClr val="73B900"/>
                </a:solidFill>
                <a:latin typeface="Courier New" pitchFamily="49" charset="0"/>
                <a:cs typeface="Courier New" pitchFamily="49" charset="0"/>
              </a:rPr>
              <a:t>directive</a:t>
            </a:r>
            <a:r>
              <a:rPr lang="en-GB" sz="2400" dirty="0">
                <a:solidFill>
                  <a:srgbClr val="73B900"/>
                </a:solidFill>
                <a:latin typeface="Courier New" pitchFamily="49" charset="0"/>
                <a:cs typeface="Courier New" pitchFamily="49" charset="0"/>
              </a:rPr>
              <a:t> [clause [,] clause] …]</a:t>
            </a:r>
            <a:r>
              <a:rPr lang="en-GB" sz="2400" i="1" dirty="0" smtClean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en-GB" sz="2400" i="1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en-GB" sz="2800" dirty="0" smtClean="0"/>
              <a:t>Often paired with a matching end directive surrounding a structured  code block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sz="2400" dirty="0">
                <a:solidFill>
                  <a:srgbClr val="73B900"/>
                </a:solidFill>
                <a:latin typeface="Courier New" pitchFamily="49" charset="0"/>
                <a:cs typeface="Courier New" pitchFamily="49" charset="0"/>
              </a:rPr>
              <a:t>!$</a:t>
            </a:r>
            <a:r>
              <a:rPr lang="en-GB" sz="2400" dirty="0" err="1">
                <a:solidFill>
                  <a:srgbClr val="73B900"/>
                </a:solidFill>
                <a:latin typeface="Courier New" pitchFamily="49" charset="0"/>
                <a:cs typeface="Courier New" pitchFamily="49" charset="0"/>
              </a:rPr>
              <a:t>acc</a:t>
            </a:r>
            <a:r>
              <a:rPr lang="en-GB" sz="2400" dirty="0">
                <a:solidFill>
                  <a:srgbClr val="73B900"/>
                </a:solidFill>
                <a:latin typeface="Courier New" pitchFamily="49" charset="0"/>
                <a:cs typeface="Courier New" pitchFamily="49" charset="0"/>
              </a:rPr>
              <a:t> end </a:t>
            </a:r>
            <a:r>
              <a:rPr lang="en-GB" sz="2400" i="1" dirty="0">
                <a:solidFill>
                  <a:srgbClr val="73B900"/>
                </a:solidFill>
                <a:latin typeface="Courier New" pitchFamily="49" charset="0"/>
                <a:cs typeface="Courier New" pitchFamily="49" charset="0"/>
              </a:rPr>
              <a:t>directive</a:t>
            </a:r>
          </a:p>
          <a:p>
            <a:r>
              <a:rPr lang="en-US" dirty="0" smtClean="0"/>
              <a:t>C</a:t>
            </a:r>
            <a:br>
              <a:rPr lang="en-US" dirty="0" smtClean="0"/>
            </a:br>
            <a:r>
              <a:rPr lang="en-US" sz="2400" dirty="0">
                <a:solidFill>
                  <a:srgbClr val="73B900"/>
                </a:solidFill>
                <a:latin typeface="Courier New" pitchFamily="49" charset="0"/>
                <a:cs typeface="Courier New" pitchFamily="49" charset="0"/>
              </a:rPr>
              <a:t>#pragma </a:t>
            </a:r>
            <a:r>
              <a:rPr lang="en-US" sz="2400" dirty="0" err="1">
                <a:solidFill>
                  <a:srgbClr val="73B900"/>
                </a:solidFill>
                <a:latin typeface="Courier New" pitchFamily="49" charset="0"/>
                <a:cs typeface="Courier New" pitchFamily="49" charset="0"/>
              </a:rPr>
              <a:t>acc</a:t>
            </a:r>
            <a:r>
              <a:rPr lang="en-US" sz="2400" i="1" dirty="0">
                <a:solidFill>
                  <a:srgbClr val="73B9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400" i="1" dirty="0">
                <a:solidFill>
                  <a:srgbClr val="73B900"/>
                </a:solidFill>
                <a:latin typeface="Courier New" pitchFamily="49" charset="0"/>
                <a:cs typeface="Courier New" pitchFamily="49" charset="0"/>
              </a:rPr>
              <a:t>directive [clause [,] clause] …]</a:t>
            </a:r>
            <a:r>
              <a:rPr lang="en-US" sz="2400" i="1" dirty="0">
                <a:solidFill>
                  <a:srgbClr val="73B900"/>
                </a:solidFill>
                <a:latin typeface="Courier New" pitchFamily="49" charset="0"/>
                <a:cs typeface="Courier New" pitchFamily="49" charset="0"/>
              </a:rPr>
              <a:t/>
            </a:r>
            <a:br>
              <a:rPr lang="en-US" sz="2400" i="1" dirty="0">
                <a:solidFill>
                  <a:srgbClr val="73B9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2800" dirty="0" smtClean="0"/>
              <a:t>Often followed by a structured code block</a:t>
            </a:r>
            <a:endParaRPr lang="en-GB" sz="2800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NVIDIA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93385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89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Finding Parallelism in your code</a:t>
            </a:r>
          </a:p>
        </p:txBody>
      </p:sp>
      <p:sp>
        <p:nvSpPr>
          <p:cNvPr id="165890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(Nested) for loops are best for parallelization</a:t>
            </a:r>
          </a:p>
          <a:p>
            <a:r>
              <a:rPr lang="en-US" dirty="0" smtClean="0"/>
              <a:t>Large loop counts needed to offset GPU/</a:t>
            </a:r>
            <a:r>
              <a:rPr lang="en-US" dirty="0" err="1" smtClean="0"/>
              <a:t>memcpy</a:t>
            </a:r>
            <a:r>
              <a:rPr lang="en-US" dirty="0" smtClean="0"/>
              <a:t> overhead</a:t>
            </a:r>
          </a:p>
          <a:p>
            <a:r>
              <a:rPr lang="en-US" dirty="0" smtClean="0"/>
              <a:t>Iterations of loops must be </a:t>
            </a:r>
            <a:r>
              <a:rPr lang="en-US" u="sng" dirty="0" smtClean="0"/>
              <a:t>independent</a:t>
            </a:r>
            <a:r>
              <a:rPr lang="en-US" dirty="0" smtClean="0"/>
              <a:t> of each other</a:t>
            </a:r>
          </a:p>
          <a:p>
            <a:pPr lvl="1"/>
            <a:r>
              <a:rPr lang="en-US" dirty="0" smtClean="0"/>
              <a:t>To help compiler: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restrict</a:t>
            </a:r>
            <a:r>
              <a:rPr lang="en-US" dirty="0" smtClean="0"/>
              <a:t> keyword (C), </a:t>
            </a:r>
            <a:r>
              <a:rPr lang="en-US" dirty="0" smtClean="0">
                <a:latin typeface="Lucida Console" pitchFamily="49" charset="0"/>
              </a:rPr>
              <a:t>independent</a:t>
            </a:r>
            <a:r>
              <a:rPr lang="en-US" dirty="0" smtClean="0"/>
              <a:t> clause</a:t>
            </a:r>
          </a:p>
          <a:p>
            <a:r>
              <a:rPr lang="en-US" dirty="0" smtClean="0"/>
              <a:t>Compiler must be able to figure out sizes of data regions</a:t>
            </a:r>
          </a:p>
          <a:p>
            <a:pPr lvl="1"/>
            <a:r>
              <a:rPr lang="en-US" dirty="0" smtClean="0"/>
              <a:t>Can use directives to explicitly control sizes</a:t>
            </a:r>
          </a:p>
          <a:p>
            <a:r>
              <a:rPr lang="en-US" dirty="0" smtClean="0"/>
              <a:t>Pointer arithmetic should be avoided if possible</a:t>
            </a:r>
          </a:p>
          <a:p>
            <a:pPr lvl="1"/>
            <a:r>
              <a:rPr lang="en-US" dirty="0" smtClean="0"/>
              <a:t>Use subscripted arrays, rather than pointer-indexed arrays.</a:t>
            </a:r>
          </a:p>
          <a:p>
            <a:r>
              <a:rPr lang="en-US" dirty="0" smtClean="0"/>
              <a:t>Function calls within accelerated region must be </a:t>
            </a:r>
            <a:r>
              <a:rPr lang="en-US" dirty="0" err="1" smtClean="0"/>
              <a:t>inlineable</a:t>
            </a:r>
            <a:r>
              <a:rPr lang="en-US" dirty="0" smtClean="0"/>
              <a:t>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NVIDIA 2013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Tips and Tricks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defRPr/>
            </a:pPr>
            <a:r>
              <a:rPr lang="en-US" dirty="0" smtClean="0"/>
              <a:t>(PGI) Use </a:t>
            </a:r>
            <a:r>
              <a:rPr lang="en-US" dirty="0"/>
              <a:t>time option to learn where time is being spent</a:t>
            </a:r>
          </a:p>
          <a:p>
            <a:pPr marL="457200" lvl="1" indent="0">
              <a:buNone/>
              <a:defRPr/>
            </a:pP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-ta=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nvidia,time</a:t>
            </a:r>
            <a:endParaRPr lang="en-US" dirty="0" smtClean="0">
              <a:solidFill>
                <a:schemeClr val="accent6">
                  <a:lumMod val="75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en-US" dirty="0" smtClean="0"/>
              <a:t>Eliminate pointer arithmetic</a:t>
            </a:r>
          </a:p>
          <a:p>
            <a:pPr>
              <a:defRPr/>
            </a:pPr>
            <a:r>
              <a:rPr lang="en-US" dirty="0" smtClean="0"/>
              <a:t>Inline function calls in directives regions</a:t>
            </a:r>
          </a:p>
          <a:p>
            <a:pPr marL="457200" lvl="1" indent="0">
              <a:buNone/>
              <a:defRPr/>
            </a:pPr>
            <a:r>
              <a:rPr lang="en-US" dirty="0" smtClean="0"/>
              <a:t>(PGI):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-inline </a:t>
            </a:r>
            <a:r>
              <a:rPr lang="en-US" dirty="0" smtClean="0"/>
              <a:t>or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-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inline,levels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(&lt;N&gt;)</a:t>
            </a:r>
          </a:p>
          <a:p>
            <a:pPr>
              <a:defRPr/>
            </a:pPr>
            <a:r>
              <a:rPr lang="en-US" dirty="0" smtClean="0"/>
              <a:t>Use contiguous memory for multi-dimensional arrays</a:t>
            </a:r>
          </a:p>
          <a:p>
            <a:pPr>
              <a:defRPr/>
            </a:pPr>
            <a:r>
              <a:rPr lang="en-US" dirty="0" smtClean="0"/>
              <a:t>Use data regions to avoid excessive memory transfers</a:t>
            </a:r>
          </a:p>
          <a:p>
            <a:pPr>
              <a:defRPr/>
            </a:pPr>
            <a:r>
              <a:rPr lang="en-US" dirty="0" smtClean="0"/>
              <a:t>Conditional compilation with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_OPENACC</a:t>
            </a:r>
            <a:r>
              <a:rPr lang="en-US" dirty="0" smtClean="0"/>
              <a:t> macro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NVIDIA 2013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OpenACC Learning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OpenACC info, specification, FAQ, samples, and more</a:t>
            </a:r>
          </a:p>
          <a:p>
            <a:pPr lvl="1"/>
            <a:r>
              <a:rPr lang="en-US" dirty="0" smtClean="0">
                <a:hlinkClick r:id="rId2"/>
              </a:rPr>
              <a:t>http://openacc.org</a:t>
            </a:r>
            <a:endParaRPr lang="en-US" dirty="0" smtClean="0"/>
          </a:p>
          <a:p>
            <a:r>
              <a:rPr lang="en-US" dirty="0" smtClean="0"/>
              <a:t>PGI OpenACC resources</a:t>
            </a:r>
          </a:p>
          <a:p>
            <a:pPr lvl="1"/>
            <a:r>
              <a:rPr lang="en-US" dirty="0">
                <a:hlinkClick r:id="rId3"/>
              </a:rPr>
              <a:t>http://www.pgroup.com/resources/accel.htm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NVIDIA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18104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71515" y="4275663"/>
            <a:ext cx="7670271" cy="71807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Complete OpenACC API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© NVIDIA 2013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39451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Kernels Construct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Fortran</a:t>
            </a:r>
            <a:br>
              <a:rPr lang="en-US" dirty="0" smtClean="0"/>
            </a:br>
            <a:r>
              <a:rPr lang="en-US" sz="1800" dirty="0">
                <a:solidFill>
                  <a:srgbClr val="73B900"/>
                </a:solidFill>
                <a:latin typeface="Courier New" pitchFamily="49" charset="0"/>
                <a:cs typeface="Courier New" pitchFamily="49" charset="0"/>
              </a:rPr>
              <a:t>!$</a:t>
            </a:r>
            <a:r>
              <a:rPr lang="en-US" sz="1800" dirty="0" err="1">
                <a:solidFill>
                  <a:srgbClr val="73B900"/>
                </a:solidFill>
                <a:latin typeface="Courier New" pitchFamily="49" charset="0"/>
                <a:cs typeface="Courier New" pitchFamily="49" charset="0"/>
              </a:rPr>
              <a:t>acc</a:t>
            </a:r>
            <a:r>
              <a:rPr lang="en-US" sz="1800" dirty="0">
                <a:solidFill>
                  <a:srgbClr val="73B900"/>
                </a:solidFill>
                <a:latin typeface="Courier New" pitchFamily="49" charset="0"/>
                <a:cs typeface="Courier New" pitchFamily="49" charset="0"/>
              </a:rPr>
              <a:t> kernels </a:t>
            </a:r>
            <a:r>
              <a:rPr lang="en-US" sz="1800" i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[clause …]</a:t>
            </a:r>
            <a:r>
              <a:rPr lang="en-US" sz="1800" dirty="0">
                <a:solidFill>
                  <a:schemeClr val="accent5"/>
                </a:solidFill>
                <a:latin typeface="Lucida Console" pitchFamily="49" charset="0"/>
                <a:cs typeface="Courier New" pitchFamily="49" charset="0"/>
              </a:rPr>
              <a:t/>
            </a:r>
            <a:br>
              <a:rPr lang="en-US" sz="1800" dirty="0">
                <a:solidFill>
                  <a:schemeClr val="accent5"/>
                </a:solidFill>
                <a:latin typeface="Lucida Console" pitchFamily="49" charset="0"/>
                <a:cs typeface="Courier New" pitchFamily="49" charset="0"/>
              </a:rPr>
            </a:br>
            <a:r>
              <a:rPr lang="en-US" sz="18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i="1" dirty="0">
                <a:latin typeface="Courier New" pitchFamily="49" charset="0"/>
                <a:cs typeface="Courier New" pitchFamily="49" charset="0"/>
              </a:rPr>
              <a:t>structured block</a:t>
            </a:r>
            <a:r>
              <a:rPr lang="en-US" sz="1800" dirty="0">
                <a:latin typeface="Lucida Console" pitchFamily="49" charset="0"/>
                <a:cs typeface="Courier New" pitchFamily="49" charset="0"/>
              </a:rPr>
              <a:t/>
            </a:r>
            <a:br>
              <a:rPr lang="en-US" sz="1800" dirty="0">
                <a:latin typeface="Lucida Console" pitchFamily="49" charset="0"/>
                <a:cs typeface="Courier New" pitchFamily="49" charset="0"/>
              </a:rPr>
            </a:br>
            <a:r>
              <a:rPr lang="en-US" sz="1800" dirty="0">
                <a:solidFill>
                  <a:srgbClr val="73B900"/>
                </a:solidFill>
                <a:latin typeface="Courier New" pitchFamily="49" charset="0"/>
                <a:cs typeface="Courier New" pitchFamily="49" charset="0"/>
              </a:rPr>
              <a:t>!$</a:t>
            </a:r>
            <a:r>
              <a:rPr lang="en-US" sz="1800" dirty="0" err="1">
                <a:solidFill>
                  <a:srgbClr val="73B900"/>
                </a:solidFill>
                <a:latin typeface="Courier New" pitchFamily="49" charset="0"/>
                <a:cs typeface="Courier New" pitchFamily="49" charset="0"/>
              </a:rPr>
              <a:t>acc</a:t>
            </a:r>
            <a:r>
              <a:rPr lang="en-US" sz="1800" dirty="0">
                <a:solidFill>
                  <a:srgbClr val="73B900"/>
                </a:solidFill>
                <a:latin typeface="Courier New" pitchFamily="49" charset="0"/>
                <a:cs typeface="Courier New" pitchFamily="49" charset="0"/>
              </a:rPr>
              <a:t> end kernels</a:t>
            </a:r>
          </a:p>
          <a:p>
            <a:pPr marL="0" indent="0">
              <a:buNone/>
            </a:pP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>
                <a:cs typeface="Courier New" pitchFamily="49" charset="0"/>
              </a:rPr>
              <a:t>C</a:t>
            </a:r>
            <a:r>
              <a:rPr lang="en-US" dirty="0" smtClean="0">
                <a:cs typeface="Courier New" pitchFamily="49" charset="0"/>
              </a:rPr>
              <a:t>lauses</a:t>
            </a:r>
          </a:p>
          <a:p>
            <a:pPr marL="0" indent="0">
              <a:buNone/>
            </a:pPr>
            <a:r>
              <a:rPr lang="en-US" sz="1800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if( </a:t>
            </a:r>
            <a:r>
              <a:rPr lang="en-US" sz="1800" i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condition</a:t>
            </a:r>
            <a:r>
              <a:rPr lang="en-US" sz="1800" dirty="0">
                <a:solidFill>
                  <a:schemeClr val="accent5"/>
                </a:solidFill>
                <a:latin typeface="Lucida Console" pitchFamily="49" charset="0"/>
                <a:cs typeface="Courier New" pitchFamily="49" charset="0"/>
              </a:rPr>
              <a:t> </a:t>
            </a:r>
            <a:r>
              <a:rPr lang="en-US" sz="1800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sz="1800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async</a:t>
            </a:r>
            <a:r>
              <a:rPr lang="en-US" sz="1800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( </a:t>
            </a:r>
            <a:r>
              <a:rPr lang="en-US" sz="1800" i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expression</a:t>
            </a:r>
            <a:r>
              <a:rPr lang="en-US" sz="1800" dirty="0">
                <a:solidFill>
                  <a:schemeClr val="accent5"/>
                </a:solidFill>
                <a:latin typeface="Lucida Console" pitchFamily="49" charset="0"/>
                <a:cs typeface="Courier New" pitchFamily="49" charset="0"/>
              </a:rPr>
              <a:t> </a:t>
            </a:r>
            <a:r>
              <a:rPr lang="en-US" sz="1800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dirty="0" smtClean="0"/>
              <a:t>Also any </a:t>
            </a:r>
            <a:r>
              <a:rPr lang="en-US" dirty="0"/>
              <a:t>data clause</a:t>
            </a:r>
            <a:endParaRPr lang="en-GB" dirty="0"/>
          </a:p>
          <a:p>
            <a:pPr marL="0" indent="0">
              <a:buNone/>
            </a:pPr>
            <a:endParaRPr lang="en-US" sz="18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343400" y="1439868"/>
            <a:ext cx="4860925" cy="4073526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C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73B900"/>
                </a:solidFill>
                <a:latin typeface="Courier New" pitchFamily="49" charset="0"/>
                <a:cs typeface="Courier New" pitchFamily="49" charset="0"/>
              </a:rPr>
              <a:t>#pragma </a:t>
            </a:r>
            <a:r>
              <a:rPr lang="en-US" sz="1800" dirty="0" err="1">
                <a:solidFill>
                  <a:srgbClr val="73B900"/>
                </a:solidFill>
                <a:latin typeface="Courier New" pitchFamily="49" charset="0"/>
                <a:cs typeface="Courier New" pitchFamily="49" charset="0"/>
              </a:rPr>
              <a:t>acc</a:t>
            </a:r>
            <a:r>
              <a:rPr lang="en-US" sz="1800" dirty="0">
                <a:solidFill>
                  <a:srgbClr val="73B900"/>
                </a:solidFill>
                <a:latin typeface="Courier New" pitchFamily="49" charset="0"/>
                <a:cs typeface="Courier New" pitchFamily="49" charset="0"/>
              </a:rPr>
              <a:t> kernels </a:t>
            </a:r>
            <a:r>
              <a:rPr lang="en-US" sz="1800" i="1" dirty="0">
                <a:solidFill>
                  <a:srgbClr val="73B900"/>
                </a:solidFill>
                <a:latin typeface="Courier New" pitchFamily="49" charset="0"/>
                <a:cs typeface="Courier New" pitchFamily="49" charset="0"/>
              </a:rPr>
              <a:t>[clause …]</a:t>
            </a:r>
            <a:br>
              <a:rPr lang="en-US" sz="1800" i="1" dirty="0">
                <a:solidFill>
                  <a:srgbClr val="73B9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1800" i="1" dirty="0">
                <a:latin typeface="Courier New" pitchFamily="49" charset="0"/>
                <a:cs typeface="Courier New" pitchFamily="49" charset="0"/>
              </a:rPr>
              <a:t>    { structured block }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>
              <a:cs typeface="Courier New" pitchFamily="49" charset="0"/>
            </a:endParaRPr>
          </a:p>
          <a:p>
            <a:pPr marL="0" indent="0">
              <a:buNone/>
            </a:pPr>
            <a:endParaRPr lang="en-US" sz="18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NVIDIA 2013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8718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Kernels Construct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Each loop executed as a separate kernel on the GPU.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endParaRPr lang="en-US" sz="1800" dirty="0">
              <a:solidFill>
                <a:srgbClr val="FFC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rgbClr val="73B900"/>
                </a:solidFill>
                <a:latin typeface="Courier New" pitchFamily="49" charset="0"/>
                <a:cs typeface="Courier New" pitchFamily="49" charset="0"/>
              </a:rPr>
              <a:t>!$</a:t>
            </a:r>
            <a:r>
              <a:rPr lang="en-US" sz="1800" dirty="0" err="1">
                <a:solidFill>
                  <a:srgbClr val="73B900"/>
                </a:solidFill>
                <a:latin typeface="Courier New" pitchFamily="49" charset="0"/>
                <a:cs typeface="Courier New" pitchFamily="49" charset="0"/>
              </a:rPr>
              <a:t>acc</a:t>
            </a:r>
            <a:r>
              <a:rPr lang="en-US" sz="1800" dirty="0">
                <a:solidFill>
                  <a:srgbClr val="73B900"/>
                </a:solidFill>
                <a:latin typeface="Courier New" pitchFamily="49" charset="0"/>
                <a:cs typeface="Courier New" pitchFamily="49" charset="0"/>
              </a:rPr>
              <a:t> kernels</a:t>
            </a:r>
            <a:r>
              <a:rPr lang="en-US" sz="1800" dirty="0">
                <a:latin typeface="Lucida Console" pitchFamily="49" charset="0"/>
                <a:cs typeface="Courier New" pitchFamily="49" charset="0"/>
              </a:rPr>
              <a:t/>
            </a:r>
            <a:br>
              <a:rPr lang="en-US" sz="1800" dirty="0">
                <a:latin typeface="Lucida Console" pitchFamily="49" charset="0"/>
                <a:cs typeface="Courier New" pitchFamily="49" charset="0"/>
              </a:rPr>
            </a:br>
            <a:r>
              <a:rPr lang="en-US" sz="1800" dirty="0">
                <a:latin typeface="Courier New" pitchFamily="49" charset="0"/>
                <a:cs typeface="Courier New" pitchFamily="49" charset="0"/>
              </a:rPr>
              <a:t>  do i=1,n</a:t>
            </a:r>
            <a:br>
              <a:rPr lang="en-US" sz="1800" dirty="0">
                <a:latin typeface="Courier New" pitchFamily="49" charset="0"/>
                <a:cs typeface="Courier New" pitchFamily="49" charset="0"/>
              </a:rPr>
            </a:br>
            <a:r>
              <a:rPr lang="en-US" sz="1800" dirty="0">
                <a:latin typeface="Courier New" pitchFamily="49" charset="0"/>
                <a:cs typeface="Courier New" pitchFamily="49" charset="0"/>
              </a:rPr>
              <a:t>     a(i) = 0.0</a:t>
            </a:r>
            <a:br>
              <a:rPr lang="en-US" sz="1800" dirty="0">
                <a:latin typeface="Courier New" pitchFamily="49" charset="0"/>
                <a:cs typeface="Courier New" pitchFamily="49" charset="0"/>
              </a:rPr>
            </a:br>
            <a:r>
              <a:rPr lang="en-US" sz="1800" dirty="0">
                <a:latin typeface="Courier New" pitchFamily="49" charset="0"/>
                <a:cs typeface="Courier New" pitchFamily="49" charset="0"/>
              </a:rPr>
              <a:t>     b(i) = 1.0</a:t>
            </a:r>
            <a:br>
              <a:rPr lang="en-US" sz="1800" dirty="0">
                <a:latin typeface="Courier New" pitchFamily="49" charset="0"/>
                <a:cs typeface="Courier New" pitchFamily="49" charset="0"/>
              </a:rPr>
            </a:br>
            <a:r>
              <a:rPr lang="en-US" sz="1800" dirty="0">
                <a:latin typeface="Courier New" pitchFamily="49" charset="0"/>
                <a:cs typeface="Courier New" pitchFamily="49" charset="0"/>
              </a:rPr>
              <a:t>     c(i) = 2.0</a:t>
            </a:r>
            <a:br>
              <a:rPr lang="en-US" sz="1800" dirty="0">
                <a:latin typeface="Courier New" pitchFamily="49" charset="0"/>
                <a:cs typeface="Courier New" pitchFamily="49" charset="0"/>
              </a:rPr>
            </a:br>
            <a:r>
              <a:rPr lang="en-US" sz="1800" dirty="0">
                <a:latin typeface="Courier New" pitchFamily="49" charset="0"/>
                <a:cs typeface="Courier New" pitchFamily="49" charset="0"/>
              </a:rPr>
              <a:t>  end do</a:t>
            </a:r>
            <a:br>
              <a:rPr lang="en-US" sz="1800" dirty="0">
                <a:latin typeface="Courier New" pitchFamily="49" charset="0"/>
                <a:cs typeface="Courier New" pitchFamily="49" charset="0"/>
              </a:rPr>
            </a:br>
            <a:r>
              <a:rPr lang="en-US" sz="1800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1800" dirty="0">
                <a:latin typeface="Courier New" pitchFamily="49" charset="0"/>
                <a:cs typeface="Courier New" pitchFamily="49" charset="0"/>
              </a:rPr>
            </a:br>
            <a:r>
              <a:rPr lang="en-US" sz="18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do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i=1,n</a:t>
            </a:r>
            <a:br>
              <a:rPr lang="en-US" sz="1800" dirty="0">
                <a:latin typeface="Courier New" pitchFamily="49" charset="0"/>
                <a:cs typeface="Courier New" pitchFamily="49" charset="0"/>
              </a:rPr>
            </a:br>
            <a:r>
              <a:rPr lang="en-US" sz="1800" dirty="0">
                <a:latin typeface="Courier New" pitchFamily="49" charset="0"/>
                <a:cs typeface="Courier New" pitchFamily="49" charset="0"/>
              </a:rPr>
              <a:t>     a(i) = b(i) + c(i)</a:t>
            </a:r>
            <a:br>
              <a:rPr lang="en-US" sz="1800" dirty="0">
                <a:latin typeface="Courier New" pitchFamily="49" charset="0"/>
                <a:cs typeface="Courier New" pitchFamily="49" charset="0"/>
              </a:rPr>
            </a:br>
            <a:r>
              <a:rPr lang="en-US" sz="1800" dirty="0">
                <a:latin typeface="Courier New" pitchFamily="49" charset="0"/>
                <a:cs typeface="Courier New" pitchFamily="49" charset="0"/>
              </a:rPr>
              <a:t>  end do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rgbClr val="73B900"/>
                </a:solidFill>
                <a:latin typeface="Courier New" pitchFamily="49" charset="0"/>
                <a:cs typeface="Courier New" pitchFamily="49" charset="0"/>
              </a:rPr>
              <a:t>!$</a:t>
            </a:r>
            <a:r>
              <a:rPr lang="en-US" sz="1800" dirty="0" err="1">
                <a:solidFill>
                  <a:srgbClr val="73B900"/>
                </a:solidFill>
                <a:latin typeface="Courier New" pitchFamily="49" charset="0"/>
                <a:cs typeface="Courier New" pitchFamily="49" charset="0"/>
              </a:rPr>
              <a:t>acc</a:t>
            </a:r>
            <a:r>
              <a:rPr lang="en-US" sz="1800" dirty="0">
                <a:solidFill>
                  <a:srgbClr val="73B900"/>
                </a:solidFill>
                <a:latin typeface="Courier New" pitchFamily="49" charset="0"/>
                <a:cs typeface="Courier New" pitchFamily="49" charset="0"/>
              </a:rPr>
              <a:t> end kernels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6" name="Right Brace 5"/>
          <p:cNvSpPr/>
          <p:nvPr/>
        </p:nvSpPr>
        <p:spPr>
          <a:xfrm>
            <a:off x="4151953" y="3245449"/>
            <a:ext cx="180020" cy="1200133"/>
          </a:xfrm>
          <a:prstGeom prst="rightBrace">
            <a:avLst>
              <a:gd name="adj1" fmla="val 27869"/>
              <a:gd name="adj2" fmla="val 50000"/>
            </a:avLst>
          </a:prstGeom>
          <a:ln w="38100"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  <p:txBody>
          <a:bodyPr lIns="91386" tIns="45690" rIns="91386" bIns="45690" rtlCol="0" anchor="ctr"/>
          <a:lstStyle/>
          <a:p>
            <a:pPr algn="ctr"/>
            <a:endParaRPr lang="en-GB">
              <a:solidFill>
                <a:schemeClr val="accent5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419600" y="3676268"/>
            <a:ext cx="1020113" cy="338494"/>
          </a:xfrm>
          <a:prstGeom prst="rect">
            <a:avLst/>
          </a:prstGeom>
          <a:noFill/>
        </p:spPr>
        <p:txBody>
          <a:bodyPr wrap="square" lIns="91386" tIns="45690" rIns="91386" bIns="45690" rtlCol="0">
            <a:spAutoFit/>
          </a:bodyPr>
          <a:lstStyle/>
          <a:p>
            <a:r>
              <a:rPr lang="en-US" sz="1600" dirty="0" smtClean="0">
                <a:latin typeface="Trebuchet MS" pitchFamily="34" charset="0"/>
              </a:rPr>
              <a:t>kernel 1</a:t>
            </a:r>
            <a:endParaRPr lang="en-GB" sz="1600" dirty="0">
              <a:latin typeface="Trebuchet MS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451989" y="5105400"/>
            <a:ext cx="1020113" cy="338494"/>
          </a:xfrm>
          <a:prstGeom prst="rect">
            <a:avLst/>
          </a:prstGeom>
          <a:noFill/>
        </p:spPr>
        <p:txBody>
          <a:bodyPr wrap="square" lIns="91386" tIns="45690" rIns="91386" bIns="45690" rtlCol="0">
            <a:spAutoFit/>
          </a:bodyPr>
          <a:lstStyle/>
          <a:p>
            <a:r>
              <a:rPr lang="en-US" sz="1600" dirty="0" smtClean="0">
                <a:latin typeface="Trebuchet MS" pitchFamily="34" charset="0"/>
              </a:rPr>
              <a:t>kernel 2</a:t>
            </a:r>
            <a:endParaRPr lang="en-GB" sz="1600" dirty="0">
              <a:latin typeface="Trebuchet MS" pitchFamily="34" charset="0"/>
            </a:endParaRPr>
          </a:p>
        </p:txBody>
      </p:sp>
      <p:sp>
        <p:nvSpPr>
          <p:cNvPr id="10" name="Right Brace 9"/>
          <p:cNvSpPr/>
          <p:nvPr/>
        </p:nvSpPr>
        <p:spPr>
          <a:xfrm>
            <a:off x="4151953" y="4953000"/>
            <a:ext cx="180020" cy="685800"/>
          </a:xfrm>
          <a:prstGeom prst="rightBrace">
            <a:avLst>
              <a:gd name="adj1" fmla="val 27869"/>
              <a:gd name="adj2" fmla="val 50000"/>
            </a:avLst>
          </a:prstGeom>
          <a:ln w="38100"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  <p:txBody>
          <a:bodyPr lIns="91386" tIns="45690" rIns="91386" bIns="45690" rtlCol="0" anchor="ctr"/>
          <a:lstStyle/>
          <a:p>
            <a:pPr algn="ctr"/>
            <a:endParaRPr lang="en-GB">
              <a:solidFill>
                <a:schemeClr val="accent5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NVIDIA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00679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Parallel Construct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Fortran</a:t>
            </a:r>
            <a:br>
              <a:rPr lang="en-US" dirty="0" smtClean="0"/>
            </a:br>
            <a:r>
              <a:rPr lang="en-US" sz="1800" dirty="0">
                <a:solidFill>
                  <a:srgbClr val="73B900"/>
                </a:solidFill>
                <a:latin typeface="Courier New" pitchFamily="49" charset="0"/>
                <a:cs typeface="Courier New" pitchFamily="49" charset="0"/>
              </a:rPr>
              <a:t>!$</a:t>
            </a:r>
            <a:r>
              <a:rPr lang="en-US" sz="1800" dirty="0" err="1">
                <a:solidFill>
                  <a:srgbClr val="73B900"/>
                </a:solidFill>
                <a:latin typeface="Courier New" pitchFamily="49" charset="0"/>
                <a:cs typeface="Courier New" pitchFamily="49" charset="0"/>
              </a:rPr>
              <a:t>acc</a:t>
            </a:r>
            <a:r>
              <a:rPr lang="en-US" sz="1800" dirty="0">
                <a:solidFill>
                  <a:srgbClr val="73B900"/>
                </a:solidFill>
                <a:latin typeface="Courier New" pitchFamily="49" charset="0"/>
                <a:cs typeface="Courier New" pitchFamily="49" charset="0"/>
              </a:rPr>
              <a:t> parallel </a:t>
            </a:r>
            <a:r>
              <a:rPr lang="en-US" sz="1800" i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[clause …]</a:t>
            </a:r>
            <a:r>
              <a:rPr lang="en-US" sz="1800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/>
            </a:r>
            <a:br>
              <a:rPr lang="en-US" sz="1800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18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i="1" dirty="0">
                <a:latin typeface="Courier New" pitchFamily="49" charset="0"/>
                <a:cs typeface="Courier New" pitchFamily="49" charset="0"/>
              </a:rPr>
              <a:t>structured block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1800" dirty="0">
                <a:latin typeface="Courier New" pitchFamily="49" charset="0"/>
                <a:cs typeface="Courier New" pitchFamily="49" charset="0"/>
              </a:rPr>
            </a:br>
            <a:r>
              <a:rPr lang="en-US" sz="1800" dirty="0">
                <a:solidFill>
                  <a:srgbClr val="73B900"/>
                </a:solidFill>
                <a:latin typeface="Courier New" pitchFamily="49" charset="0"/>
                <a:cs typeface="Courier New" pitchFamily="49" charset="0"/>
              </a:rPr>
              <a:t>!$</a:t>
            </a:r>
            <a:r>
              <a:rPr lang="en-US" sz="1800" dirty="0" err="1">
                <a:solidFill>
                  <a:srgbClr val="73B900"/>
                </a:solidFill>
                <a:latin typeface="Courier New" pitchFamily="49" charset="0"/>
                <a:cs typeface="Courier New" pitchFamily="49" charset="0"/>
              </a:rPr>
              <a:t>acc</a:t>
            </a:r>
            <a:r>
              <a:rPr lang="en-US" sz="1800" dirty="0">
                <a:solidFill>
                  <a:srgbClr val="73B900"/>
                </a:solidFill>
                <a:latin typeface="Courier New" pitchFamily="49" charset="0"/>
                <a:cs typeface="Courier New" pitchFamily="49" charset="0"/>
              </a:rPr>
              <a:t> end parallel</a:t>
            </a:r>
          </a:p>
          <a:p>
            <a:pPr marL="0" indent="0">
              <a:buNone/>
            </a:pP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>
                <a:cs typeface="Courier New" pitchFamily="49" charset="0"/>
              </a:rPr>
              <a:t>C</a:t>
            </a:r>
            <a:r>
              <a:rPr lang="en-US" dirty="0" smtClean="0">
                <a:cs typeface="Courier New" pitchFamily="49" charset="0"/>
              </a:rPr>
              <a:t>lauses</a:t>
            </a:r>
          </a:p>
          <a:p>
            <a:pPr marL="0" indent="0">
              <a:buNone/>
            </a:pPr>
            <a:r>
              <a:rPr lang="en-US" sz="1800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if( </a:t>
            </a:r>
            <a:r>
              <a:rPr lang="en-US" sz="1800" i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condition</a:t>
            </a:r>
            <a:r>
              <a:rPr lang="en-US" sz="1800" dirty="0">
                <a:solidFill>
                  <a:schemeClr val="accent5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sz="1800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async</a:t>
            </a:r>
            <a:r>
              <a:rPr lang="en-US" sz="1800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( </a:t>
            </a:r>
            <a:r>
              <a:rPr lang="en-US" sz="1800" i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expression</a:t>
            </a:r>
            <a:r>
              <a:rPr lang="en-US" sz="1800" dirty="0">
                <a:solidFill>
                  <a:schemeClr val="accent5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sz="1800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num_gangs</a:t>
            </a:r>
            <a:r>
              <a:rPr lang="en-US" sz="1800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( </a:t>
            </a:r>
            <a:r>
              <a:rPr lang="en-US" sz="1800" i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expression</a:t>
            </a:r>
            <a:r>
              <a:rPr lang="en-US" sz="1800" dirty="0">
                <a:solidFill>
                  <a:schemeClr val="accent5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sz="1800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num_workers</a:t>
            </a:r>
            <a:r>
              <a:rPr lang="en-US" sz="1800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( </a:t>
            </a:r>
            <a:r>
              <a:rPr lang="en-US" sz="1800" i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expression</a:t>
            </a:r>
            <a:r>
              <a:rPr lang="en-US" sz="1800" dirty="0">
                <a:solidFill>
                  <a:schemeClr val="accent5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sz="1800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vector_length</a:t>
            </a:r>
            <a:r>
              <a:rPr lang="en-US" sz="1800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( </a:t>
            </a:r>
            <a:r>
              <a:rPr lang="en-US" sz="1800" i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expression</a:t>
            </a:r>
            <a:r>
              <a:rPr lang="en-US" sz="1800" dirty="0">
                <a:solidFill>
                  <a:schemeClr val="accent5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4860925" cy="4073526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C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73B900"/>
                </a:solidFill>
                <a:latin typeface="Courier New" pitchFamily="49" charset="0"/>
                <a:cs typeface="Courier New" pitchFamily="49" charset="0"/>
              </a:rPr>
              <a:t>#pragma </a:t>
            </a:r>
            <a:r>
              <a:rPr lang="en-US" sz="1800" dirty="0" err="1">
                <a:solidFill>
                  <a:srgbClr val="73B900"/>
                </a:solidFill>
                <a:latin typeface="Courier New" pitchFamily="49" charset="0"/>
                <a:cs typeface="Courier New" pitchFamily="49" charset="0"/>
              </a:rPr>
              <a:t>acc</a:t>
            </a:r>
            <a:r>
              <a:rPr lang="en-US" sz="1800" dirty="0">
                <a:solidFill>
                  <a:srgbClr val="73B900"/>
                </a:solidFill>
                <a:latin typeface="Courier New" pitchFamily="49" charset="0"/>
                <a:cs typeface="Courier New" pitchFamily="49" charset="0"/>
              </a:rPr>
              <a:t> parallel </a:t>
            </a:r>
            <a:r>
              <a:rPr lang="en-US" sz="1800" i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[clause …]</a:t>
            </a:r>
            <a:br>
              <a:rPr lang="en-US" sz="1800" i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1800" i="1" dirty="0">
                <a:latin typeface="Courier New" pitchFamily="49" charset="0"/>
                <a:cs typeface="Courier New" pitchFamily="49" charset="0"/>
              </a:rPr>
              <a:t>    { structured block }</a:t>
            </a:r>
          </a:p>
          <a:p>
            <a:pPr marL="0" indent="0">
              <a:buNone/>
            </a:pP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private</a:t>
            </a:r>
            <a:r>
              <a:rPr lang="en-US" sz="1800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( </a:t>
            </a:r>
            <a:r>
              <a:rPr lang="en-US" sz="1800" i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list</a:t>
            </a:r>
            <a:r>
              <a:rPr lang="en-US" sz="1800" dirty="0">
                <a:solidFill>
                  <a:schemeClr val="accent5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sz="1800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firstprivate</a:t>
            </a:r>
            <a:r>
              <a:rPr lang="en-US" sz="1800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( </a:t>
            </a:r>
            <a:r>
              <a:rPr lang="en-US" sz="1800" i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list</a:t>
            </a:r>
            <a:r>
              <a:rPr lang="en-US" sz="1800" dirty="0">
                <a:solidFill>
                  <a:schemeClr val="accent5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sz="1800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reduction( </a:t>
            </a:r>
            <a:r>
              <a:rPr lang="en-US" sz="1800" i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operator:list</a:t>
            </a:r>
            <a:r>
              <a:rPr lang="en-US" sz="1800" dirty="0">
                <a:solidFill>
                  <a:schemeClr val="accent5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dirty="0" smtClean="0"/>
              <a:t>Also any data clause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NVIDIA 2013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6916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Parallel Clauses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3957624" indent="-3957624">
              <a:buNone/>
              <a:tabLst>
                <a:tab pos="3957624" algn="l"/>
              </a:tabLst>
            </a:pPr>
            <a:r>
              <a:rPr lang="en-US" sz="2100" dirty="0" err="1">
                <a:solidFill>
                  <a:srgbClr val="73B900"/>
                </a:solidFill>
                <a:latin typeface="Courier New" pitchFamily="49" charset="0"/>
                <a:cs typeface="Courier New" pitchFamily="49" charset="0"/>
              </a:rPr>
              <a:t>num_gangs</a:t>
            </a:r>
            <a:r>
              <a:rPr lang="en-US" sz="2100" dirty="0">
                <a:solidFill>
                  <a:srgbClr val="73B900"/>
                </a:solidFill>
                <a:latin typeface="Courier New" pitchFamily="49" charset="0"/>
                <a:cs typeface="Courier New" pitchFamily="49" charset="0"/>
              </a:rPr>
              <a:t> ( </a:t>
            </a:r>
            <a:r>
              <a:rPr lang="en-US" sz="2100" i="1" dirty="0">
                <a:solidFill>
                  <a:srgbClr val="73B900"/>
                </a:solidFill>
                <a:latin typeface="Courier New" pitchFamily="49" charset="0"/>
                <a:cs typeface="Courier New" pitchFamily="49" charset="0"/>
              </a:rPr>
              <a:t>expression</a:t>
            </a:r>
            <a:r>
              <a:rPr lang="en-US" sz="2100" dirty="0">
                <a:solidFill>
                  <a:srgbClr val="73B900"/>
                </a:solidFill>
                <a:latin typeface="Courier New" pitchFamily="49" charset="0"/>
                <a:cs typeface="Courier New" pitchFamily="49" charset="0"/>
              </a:rPr>
              <a:t> )</a:t>
            </a:r>
            <a:r>
              <a:rPr lang="en-US" dirty="0" smtClean="0"/>
              <a:t>	Controls how many parallel gangs are created (CUDA </a:t>
            </a:r>
            <a:r>
              <a:rPr lang="en-US" sz="2100" dirty="0" err="1">
                <a:latin typeface="Courier New" pitchFamily="49" charset="0"/>
                <a:cs typeface="Courier New" pitchFamily="49" charset="0"/>
              </a:rPr>
              <a:t>gridDim</a:t>
            </a:r>
            <a:r>
              <a:rPr lang="en-US" dirty="0" smtClean="0"/>
              <a:t>).</a:t>
            </a:r>
          </a:p>
          <a:p>
            <a:pPr marL="3957624" indent="-3957624">
              <a:buNone/>
              <a:tabLst>
                <a:tab pos="3957624" algn="l"/>
              </a:tabLst>
            </a:pPr>
            <a:r>
              <a:rPr lang="en-US" sz="2100" dirty="0" err="1">
                <a:solidFill>
                  <a:srgbClr val="73B900"/>
                </a:solidFill>
                <a:latin typeface="Courier New" pitchFamily="49" charset="0"/>
                <a:cs typeface="Courier New" pitchFamily="49" charset="0"/>
              </a:rPr>
              <a:t>num_workers</a:t>
            </a:r>
            <a:r>
              <a:rPr lang="en-US" sz="2100" dirty="0">
                <a:solidFill>
                  <a:srgbClr val="73B900"/>
                </a:solidFill>
                <a:latin typeface="Courier New" pitchFamily="49" charset="0"/>
                <a:cs typeface="Courier New" pitchFamily="49" charset="0"/>
              </a:rPr>
              <a:t> ( expression ) </a:t>
            </a:r>
            <a:r>
              <a:rPr lang="en-US" dirty="0"/>
              <a:t>	</a:t>
            </a:r>
            <a:r>
              <a:rPr lang="en-US" dirty="0" smtClean="0"/>
              <a:t>Controls how </a:t>
            </a:r>
            <a:r>
              <a:rPr lang="en-US" dirty="0"/>
              <a:t>many </a:t>
            </a:r>
            <a:r>
              <a:rPr lang="en-US" dirty="0" smtClean="0"/>
              <a:t>workers are created in each gang (CUDA </a:t>
            </a:r>
            <a:r>
              <a:rPr lang="en-US" sz="2100" dirty="0" err="1">
                <a:latin typeface="Courier New" pitchFamily="49" charset="0"/>
                <a:cs typeface="Courier New" pitchFamily="49" charset="0"/>
              </a:rPr>
              <a:t>blockDim</a:t>
            </a:r>
            <a:r>
              <a:rPr lang="en-US" dirty="0" smtClean="0"/>
              <a:t>).</a:t>
            </a:r>
          </a:p>
          <a:p>
            <a:pPr marL="3957624" indent="-3957624">
              <a:buNone/>
              <a:tabLst>
                <a:tab pos="3957624" algn="l"/>
              </a:tabLst>
            </a:pPr>
            <a:r>
              <a:rPr lang="en-US" sz="2100" dirty="0" err="1">
                <a:solidFill>
                  <a:srgbClr val="73B900"/>
                </a:solidFill>
                <a:latin typeface="Courier New" pitchFamily="49" charset="0"/>
                <a:cs typeface="Courier New" pitchFamily="49" charset="0"/>
              </a:rPr>
              <a:t>vector_length</a:t>
            </a:r>
            <a:r>
              <a:rPr lang="en-US" sz="2100" dirty="0">
                <a:solidFill>
                  <a:srgbClr val="73B900"/>
                </a:solidFill>
                <a:latin typeface="Courier New" pitchFamily="49" charset="0"/>
                <a:cs typeface="Courier New" pitchFamily="49" charset="0"/>
              </a:rPr>
              <a:t> ( list )</a:t>
            </a:r>
            <a:r>
              <a:rPr lang="en-US" dirty="0"/>
              <a:t>	</a:t>
            </a:r>
            <a:r>
              <a:rPr lang="en-US" dirty="0" smtClean="0"/>
              <a:t>Controls vector length of each worker (SIMD execution).</a:t>
            </a:r>
          </a:p>
          <a:p>
            <a:pPr marL="3957624" indent="-3957624">
              <a:buNone/>
              <a:tabLst>
                <a:tab pos="3957624" algn="l"/>
              </a:tabLst>
            </a:pPr>
            <a:r>
              <a:rPr lang="en-US" sz="2100" dirty="0">
                <a:solidFill>
                  <a:srgbClr val="73B900"/>
                </a:solidFill>
                <a:latin typeface="Courier New" pitchFamily="49" charset="0"/>
                <a:cs typeface="Courier New" pitchFamily="49" charset="0"/>
              </a:rPr>
              <a:t>private( list )</a:t>
            </a:r>
            <a:r>
              <a:rPr lang="en-US" dirty="0"/>
              <a:t>	</a:t>
            </a:r>
            <a:r>
              <a:rPr lang="en-US" dirty="0" smtClean="0"/>
              <a:t>A copy of each variable in list is allocated to each gang.</a:t>
            </a:r>
          </a:p>
          <a:p>
            <a:pPr marL="3957624" indent="-3957624">
              <a:buNone/>
              <a:tabLst>
                <a:tab pos="3957624" algn="l"/>
              </a:tabLst>
            </a:pPr>
            <a:r>
              <a:rPr lang="en-US" sz="2100" dirty="0" err="1">
                <a:solidFill>
                  <a:srgbClr val="73B900"/>
                </a:solidFill>
                <a:latin typeface="Courier New" pitchFamily="49" charset="0"/>
                <a:cs typeface="Courier New" pitchFamily="49" charset="0"/>
              </a:rPr>
              <a:t>firstprivate</a:t>
            </a:r>
            <a:r>
              <a:rPr lang="en-US" sz="2100" dirty="0">
                <a:solidFill>
                  <a:srgbClr val="73B900"/>
                </a:solidFill>
                <a:latin typeface="Courier New" pitchFamily="49" charset="0"/>
                <a:cs typeface="Courier New" pitchFamily="49" charset="0"/>
              </a:rPr>
              <a:t> ( list )</a:t>
            </a:r>
            <a:r>
              <a:rPr lang="en-US" dirty="0"/>
              <a:t>	</a:t>
            </a:r>
            <a:r>
              <a:rPr lang="en-US" sz="2100" dirty="0">
                <a:latin typeface="Courier New" pitchFamily="49" charset="0"/>
                <a:cs typeface="Courier New" pitchFamily="49" charset="0"/>
              </a:rPr>
              <a:t>private</a:t>
            </a:r>
            <a:r>
              <a:rPr lang="en-US" dirty="0" smtClean="0"/>
              <a:t> variables initialized from host.</a:t>
            </a:r>
          </a:p>
          <a:p>
            <a:pPr marL="3957624" indent="-3957624">
              <a:buNone/>
              <a:tabLst>
                <a:tab pos="3957624" algn="l"/>
              </a:tabLst>
            </a:pPr>
            <a:r>
              <a:rPr lang="en-US" sz="2100" dirty="0">
                <a:solidFill>
                  <a:srgbClr val="73B900"/>
                </a:solidFill>
                <a:latin typeface="Courier New" pitchFamily="49" charset="0"/>
                <a:cs typeface="Courier New" pitchFamily="49" charset="0"/>
              </a:rPr>
              <a:t>reduction( </a:t>
            </a:r>
            <a:r>
              <a:rPr lang="en-US" sz="2100" dirty="0" err="1">
                <a:solidFill>
                  <a:srgbClr val="73B900"/>
                </a:solidFill>
                <a:latin typeface="Courier New" pitchFamily="49" charset="0"/>
                <a:cs typeface="Courier New" pitchFamily="49" charset="0"/>
              </a:rPr>
              <a:t>operator:list</a:t>
            </a:r>
            <a:r>
              <a:rPr lang="en-US" sz="2100" dirty="0">
                <a:solidFill>
                  <a:srgbClr val="73B900"/>
                </a:solidFill>
                <a:latin typeface="Courier New" pitchFamily="49" charset="0"/>
                <a:cs typeface="Courier New" pitchFamily="49" charset="0"/>
              </a:rPr>
              <a:t> )</a:t>
            </a:r>
            <a:r>
              <a:rPr lang="en-US" dirty="0"/>
              <a:t>	</a:t>
            </a:r>
            <a:r>
              <a:rPr lang="en-US" sz="2100" dirty="0">
                <a:latin typeface="Courier New" pitchFamily="49" charset="0"/>
                <a:cs typeface="Courier New" pitchFamily="49" charset="0"/>
              </a:rPr>
              <a:t>private</a:t>
            </a:r>
            <a:r>
              <a:rPr lang="en-US" dirty="0"/>
              <a:t> variables </a:t>
            </a:r>
            <a:r>
              <a:rPr lang="en-US" dirty="0" smtClean="0"/>
              <a:t>combined across gangs.</a:t>
            </a:r>
            <a:endParaRPr lang="en-GB" dirty="0"/>
          </a:p>
          <a:p>
            <a:pPr marL="2338596" indent="-2338596">
              <a:buNone/>
              <a:tabLst>
                <a:tab pos="2338596" algn="l"/>
              </a:tabLst>
            </a:pPr>
            <a:endParaRPr lang="en-GB" dirty="0"/>
          </a:p>
          <a:p>
            <a:pPr marL="2158704" indent="-2158704">
              <a:buNone/>
              <a:tabLst>
                <a:tab pos="2158704" algn="l"/>
              </a:tabLst>
            </a:pPr>
            <a:endParaRPr lang="en-GB" dirty="0"/>
          </a:p>
          <a:p>
            <a:pPr marL="2158704" indent="-2158704">
              <a:buNone/>
              <a:tabLst>
                <a:tab pos="2158704" algn="l"/>
              </a:tabLst>
            </a:pP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NVIDIA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37606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Loop Construct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81000" y="1600200"/>
            <a:ext cx="4860925" cy="4073526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Fortran</a:t>
            </a:r>
            <a:br>
              <a:rPr lang="en-US" dirty="0" smtClean="0"/>
            </a:br>
            <a:r>
              <a:rPr lang="en-US" sz="1800" dirty="0">
                <a:solidFill>
                  <a:srgbClr val="73B900"/>
                </a:solidFill>
                <a:latin typeface="Courier New" pitchFamily="49" charset="0"/>
                <a:cs typeface="Courier New" pitchFamily="49" charset="0"/>
              </a:rPr>
              <a:t>!$</a:t>
            </a:r>
            <a:r>
              <a:rPr lang="en-US" sz="1800" dirty="0" err="1">
                <a:solidFill>
                  <a:srgbClr val="73B900"/>
                </a:solidFill>
                <a:latin typeface="Courier New" pitchFamily="49" charset="0"/>
                <a:cs typeface="Courier New" pitchFamily="49" charset="0"/>
              </a:rPr>
              <a:t>acc</a:t>
            </a:r>
            <a:r>
              <a:rPr lang="en-US" sz="1800" dirty="0">
                <a:solidFill>
                  <a:srgbClr val="73B900"/>
                </a:solidFill>
                <a:latin typeface="Courier New" pitchFamily="49" charset="0"/>
                <a:cs typeface="Courier New" pitchFamily="49" charset="0"/>
              </a:rPr>
              <a:t> loop </a:t>
            </a:r>
            <a:r>
              <a:rPr lang="en-US" sz="1800" i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[clause …]</a:t>
            </a:r>
            <a:r>
              <a:rPr lang="en-US" sz="1800" i="1" dirty="0">
                <a:solidFill>
                  <a:srgbClr val="73B900"/>
                </a:solidFill>
                <a:latin typeface="Courier New" pitchFamily="49" charset="0"/>
                <a:cs typeface="Courier New" pitchFamily="49" charset="0"/>
              </a:rPr>
              <a:t/>
            </a:r>
            <a:br>
              <a:rPr lang="en-US" sz="1800" i="1" dirty="0">
                <a:solidFill>
                  <a:srgbClr val="73B9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18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i="1" dirty="0">
                <a:latin typeface="Courier New" pitchFamily="49" charset="0"/>
                <a:cs typeface="Courier New" pitchFamily="49" charset="0"/>
              </a:rPr>
              <a:t>loop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1800" dirty="0">
                <a:latin typeface="Courier New" pitchFamily="49" charset="0"/>
                <a:cs typeface="Courier New" pitchFamily="49" charset="0"/>
              </a:rPr>
            </a:br>
            <a:r>
              <a:rPr lang="en-US" sz="1800" dirty="0">
                <a:solidFill>
                  <a:srgbClr val="73B900"/>
                </a:solidFill>
                <a:latin typeface="Courier New" pitchFamily="49" charset="0"/>
                <a:cs typeface="Courier New" pitchFamily="49" charset="0"/>
              </a:rPr>
              <a:t>!$</a:t>
            </a:r>
            <a:r>
              <a:rPr lang="en-US" sz="1800" dirty="0" err="1">
                <a:solidFill>
                  <a:srgbClr val="73B900"/>
                </a:solidFill>
                <a:latin typeface="Courier New" pitchFamily="49" charset="0"/>
                <a:cs typeface="Courier New" pitchFamily="49" charset="0"/>
              </a:rPr>
              <a:t>acc</a:t>
            </a:r>
            <a:r>
              <a:rPr lang="en-US" sz="1800" dirty="0">
                <a:solidFill>
                  <a:srgbClr val="73B900"/>
                </a:solidFill>
                <a:latin typeface="Courier New" pitchFamily="49" charset="0"/>
                <a:cs typeface="Courier New" pitchFamily="49" charset="0"/>
              </a:rPr>
              <a:t> end loop</a:t>
            </a:r>
          </a:p>
          <a:p>
            <a:pPr marL="0" indent="0">
              <a:buNone/>
            </a:pP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smtClean="0"/>
              <a:t>Combined directives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dirty="0">
                <a:solidFill>
                  <a:srgbClr val="73B900"/>
                </a:solidFill>
                <a:latin typeface="Courier New" pitchFamily="49" charset="0"/>
                <a:cs typeface="Courier New" pitchFamily="49" charset="0"/>
              </a:rPr>
              <a:t>!$</a:t>
            </a:r>
            <a:r>
              <a:rPr lang="en-US" sz="1800" dirty="0" err="1">
                <a:solidFill>
                  <a:srgbClr val="73B900"/>
                </a:solidFill>
                <a:latin typeface="Courier New" pitchFamily="49" charset="0"/>
                <a:cs typeface="Courier New" pitchFamily="49" charset="0"/>
              </a:rPr>
              <a:t>acc</a:t>
            </a:r>
            <a:r>
              <a:rPr lang="en-US" sz="1800" dirty="0">
                <a:solidFill>
                  <a:srgbClr val="73B900"/>
                </a:solidFill>
                <a:latin typeface="Courier New" pitchFamily="49" charset="0"/>
                <a:cs typeface="Courier New" pitchFamily="49" charset="0"/>
              </a:rPr>
              <a:t> parallel loop </a:t>
            </a:r>
            <a:r>
              <a:rPr lang="en-US" sz="1800" i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[clause …]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1800" dirty="0">
                <a:latin typeface="Courier New" pitchFamily="49" charset="0"/>
                <a:cs typeface="Courier New" pitchFamily="49" charset="0"/>
              </a:rPr>
            </a:br>
            <a:r>
              <a:rPr lang="en-US" sz="1800" dirty="0">
                <a:solidFill>
                  <a:srgbClr val="73B900"/>
                </a:solidFill>
                <a:latin typeface="Courier New" pitchFamily="49" charset="0"/>
                <a:cs typeface="Courier New" pitchFamily="49" charset="0"/>
              </a:rPr>
              <a:t>!$</a:t>
            </a:r>
            <a:r>
              <a:rPr lang="en-US" sz="1800" dirty="0" err="1">
                <a:solidFill>
                  <a:srgbClr val="73B900"/>
                </a:solidFill>
                <a:latin typeface="Courier New" pitchFamily="49" charset="0"/>
                <a:cs typeface="Courier New" pitchFamily="49" charset="0"/>
              </a:rPr>
              <a:t>acc</a:t>
            </a:r>
            <a:r>
              <a:rPr lang="en-US" sz="1800" dirty="0">
                <a:solidFill>
                  <a:srgbClr val="73B900"/>
                </a:solidFill>
                <a:latin typeface="Courier New" pitchFamily="49" charset="0"/>
                <a:cs typeface="Courier New" pitchFamily="49" charset="0"/>
              </a:rPr>
              <a:t> kernels loop </a:t>
            </a:r>
            <a:r>
              <a:rPr lang="en-US" sz="1800" i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[clause …]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711588" y="1619250"/>
            <a:ext cx="4280012" cy="472545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C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73B900"/>
                </a:solidFill>
                <a:latin typeface="Courier New" pitchFamily="49" charset="0"/>
                <a:cs typeface="Courier New" pitchFamily="49" charset="0"/>
              </a:rPr>
              <a:t>#pragma </a:t>
            </a:r>
            <a:r>
              <a:rPr lang="en-US" sz="1800" dirty="0" err="1">
                <a:solidFill>
                  <a:srgbClr val="73B900"/>
                </a:solidFill>
                <a:latin typeface="Courier New" pitchFamily="49" charset="0"/>
                <a:cs typeface="Courier New" pitchFamily="49" charset="0"/>
              </a:rPr>
              <a:t>acc</a:t>
            </a:r>
            <a:r>
              <a:rPr lang="en-US" sz="1800" dirty="0">
                <a:solidFill>
                  <a:srgbClr val="73B900"/>
                </a:solidFill>
                <a:latin typeface="Courier New" pitchFamily="49" charset="0"/>
                <a:cs typeface="Courier New" pitchFamily="49" charset="0"/>
              </a:rPr>
              <a:t> loop </a:t>
            </a:r>
            <a:r>
              <a:rPr lang="en-US" sz="1800" i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[clause …]</a:t>
            </a:r>
            <a:br>
              <a:rPr lang="en-US" sz="1800" i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1800" i="1" dirty="0">
                <a:latin typeface="Courier New" pitchFamily="49" charset="0"/>
                <a:cs typeface="Courier New" pitchFamily="49" charset="0"/>
              </a:rPr>
              <a:t>    { loop }</a:t>
            </a:r>
            <a:br>
              <a:rPr lang="en-US" sz="1800" i="1" dirty="0">
                <a:latin typeface="Courier New" pitchFamily="49" charset="0"/>
                <a:cs typeface="Courier New" pitchFamily="49" charset="0"/>
              </a:rPr>
            </a:br>
            <a:endParaRPr lang="en-US" sz="1800" i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i="1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1800" i="1" dirty="0">
                <a:latin typeface="Courier New" pitchFamily="49" charset="0"/>
                <a:cs typeface="Courier New" pitchFamily="49" charset="0"/>
              </a:rPr>
            </a:br>
            <a:endParaRPr lang="en-US" dirty="0"/>
          </a:p>
          <a:p>
            <a:pPr marL="0" indent="0">
              <a:buNone/>
            </a:pPr>
            <a:r>
              <a:rPr lang="en-US" sz="1800" dirty="0">
                <a:solidFill>
                  <a:srgbClr val="73B900"/>
                </a:solidFill>
                <a:latin typeface="Courier New" pitchFamily="49" charset="0"/>
                <a:cs typeface="Courier New" pitchFamily="49" charset="0"/>
              </a:rPr>
              <a:t>!$</a:t>
            </a:r>
            <a:r>
              <a:rPr lang="en-US" sz="1800" dirty="0" err="1">
                <a:solidFill>
                  <a:srgbClr val="73B900"/>
                </a:solidFill>
                <a:latin typeface="Courier New" pitchFamily="49" charset="0"/>
                <a:cs typeface="Courier New" pitchFamily="49" charset="0"/>
              </a:rPr>
              <a:t>acc</a:t>
            </a:r>
            <a:r>
              <a:rPr lang="en-US" sz="1800" dirty="0">
                <a:solidFill>
                  <a:srgbClr val="73B900"/>
                </a:solidFill>
                <a:latin typeface="Courier New" pitchFamily="49" charset="0"/>
                <a:cs typeface="Courier New" pitchFamily="49" charset="0"/>
              </a:rPr>
              <a:t> parallel loop </a:t>
            </a:r>
            <a:r>
              <a:rPr lang="en-US" sz="1800" i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[clause …]</a:t>
            </a:r>
            <a:br>
              <a:rPr lang="en-US" sz="1800" i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1800" dirty="0">
                <a:solidFill>
                  <a:srgbClr val="73B900"/>
                </a:solidFill>
                <a:latin typeface="Courier New" pitchFamily="49" charset="0"/>
                <a:cs typeface="Courier New" pitchFamily="49" charset="0"/>
              </a:rPr>
              <a:t>!$</a:t>
            </a:r>
            <a:r>
              <a:rPr lang="en-US" sz="1800" dirty="0" err="1">
                <a:solidFill>
                  <a:srgbClr val="73B900"/>
                </a:solidFill>
                <a:latin typeface="Courier New" pitchFamily="49" charset="0"/>
                <a:cs typeface="Courier New" pitchFamily="49" charset="0"/>
              </a:rPr>
              <a:t>acc</a:t>
            </a:r>
            <a:r>
              <a:rPr lang="en-US" sz="1800" dirty="0">
                <a:solidFill>
                  <a:srgbClr val="73B900"/>
                </a:solidFill>
                <a:latin typeface="Courier New" pitchFamily="49" charset="0"/>
                <a:cs typeface="Courier New" pitchFamily="49" charset="0"/>
              </a:rPr>
              <a:t> kernels loop </a:t>
            </a:r>
            <a:r>
              <a:rPr lang="en-US" sz="1800" i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[clause …]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>
              <a:cs typeface="Courier New" pitchFamily="49" charset="0"/>
            </a:endParaRPr>
          </a:p>
          <a:p>
            <a:pPr marL="0" indent="0">
              <a:buNone/>
            </a:pPr>
            <a:endParaRPr lang="en-US" sz="18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91580" y="5316327"/>
            <a:ext cx="7200800" cy="830936"/>
          </a:xfrm>
          <a:prstGeom prst="rect">
            <a:avLst/>
          </a:prstGeom>
          <a:noFill/>
        </p:spPr>
        <p:txBody>
          <a:bodyPr wrap="square" lIns="91386" tIns="45690" rIns="91386" bIns="45690" rtlCol="0">
            <a:spAutoFit/>
          </a:bodyPr>
          <a:lstStyle/>
          <a:p>
            <a:r>
              <a:rPr lang="en-US" sz="2400" dirty="0"/>
              <a:t>Detailed control of the parallel execution of the following loop.</a:t>
            </a:r>
            <a:endParaRPr lang="en-GB" sz="240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NVIDIA 2013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267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Loop Clauses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745" y="1508831"/>
            <a:ext cx="8368771" cy="5120569"/>
          </a:xfrm>
        </p:spPr>
        <p:txBody>
          <a:bodyPr>
            <a:normAutofit/>
          </a:bodyPr>
          <a:lstStyle/>
          <a:p>
            <a:pPr marL="3957624" indent="-3957624">
              <a:buNone/>
              <a:tabLst>
                <a:tab pos="3957624" algn="l"/>
              </a:tabLst>
            </a:pPr>
            <a:r>
              <a:rPr lang="en-US" sz="1800" dirty="0" smtClean="0">
                <a:solidFill>
                  <a:srgbClr val="73B900"/>
                </a:solidFill>
                <a:latin typeface="Courier New" pitchFamily="49" charset="0"/>
                <a:cs typeface="Courier New" pitchFamily="49" charset="0"/>
              </a:rPr>
              <a:t>collapse( n )</a:t>
            </a:r>
            <a:r>
              <a:rPr lang="en-US" dirty="0" smtClean="0"/>
              <a:t>	</a:t>
            </a:r>
            <a:r>
              <a:rPr lang="en-US" sz="2400" dirty="0"/>
              <a:t>Applies directive to the following 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n</a:t>
            </a:r>
            <a:r>
              <a:rPr lang="en-US" sz="2400" dirty="0"/>
              <a:t> nested loops.</a:t>
            </a:r>
          </a:p>
          <a:p>
            <a:pPr marL="3957624" indent="-3957624">
              <a:buNone/>
              <a:tabLst>
                <a:tab pos="3957624" algn="l"/>
              </a:tabLst>
            </a:pPr>
            <a:r>
              <a:rPr lang="en-US" sz="1800" dirty="0" err="1">
                <a:solidFill>
                  <a:srgbClr val="73B900"/>
                </a:solidFill>
                <a:latin typeface="Courier New" pitchFamily="49" charset="0"/>
                <a:cs typeface="Courier New" pitchFamily="49" charset="0"/>
              </a:rPr>
              <a:t>seq</a:t>
            </a:r>
            <a:r>
              <a:rPr lang="en-US" dirty="0"/>
              <a:t>	</a:t>
            </a:r>
            <a:r>
              <a:rPr lang="en-US" sz="2400" dirty="0" smtClean="0"/>
              <a:t>Executes the loop sequentially on the GPU.</a:t>
            </a:r>
          </a:p>
          <a:p>
            <a:pPr marL="3957624" indent="-3957624">
              <a:buNone/>
              <a:tabLst>
                <a:tab pos="3957624" algn="l"/>
              </a:tabLst>
            </a:pPr>
            <a:r>
              <a:rPr lang="en-US" sz="1800" dirty="0">
                <a:solidFill>
                  <a:srgbClr val="73B900"/>
                </a:solidFill>
                <a:latin typeface="Courier New" pitchFamily="49" charset="0"/>
                <a:cs typeface="Courier New" pitchFamily="49" charset="0"/>
              </a:rPr>
              <a:t>private( list )</a:t>
            </a:r>
            <a:r>
              <a:rPr lang="en-US" dirty="0">
                <a:solidFill>
                  <a:srgbClr val="FFFFFF"/>
                </a:solidFill>
              </a:rPr>
              <a:t>	</a:t>
            </a:r>
            <a:r>
              <a:rPr lang="en-US" sz="2400" dirty="0"/>
              <a:t>A copy </a:t>
            </a:r>
            <a:r>
              <a:rPr lang="en-US" sz="2400" dirty="0"/>
              <a:t>of each variable in list is </a:t>
            </a:r>
            <a:r>
              <a:rPr lang="en-US" sz="2400" dirty="0"/>
              <a:t>created for each iteration of the loop.</a:t>
            </a:r>
            <a:endParaRPr lang="en-US" sz="2400" dirty="0"/>
          </a:p>
          <a:p>
            <a:pPr marL="3957624" indent="-3957624">
              <a:buNone/>
              <a:tabLst>
                <a:tab pos="3957624" algn="l"/>
              </a:tabLst>
            </a:pPr>
            <a:r>
              <a:rPr lang="en-US" sz="1800" dirty="0">
                <a:solidFill>
                  <a:srgbClr val="73B900"/>
                </a:solidFill>
                <a:latin typeface="Courier New" pitchFamily="49" charset="0"/>
                <a:cs typeface="Courier New" pitchFamily="49" charset="0"/>
              </a:rPr>
              <a:t>reduction( </a:t>
            </a:r>
            <a:r>
              <a:rPr lang="en-US" sz="1800" dirty="0" err="1">
                <a:solidFill>
                  <a:srgbClr val="73B900"/>
                </a:solidFill>
                <a:latin typeface="Courier New" pitchFamily="49" charset="0"/>
                <a:cs typeface="Courier New" pitchFamily="49" charset="0"/>
              </a:rPr>
              <a:t>operator:list</a:t>
            </a:r>
            <a:r>
              <a:rPr lang="en-US" sz="1800" dirty="0">
                <a:solidFill>
                  <a:srgbClr val="73B900"/>
                </a:solidFill>
                <a:latin typeface="Courier New" pitchFamily="49" charset="0"/>
                <a:cs typeface="Courier New" pitchFamily="49" charset="0"/>
              </a:rPr>
              <a:t> )</a:t>
            </a:r>
            <a:r>
              <a:rPr lang="en-US" dirty="0">
                <a:solidFill>
                  <a:srgbClr val="FFFFFF"/>
                </a:solidFill>
              </a:rPr>
              <a:t>	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private</a:t>
            </a:r>
            <a:r>
              <a:rPr lang="en-US" dirty="0"/>
              <a:t> </a:t>
            </a:r>
            <a:r>
              <a:rPr lang="en-US" sz="2400" dirty="0"/>
              <a:t>variables combined across </a:t>
            </a:r>
            <a:r>
              <a:rPr lang="en-US" sz="2400" dirty="0"/>
              <a:t>iterations.</a:t>
            </a:r>
            <a:endParaRPr lang="en-GB" sz="2400" dirty="0"/>
          </a:p>
          <a:p>
            <a:pPr marL="2338596" indent="-2338596">
              <a:buNone/>
              <a:tabLst>
                <a:tab pos="2338596" algn="l"/>
              </a:tabLst>
            </a:pPr>
            <a:endParaRPr lang="en-GB" dirty="0"/>
          </a:p>
          <a:p>
            <a:pPr marL="2158704" indent="-2158704">
              <a:buNone/>
              <a:tabLst>
                <a:tab pos="2158704" algn="l"/>
              </a:tabLst>
            </a:pPr>
            <a:endParaRPr lang="en-GB" dirty="0"/>
          </a:p>
          <a:p>
            <a:pPr marL="2158704" indent="-2158704">
              <a:buNone/>
              <a:tabLst>
                <a:tab pos="2158704" algn="l"/>
              </a:tabLst>
            </a:pP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NVIDIA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24627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04800" y="274638"/>
            <a:ext cx="8534400" cy="1143000"/>
          </a:xfrm>
        </p:spPr>
        <p:txBody>
          <a:bodyPr>
            <a:normAutofit fontScale="90000"/>
          </a:bodyPr>
          <a:lstStyle/>
          <a:p>
            <a:r>
              <a:rPr lang="en-GB" dirty="0">
                <a:latin typeface="Lucida Console" pitchFamily="49" charset="0"/>
              </a:rPr>
              <a:t>kernels</a:t>
            </a:r>
            <a:r>
              <a:rPr lang="en-GB" dirty="0"/>
              <a:t>: Your first OpenACC Directive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Each loop executed as a separate </a:t>
            </a:r>
            <a:r>
              <a:rPr lang="en-US" i="1" dirty="0" smtClean="0"/>
              <a:t>kernel </a:t>
            </a:r>
            <a:r>
              <a:rPr lang="en-US" dirty="0" smtClean="0"/>
              <a:t>on the GPU.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endParaRPr lang="en-US" sz="2000" dirty="0">
              <a:solidFill>
                <a:srgbClr val="FFC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>
                <a:solidFill>
                  <a:srgbClr val="73B900"/>
                </a:solidFill>
                <a:latin typeface="Courier New" pitchFamily="49" charset="0"/>
                <a:cs typeface="Courier New" pitchFamily="49" charset="0"/>
              </a:rPr>
              <a:t>!$</a:t>
            </a:r>
            <a:r>
              <a:rPr lang="en-US" sz="1800" b="1" dirty="0" err="1">
                <a:solidFill>
                  <a:srgbClr val="73B900"/>
                </a:solidFill>
                <a:latin typeface="Courier New" pitchFamily="49" charset="0"/>
                <a:cs typeface="Courier New" pitchFamily="49" charset="0"/>
              </a:rPr>
              <a:t>acc</a:t>
            </a:r>
            <a:r>
              <a:rPr lang="en-US" sz="1800" b="1" dirty="0">
                <a:solidFill>
                  <a:srgbClr val="73B900"/>
                </a:solidFill>
                <a:latin typeface="Courier New" pitchFamily="49" charset="0"/>
                <a:cs typeface="Courier New" pitchFamily="49" charset="0"/>
              </a:rPr>
              <a:t> kernels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1800" b="1" dirty="0">
                <a:latin typeface="Courier New" pitchFamily="49" charset="0"/>
                <a:cs typeface="Courier New" pitchFamily="49" charset="0"/>
              </a:rPr>
            </a:b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do i=1,n</a:t>
            </a:r>
            <a:br>
              <a:rPr lang="en-US" sz="1800" b="1" dirty="0">
                <a:latin typeface="Courier New" pitchFamily="49" charset="0"/>
                <a:cs typeface="Courier New" pitchFamily="49" charset="0"/>
              </a:rPr>
            </a:b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 a(i) = 0.0</a:t>
            </a:r>
            <a:br>
              <a:rPr lang="en-US" sz="1800" b="1" dirty="0">
                <a:latin typeface="Courier New" pitchFamily="49" charset="0"/>
                <a:cs typeface="Courier New" pitchFamily="49" charset="0"/>
              </a:rPr>
            </a:b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 b(i) = 1.0</a:t>
            </a:r>
            <a:br>
              <a:rPr lang="en-US" sz="1800" b="1" dirty="0">
                <a:latin typeface="Courier New" pitchFamily="49" charset="0"/>
                <a:cs typeface="Courier New" pitchFamily="49" charset="0"/>
              </a:rPr>
            </a:b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 c(i) = 2.0</a:t>
            </a:r>
            <a:br>
              <a:rPr lang="en-US" sz="1800" b="1" dirty="0">
                <a:latin typeface="Courier New" pitchFamily="49" charset="0"/>
                <a:cs typeface="Courier New" pitchFamily="49" charset="0"/>
              </a:rPr>
            </a:b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end do</a:t>
            </a:r>
            <a:br>
              <a:rPr lang="en-US" sz="1800" b="1" dirty="0">
                <a:latin typeface="Courier New" pitchFamily="49" charset="0"/>
                <a:cs typeface="Courier New" pitchFamily="49" charset="0"/>
              </a:rPr>
            </a:br>
            <a:r>
              <a:rPr lang="en-US" sz="1800" b="1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1800" b="1" dirty="0">
                <a:latin typeface="Courier New" pitchFamily="49" charset="0"/>
                <a:cs typeface="Courier New" pitchFamily="49" charset="0"/>
              </a:rPr>
            </a:b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do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i=1,n</a:t>
            </a:r>
            <a:br>
              <a:rPr lang="en-US" sz="1800" b="1" dirty="0">
                <a:latin typeface="Courier New" pitchFamily="49" charset="0"/>
                <a:cs typeface="Courier New" pitchFamily="49" charset="0"/>
              </a:rPr>
            </a:b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 a(i) = b(i) + c(i)</a:t>
            </a:r>
            <a:br>
              <a:rPr lang="en-US" sz="1800" b="1" dirty="0">
                <a:latin typeface="Courier New" pitchFamily="49" charset="0"/>
                <a:cs typeface="Courier New" pitchFamily="49" charset="0"/>
              </a:rPr>
            </a:b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end do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>
                <a:solidFill>
                  <a:srgbClr val="73B900"/>
                </a:solidFill>
                <a:latin typeface="Courier New" pitchFamily="49" charset="0"/>
                <a:cs typeface="Courier New" pitchFamily="49" charset="0"/>
              </a:rPr>
              <a:t>!$</a:t>
            </a:r>
            <a:r>
              <a:rPr lang="en-US" sz="1800" b="1" dirty="0" err="1">
                <a:solidFill>
                  <a:srgbClr val="73B900"/>
                </a:solidFill>
                <a:latin typeface="Courier New" pitchFamily="49" charset="0"/>
                <a:cs typeface="Courier New" pitchFamily="49" charset="0"/>
              </a:rPr>
              <a:t>acc</a:t>
            </a:r>
            <a:r>
              <a:rPr lang="en-US" sz="1800" b="1" dirty="0">
                <a:solidFill>
                  <a:srgbClr val="73B900"/>
                </a:solidFill>
                <a:latin typeface="Courier New" pitchFamily="49" charset="0"/>
                <a:cs typeface="Courier New" pitchFamily="49" charset="0"/>
              </a:rPr>
              <a:t> end kernels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6" name="Right Brace 5"/>
          <p:cNvSpPr/>
          <p:nvPr/>
        </p:nvSpPr>
        <p:spPr>
          <a:xfrm>
            <a:off x="4151953" y="3219467"/>
            <a:ext cx="180020" cy="1200133"/>
          </a:xfrm>
          <a:prstGeom prst="rightBrace">
            <a:avLst>
              <a:gd name="adj1" fmla="val 27869"/>
              <a:gd name="adj2" fmla="val 50000"/>
            </a:avLst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91386" tIns="45690" rIns="91386" bIns="45690" rtlCol="0" anchor="ctr"/>
          <a:lstStyle/>
          <a:p>
            <a:pPr algn="ctr"/>
            <a:endParaRPr lang="en-GB">
              <a:solidFill>
                <a:schemeClr val="accent5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451989" y="3609187"/>
            <a:ext cx="1020113" cy="338494"/>
          </a:xfrm>
          <a:prstGeom prst="rect">
            <a:avLst/>
          </a:prstGeom>
          <a:noFill/>
        </p:spPr>
        <p:txBody>
          <a:bodyPr wrap="square" lIns="91386" tIns="45690" rIns="91386" bIns="45690" rtlCol="0">
            <a:spAutoFit/>
          </a:bodyPr>
          <a:lstStyle/>
          <a:p>
            <a:r>
              <a:rPr lang="en-US" sz="1600" b="1" dirty="0" smtClean="0">
                <a:latin typeface="Trebuchet MS" pitchFamily="34" charset="0"/>
              </a:rPr>
              <a:t>kernel 1</a:t>
            </a:r>
            <a:endParaRPr lang="en-GB" sz="1600" b="1" dirty="0">
              <a:latin typeface="Trebuchet MS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451989" y="5033606"/>
            <a:ext cx="1020113" cy="338494"/>
          </a:xfrm>
          <a:prstGeom prst="rect">
            <a:avLst/>
          </a:prstGeom>
          <a:noFill/>
        </p:spPr>
        <p:txBody>
          <a:bodyPr wrap="square" lIns="91386" tIns="45690" rIns="91386" bIns="45690" rtlCol="0">
            <a:spAutoFit/>
          </a:bodyPr>
          <a:lstStyle/>
          <a:p>
            <a:r>
              <a:rPr lang="en-US" sz="1600" b="1" dirty="0" smtClean="0">
                <a:latin typeface="Trebuchet MS" pitchFamily="34" charset="0"/>
              </a:rPr>
              <a:t>kernel 2</a:t>
            </a:r>
            <a:endParaRPr lang="en-GB" sz="1600" b="1" dirty="0">
              <a:latin typeface="Trebuchet MS" pitchFamily="34" charset="0"/>
            </a:endParaRPr>
          </a:p>
        </p:txBody>
      </p:sp>
      <p:sp>
        <p:nvSpPr>
          <p:cNvPr id="10" name="Right Brace 9"/>
          <p:cNvSpPr/>
          <p:nvPr/>
        </p:nvSpPr>
        <p:spPr>
          <a:xfrm>
            <a:off x="4151953" y="4911102"/>
            <a:ext cx="180020" cy="568192"/>
          </a:xfrm>
          <a:prstGeom prst="rightBrace">
            <a:avLst>
              <a:gd name="adj1" fmla="val 27869"/>
              <a:gd name="adj2" fmla="val 50000"/>
            </a:avLst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91386" tIns="45690" rIns="91386" bIns="45690" rtlCol="0" anchor="ctr"/>
          <a:lstStyle/>
          <a:p>
            <a:pPr algn="ctr"/>
            <a:endParaRPr lang="en-GB">
              <a:solidFill>
                <a:schemeClr val="accent5"/>
              </a:solidFill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5842000" y="3204216"/>
            <a:ext cx="2413000" cy="1783073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 smtClean="0">
                <a:solidFill>
                  <a:schemeClr val="tx1"/>
                </a:solidFill>
                <a:latin typeface="Trebuchet MS" pitchFamily="34" charset="0"/>
              </a:rPr>
              <a:t>Kernel: </a:t>
            </a:r>
            <a:br>
              <a:rPr lang="en-US" sz="2400" b="1" dirty="0" smtClean="0">
                <a:solidFill>
                  <a:schemeClr val="tx1"/>
                </a:solidFill>
                <a:latin typeface="Trebuchet MS" pitchFamily="34" charset="0"/>
              </a:rPr>
            </a:br>
            <a:r>
              <a:rPr lang="en-US" sz="2000" dirty="0" smtClean="0">
                <a:solidFill>
                  <a:schemeClr val="tx1"/>
                </a:solidFill>
                <a:latin typeface="Trebuchet MS" pitchFamily="34" charset="0"/>
              </a:rPr>
              <a:t>A parallel function that runs on the GPU</a:t>
            </a:r>
            <a:endParaRPr lang="en-US" sz="2000" dirty="0">
              <a:solidFill>
                <a:schemeClr val="tx1"/>
              </a:solidFill>
              <a:latin typeface="Trebuchet MS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NVIDIA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76035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Loop Clauses Inside parallel Region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745" y="1661231"/>
            <a:ext cx="8368771" cy="5120569"/>
          </a:xfrm>
        </p:spPr>
        <p:txBody>
          <a:bodyPr/>
          <a:lstStyle/>
          <a:p>
            <a:pPr marL="3957624" indent="-3957624">
              <a:buNone/>
              <a:tabLst>
                <a:tab pos="3957624" algn="l"/>
              </a:tabLst>
            </a:pPr>
            <a:r>
              <a:rPr lang="en-US" sz="1800" dirty="0">
                <a:solidFill>
                  <a:srgbClr val="73B900"/>
                </a:solidFill>
                <a:latin typeface="Courier New" pitchFamily="49" charset="0"/>
                <a:cs typeface="Courier New" pitchFamily="49" charset="0"/>
              </a:rPr>
              <a:t>gang</a:t>
            </a:r>
            <a:r>
              <a:rPr lang="en-US" dirty="0" smtClean="0"/>
              <a:t>	</a:t>
            </a:r>
            <a:r>
              <a:rPr lang="en-US" sz="2400" dirty="0"/>
              <a:t>Shares iterations across the gangs of the parallel region.</a:t>
            </a:r>
          </a:p>
          <a:p>
            <a:pPr marL="3957624" indent="-3957624">
              <a:buNone/>
              <a:tabLst>
                <a:tab pos="3957624" algn="l"/>
              </a:tabLst>
            </a:pPr>
            <a:r>
              <a:rPr lang="en-US" sz="1800" dirty="0">
                <a:solidFill>
                  <a:srgbClr val="73B900"/>
                </a:solidFill>
                <a:latin typeface="Courier New" pitchFamily="49" charset="0"/>
                <a:cs typeface="Courier New" pitchFamily="49" charset="0"/>
              </a:rPr>
              <a:t>worker</a:t>
            </a:r>
            <a:r>
              <a:rPr lang="en-US" dirty="0"/>
              <a:t>	</a:t>
            </a:r>
            <a:r>
              <a:rPr lang="en-US" sz="2400" dirty="0"/>
              <a:t>Shares iterations </a:t>
            </a:r>
            <a:r>
              <a:rPr lang="en-US" sz="2400" dirty="0"/>
              <a:t>across the </a:t>
            </a:r>
            <a:r>
              <a:rPr lang="en-US" sz="2400" dirty="0"/>
              <a:t>workers of the gang.</a:t>
            </a:r>
          </a:p>
          <a:p>
            <a:pPr marL="3957624" indent="-3957624">
              <a:buNone/>
              <a:tabLst>
                <a:tab pos="3957624" algn="l"/>
              </a:tabLst>
            </a:pPr>
            <a:r>
              <a:rPr lang="en-US" sz="1800" dirty="0">
                <a:solidFill>
                  <a:srgbClr val="73B900"/>
                </a:solidFill>
                <a:latin typeface="Courier New" pitchFamily="49" charset="0"/>
                <a:cs typeface="Courier New" pitchFamily="49" charset="0"/>
              </a:rPr>
              <a:t>vector</a:t>
            </a:r>
            <a:r>
              <a:rPr lang="en-US" dirty="0">
                <a:solidFill>
                  <a:srgbClr val="FFFFFF"/>
                </a:solidFill>
              </a:rPr>
              <a:t>	</a:t>
            </a:r>
            <a:r>
              <a:rPr lang="en-US" sz="2400" dirty="0"/>
              <a:t>Execute the iterations in SIMD mode.</a:t>
            </a:r>
            <a:endParaRPr lang="en-GB" sz="2400" dirty="0"/>
          </a:p>
          <a:p>
            <a:pPr marL="2158704" indent="-2158704">
              <a:buNone/>
              <a:tabLst>
                <a:tab pos="2158704" algn="l"/>
              </a:tabLst>
            </a:pPr>
            <a:endParaRPr lang="en-GB" dirty="0"/>
          </a:p>
          <a:p>
            <a:pPr marL="2158704" indent="-2158704">
              <a:buNone/>
              <a:tabLst>
                <a:tab pos="2158704" algn="l"/>
              </a:tabLst>
            </a:pP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NVIDIA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9070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Loop Clauses Inside kernels Region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81000" y="1356431"/>
            <a:ext cx="8368771" cy="5120569"/>
          </a:xfrm>
        </p:spPr>
        <p:txBody>
          <a:bodyPr>
            <a:normAutofit/>
          </a:bodyPr>
          <a:lstStyle/>
          <a:p>
            <a:pPr marL="3957624" indent="-3957624">
              <a:buNone/>
              <a:tabLst>
                <a:tab pos="3957624" algn="l"/>
              </a:tabLst>
            </a:pPr>
            <a:r>
              <a:rPr lang="en-US" sz="1900" dirty="0">
                <a:solidFill>
                  <a:srgbClr val="73B900"/>
                </a:solidFill>
                <a:latin typeface="Courier New" pitchFamily="49" charset="0"/>
                <a:cs typeface="Courier New" pitchFamily="49" charset="0"/>
              </a:rPr>
              <a:t>gang [( </a:t>
            </a:r>
            <a:r>
              <a:rPr lang="en-US" sz="1900" i="1" dirty="0" err="1">
                <a:solidFill>
                  <a:srgbClr val="73B900"/>
                </a:solidFill>
                <a:latin typeface="Courier New" pitchFamily="49" charset="0"/>
                <a:cs typeface="Courier New" pitchFamily="49" charset="0"/>
              </a:rPr>
              <a:t>num_gangs</a:t>
            </a:r>
            <a:r>
              <a:rPr lang="en-US" sz="1900" dirty="0">
                <a:solidFill>
                  <a:srgbClr val="73B900"/>
                </a:solidFill>
                <a:latin typeface="Courier New" pitchFamily="49" charset="0"/>
                <a:cs typeface="Courier New" pitchFamily="49" charset="0"/>
              </a:rPr>
              <a:t> )]</a:t>
            </a:r>
            <a:r>
              <a:rPr lang="en-US" dirty="0" smtClean="0"/>
              <a:t>	</a:t>
            </a:r>
            <a:r>
              <a:rPr lang="en-US" sz="2600" dirty="0"/>
              <a:t>Shares iterations across </a:t>
            </a:r>
            <a:r>
              <a:rPr lang="en-US" sz="2600" dirty="0" err="1"/>
              <a:t>across</a:t>
            </a:r>
            <a:r>
              <a:rPr lang="en-US" sz="2600" dirty="0"/>
              <a:t> at most </a:t>
            </a:r>
            <a:r>
              <a:rPr lang="en-US" sz="1900" i="1" dirty="0" err="1" smtClean="0">
                <a:latin typeface="Courier New" pitchFamily="49" charset="0"/>
                <a:cs typeface="Courier New" pitchFamily="49" charset="0"/>
              </a:rPr>
              <a:t>num_gangs</a:t>
            </a:r>
            <a:r>
              <a:rPr lang="en-US" sz="1900" dirty="0" smtClean="0"/>
              <a:t> </a:t>
            </a:r>
            <a:r>
              <a:rPr lang="en-US" sz="2600" dirty="0" smtClean="0"/>
              <a:t>gangs</a:t>
            </a:r>
            <a:r>
              <a:rPr lang="en-US" sz="2600" dirty="0"/>
              <a:t>.</a:t>
            </a:r>
          </a:p>
          <a:p>
            <a:pPr marL="3957624" indent="-3957624">
              <a:buNone/>
              <a:tabLst>
                <a:tab pos="3957624" algn="l"/>
              </a:tabLst>
            </a:pPr>
            <a:r>
              <a:rPr lang="en-US" sz="1900" dirty="0">
                <a:solidFill>
                  <a:srgbClr val="73B900"/>
                </a:solidFill>
                <a:latin typeface="Courier New" pitchFamily="49" charset="0"/>
                <a:cs typeface="Courier New" pitchFamily="49" charset="0"/>
              </a:rPr>
              <a:t>worker [( </a:t>
            </a:r>
            <a:r>
              <a:rPr lang="en-US" sz="1900" i="1" dirty="0" err="1">
                <a:solidFill>
                  <a:srgbClr val="73B900"/>
                </a:solidFill>
                <a:latin typeface="Courier New" pitchFamily="49" charset="0"/>
                <a:cs typeface="Courier New" pitchFamily="49" charset="0"/>
              </a:rPr>
              <a:t>num_workers</a:t>
            </a:r>
            <a:r>
              <a:rPr lang="en-US" sz="1900" dirty="0">
                <a:solidFill>
                  <a:srgbClr val="73B900"/>
                </a:solidFill>
                <a:latin typeface="Courier New" pitchFamily="49" charset="0"/>
                <a:cs typeface="Courier New" pitchFamily="49" charset="0"/>
              </a:rPr>
              <a:t> )]</a:t>
            </a:r>
            <a:r>
              <a:rPr lang="en-US" dirty="0"/>
              <a:t>	</a:t>
            </a:r>
            <a:r>
              <a:rPr lang="en-US" sz="2600" dirty="0"/>
              <a:t>Shares iterations </a:t>
            </a:r>
            <a:r>
              <a:rPr lang="en-US" sz="2600" dirty="0"/>
              <a:t>across </a:t>
            </a:r>
            <a:r>
              <a:rPr lang="en-US" sz="2600" dirty="0"/>
              <a:t>at most </a:t>
            </a:r>
            <a:r>
              <a:rPr lang="en-US" sz="2000" i="1" dirty="0" err="1">
                <a:latin typeface="Courier New" pitchFamily="49" charset="0"/>
                <a:cs typeface="Courier New" pitchFamily="49" charset="0"/>
              </a:rPr>
              <a:t>num_workers</a:t>
            </a:r>
            <a:r>
              <a:rPr lang="en-US" sz="2800" dirty="0"/>
              <a:t> </a:t>
            </a:r>
            <a:r>
              <a:rPr lang="en-US" sz="2600" dirty="0"/>
              <a:t>of a single gang.</a:t>
            </a:r>
          </a:p>
          <a:p>
            <a:pPr marL="3957624" indent="-3957624">
              <a:buNone/>
              <a:tabLst>
                <a:tab pos="3957624" algn="l"/>
              </a:tabLst>
            </a:pPr>
            <a:r>
              <a:rPr lang="en-US" sz="1900" dirty="0">
                <a:solidFill>
                  <a:srgbClr val="73B900"/>
                </a:solidFill>
                <a:latin typeface="Courier New" pitchFamily="49" charset="0"/>
                <a:cs typeface="Courier New" pitchFamily="49" charset="0"/>
              </a:rPr>
              <a:t>vector [( </a:t>
            </a:r>
            <a:r>
              <a:rPr lang="en-US" sz="1900" i="1" dirty="0" err="1">
                <a:solidFill>
                  <a:srgbClr val="73B900"/>
                </a:solidFill>
                <a:latin typeface="Courier New" pitchFamily="49" charset="0"/>
                <a:cs typeface="Courier New" pitchFamily="49" charset="0"/>
              </a:rPr>
              <a:t>vector_length</a:t>
            </a:r>
            <a:r>
              <a:rPr lang="en-US" sz="1900" dirty="0">
                <a:solidFill>
                  <a:srgbClr val="73B900"/>
                </a:solidFill>
                <a:latin typeface="Courier New" pitchFamily="49" charset="0"/>
                <a:cs typeface="Courier New" pitchFamily="49" charset="0"/>
              </a:rPr>
              <a:t> )]</a:t>
            </a:r>
            <a:r>
              <a:rPr lang="en-US" dirty="0">
                <a:solidFill>
                  <a:srgbClr val="FFFFFF"/>
                </a:solidFill>
              </a:rPr>
              <a:t>	</a:t>
            </a:r>
            <a:r>
              <a:rPr lang="en-US" sz="2600" dirty="0"/>
              <a:t>Execute the iterations in SIMD mode with maximum </a:t>
            </a:r>
            <a:r>
              <a:rPr lang="en-US" sz="1900" i="1" dirty="0" err="1">
                <a:latin typeface="Courier New" pitchFamily="49" charset="0"/>
                <a:cs typeface="Courier New" pitchFamily="49" charset="0"/>
              </a:rPr>
              <a:t>vector_length</a:t>
            </a:r>
            <a:r>
              <a:rPr lang="en-US" sz="2600" dirty="0"/>
              <a:t>.</a:t>
            </a:r>
          </a:p>
          <a:p>
            <a:pPr marL="3957624" indent="-3957624">
              <a:buNone/>
              <a:tabLst>
                <a:tab pos="3957624" algn="l"/>
              </a:tabLst>
            </a:pPr>
            <a:r>
              <a:rPr lang="en-US" sz="1900" dirty="0">
                <a:solidFill>
                  <a:srgbClr val="73B900"/>
                </a:solidFill>
                <a:latin typeface="Courier New" pitchFamily="49" charset="0"/>
                <a:cs typeface="Courier New" pitchFamily="49" charset="0"/>
              </a:rPr>
              <a:t>independent</a:t>
            </a:r>
            <a:r>
              <a:rPr lang="en-US" dirty="0">
                <a:solidFill>
                  <a:srgbClr val="FFFFFF"/>
                </a:solidFill>
              </a:rPr>
              <a:t>	</a:t>
            </a:r>
            <a:r>
              <a:rPr lang="en-US" sz="2600" dirty="0"/>
              <a:t>Specify that the loop iterations are independent.</a:t>
            </a:r>
            <a:endParaRPr lang="en-GB" sz="2600" dirty="0"/>
          </a:p>
          <a:p>
            <a:pPr marL="3957624" indent="-3957624">
              <a:buNone/>
              <a:tabLst>
                <a:tab pos="3957624" algn="l"/>
              </a:tabLst>
            </a:pPr>
            <a:endParaRPr lang="en-GB" dirty="0"/>
          </a:p>
          <a:p>
            <a:pPr marL="2158704" indent="-2158704">
              <a:buNone/>
              <a:tabLst>
                <a:tab pos="2158704" algn="l"/>
              </a:tabLst>
            </a:pPr>
            <a:endParaRPr lang="en-GB" dirty="0"/>
          </a:p>
          <a:p>
            <a:pPr marL="2158704" indent="-2158704">
              <a:buNone/>
              <a:tabLst>
                <a:tab pos="2158704" algn="l"/>
              </a:tabLst>
            </a:pP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NVIDIA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88286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Other Syntax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© NVIDIA 2013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4106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Directives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3957624" indent="-3957624">
              <a:buNone/>
              <a:tabLst>
                <a:tab pos="3957624" algn="l"/>
              </a:tabLst>
            </a:pPr>
            <a:r>
              <a:rPr lang="en-US" sz="2500" dirty="0">
                <a:solidFill>
                  <a:srgbClr val="73B900"/>
                </a:solidFill>
                <a:latin typeface="Courier New" pitchFamily="49" charset="0"/>
                <a:cs typeface="Courier New" pitchFamily="49" charset="0"/>
              </a:rPr>
              <a:t>cache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3400" dirty="0"/>
              <a:t>construct</a:t>
            </a:r>
            <a:r>
              <a:rPr lang="en-US" dirty="0"/>
              <a:t>	</a:t>
            </a:r>
            <a:r>
              <a:rPr lang="en-US" sz="3400" dirty="0"/>
              <a:t>Cache data in software managed data cache (CUDA shared memory).</a:t>
            </a:r>
            <a:endParaRPr lang="en-US" sz="3400" dirty="0"/>
          </a:p>
          <a:p>
            <a:pPr marL="3957624" indent="-3957624">
              <a:buNone/>
              <a:tabLst>
                <a:tab pos="3957624" algn="l"/>
              </a:tabLst>
            </a:pPr>
            <a:r>
              <a:rPr lang="en-US" sz="2500" dirty="0" err="1">
                <a:solidFill>
                  <a:srgbClr val="73B900"/>
                </a:solidFill>
                <a:latin typeface="Courier New" pitchFamily="49" charset="0"/>
                <a:cs typeface="Courier New" pitchFamily="49" charset="0"/>
              </a:rPr>
              <a:t>host_data</a:t>
            </a:r>
            <a:r>
              <a:rPr lang="en-US" sz="1800" dirty="0">
                <a:solidFill>
                  <a:schemeClr val="accent4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3400" dirty="0"/>
              <a:t>construct	</a:t>
            </a:r>
            <a:r>
              <a:rPr lang="en-US" sz="3400" dirty="0"/>
              <a:t>Makes the address of device data available on the host.</a:t>
            </a:r>
            <a:endParaRPr lang="en-US" sz="3400" dirty="0"/>
          </a:p>
          <a:p>
            <a:pPr marL="3957624" indent="-3957624">
              <a:buNone/>
              <a:tabLst>
                <a:tab pos="3957624" algn="l"/>
              </a:tabLst>
            </a:pPr>
            <a:r>
              <a:rPr lang="en-US" sz="2500" dirty="0">
                <a:solidFill>
                  <a:srgbClr val="73B900"/>
                </a:solidFill>
                <a:latin typeface="Courier New" pitchFamily="49" charset="0"/>
                <a:cs typeface="Courier New" pitchFamily="49" charset="0"/>
              </a:rPr>
              <a:t>wait</a:t>
            </a:r>
            <a:r>
              <a:rPr lang="en-US" sz="1800" dirty="0">
                <a:solidFill>
                  <a:srgbClr val="FFFF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3400" dirty="0"/>
              <a:t>directive</a:t>
            </a:r>
            <a:r>
              <a:rPr lang="en-US" dirty="0">
                <a:solidFill>
                  <a:srgbClr val="FFFFFF"/>
                </a:solidFill>
              </a:rPr>
              <a:t>	</a:t>
            </a:r>
            <a:r>
              <a:rPr lang="en-US" sz="3400" dirty="0"/>
              <a:t>Waits for asynchronous GPU activity to complete.</a:t>
            </a:r>
            <a:endParaRPr lang="en-US" sz="3400" dirty="0"/>
          </a:p>
          <a:p>
            <a:pPr marL="3957624" indent="-3957624">
              <a:buNone/>
              <a:tabLst>
                <a:tab pos="3957624" algn="l"/>
              </a:tabLst>
            </a:pPr>
            <a:r>
              <a:rPr lang="en-US" sz="2500" dirty="0">
                <a:solidFill>
                  <a:srgbClr val="73B900"/>
                </a:solidFill>
                <a:latin typeface="Courier New" pitchFamily="49" charset="0"/>
                <a:cs typeface="Courier New" pitchFamily="49" charset="0"/>
              </a:rPr>
              <a:t>declare</a:t>
            </a:r>
            <a:r>
              <a:rPr lang="en-US" sz="1800" dirty="0">
                <a:solidFill>
                  <a:srgbClr val="FFFF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3400" dirty="0"/>
              <a:t>directive</a:t>
            </a:r>
            <a:r>
              <a:rPr lang="en-US" dirty="0">
                <a:solidFill>
                  <a:srgbClr val="FFFFFF"/>
                </a:solidFill>
              </a:rPr>
              <a:t>	</a:t>
            </a:r>
            <a:r>
              <a:rPr lang="en-US" sz="3400" dirty="0"/>
              <a:t>Specify that data is to allocated in device memory for the duration of an implicit data region created during the execution of a subprogram.</a:t>
            </a:r>
            <a:endParaRPr lang="en-GB" sz="3400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NVIDIA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34982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Runtime Library Routines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549278" y="1870074"/>
            <a:ext cx="4860925" cy="4073526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Fortran</a:t>
            </a:r>
            <a:br>
              <a:rPr lang="en-US" dirty="0" smtClean="0"/>
            </a:br>
            <a:r>
              <a:rPr lang="en-US" sz="1900" b="1" dirty="0">
                <a:solidFill>
                  <a:srgbClr val="73B900"/>
                </a:solidFill>
                <a:latin typeface="Courier New" pitchFamily="49" charset="0"/>
                <a:cs typeface="Courier New" pitchFamily="49" charset="0"/>
              </a:rPr>
              <a:t>use </a:t>
            </a:r>
            <a:r>
              <a:rPr lang="en-US" sz="1900" b="1" dirty="0" err="1">
                <a:solidFill>
                  <a:srgbClr val="73B900"/>
                </a:solidFill>
                <a:latin typeface="Courier New" pitchFamily="49" charset="0"/>
                <a:cs typeface="Courier New" pitchFamily="49" charset="0"/>
              </a:rPr>
              <a:t>openacc</a:t>
            </a:r>
            <a:endParaRPr lang="en-US" sz="1900" b="1" dirty="0">
              <a:solidFill>
                <a:srgbClr val="73B9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900" b="1" dirty="0">
                <a:solidFill>
                  <a:srgbClr val="73B900"/>
                </a:solidFill>
                <a:latin typeface="Courier New" pitchFamily="49" charset="0"/>
                <a:cs typeface="Courier New" pitchFamily="49" charset="0"/>
              </a:rPr>
              <a:t>#include "</a:t>
            </a:r>
            <a:r>
              <a:rPr lang="en-US" sz="1900" b="1" dirty="0" err="1">
                <a:solidFill>
                  <a:srgbClr val="73B900"/>
                </a:solidFill>
                <a:latin typeface="Courier New" pitchFamily="49" charset="0"/>
                <a:cs typeface="Courier New" pitchFamily="49" charset="0"/>
              </a:rPr>
              <a:t>openacc_lib.h</a:t>
            </a:r>
            <a:r>
              <a:rPr lang="en-US" sz="1900" b="1" dirty="0">
                <a:solidFill>
                  <a:srgbClr val="73B900"/>
                </a:solidFill>
                <a:latin typeface="Courier New" pitchFamily="49" charset="0"/>
                <a:cs typeface="Courier New" pitchFamily="49" charset="0"/>
              </a:rPr>
              <a:t>"</a:t>
            </a:r>
          </a:p>
          <a:p>
            <a:pPr marL="0" indent="0">
              <a:buNone/>
            </a:pPr>
            <a:endParaRPr lang="en-US" sz="1900" b="1" dirty="0">
              <a:solidFill>
                <a:srgbClr val="73B9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900" b="1" dirty="0" err="1">
                <a:solidFill>
                  <a:srgbClr val="73B900"/>
                </a:solidFill>
                <a:latin typeface="Courier New" pitchFamily="49" charset="0"/>
                <a:cs typeface="Courier New" pitchFamily="49" charset="0"/>
              </a:rPr>
              <a:t>acc_get_num_devices</a:t>
            </a:r>
            <a:endParaRPr lang="en-US" sz="1900" b="1" dirty="0">
              <a:solidFill>
                <a:srgbClr val="73B9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900" b="1" dirty="0" err="1" smtClean="0">
                <a:solidFill>
                  <a:srgbClr val="73B900"/>
                </a:solidFill>
                <a:latin typeface="Courier New" pitchFamily="49" charset="0"/>
                <a:cs typeface="Courier New" pitchFamily="49" charset="0"/>
              </a:rPr>
              <a:t>acc_set_device_type</a:t>
            </a:r>
            <a:endParaRPr lang="en-US" sz="1900" b="1" dirty="0">
              <a:solidFill>
                <a:srgbClr val="73B9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900" b="1" dirty="0" err="1">
                <a:solidFill>
                  <a:srgbClr val="73B900"/>
                </a:solidFill>
                <a:latin typeface="Courier New" pitchFamily="49" charset="0"/>
                <a:cs typeface="Courier New" pitchFamily="49" charset="0"/>
              </a:rPr>
              <a:t>acc_get_device_type</a:t>
            </a:r>
            <a:endParaRPr lang="en-US" sz="1900" b="1" dirty="0">
              <a:solidFill>
                <a:srgbClr val="73B9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900" b="1" dirty="0" err="1">
                <a:solidFill>
                  <a:srgbClr val="73B900"/>
                </a:solidFill>
                <a:latin typeface="Courier New" pitchFamily="49" charset="0"/>
                <a:cs typeface="Courier New" pitchFamily="49" charset="0"/>
              </a:rPr>
              <a:t>acc_set_device_num</a:t>
            </a:r>
            <a:endParaRPr lang="en-US" sz="1900" b="1" dirty="0">
              <a:solidFill>
                <a:srgbClr val="73B9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900" b="1" dirty="0" err="1">
                <a:solidFill>
                  <a:srgbClr val="73B900"/>
                </a:solidFill>
                <a:latin typeface="Courier New" pitchFamily="49" charset="0"/>
                <a:cs typeface="Courier New" pitchFamily="49" charset="0"/>
              </a:rPr>
              <a:t>acc_get_device_num</a:t>
            </a:r>
            <a:endParaRPr lang="en-US" sz="1900" b="1" dirty="0">
              <a:solidFill>
                <a:srgbClr val="73B9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900" b="1" dirty="0" err="1">
                <a:solidFill>
                  <a:srgbClr val="73B900"/>
                </a:solidFill>
                <a:latin typeface="Courier New" pitchFamily="49" charset="0"/>
                <a:cs typeface="Courier New" pitchFamily="49" charset="0"/>
              </a:rPr>
              <a:t>acc_async_test</a:t>
            </a:r>
            <a:endParaRPr lang="en-US" sz="1900" b="1" dirty="0">
              <a:solidFill>
                <a:srgbClr val="73B9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900" b="1" dirty="0" err="1">
                <a:solidFill>
                  <a:srgbClr val="73B900"/>
                </a:solidFill>
                <a:latin typeface="Courier New" pitchFamily="49" charset="0"/>
                <a:cs typeface="Courier New" pitchFamily="49" charset="0"/>
              </a:rPr>
              <a:t>acc_async_test_all</a:t>
            </a:r>
            <a:endParaRPr lang="en-US" sz="1900" b="1" dirty="0">
              <a:solidFill>
                <a:srgbClr val="73B9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800" dirty="0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800600" y="1870074"/>
            <a:ext cx="4860925" cy="4073526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C</a:t>
            </a:r>
          </a:p>
          <a:p>
            <a:pPr marL="0" indent="0">
              <a:buNone/>
            </a:pPr>
            <a:r>
              <a:rPr lang="en-US" sz="1900" b="1" dirty="0">
                <a:solidFill>
                  <a:srgbClr val="73B900"/>
                </a:solidFill>
                <a:latin typeface="Courier New" pitchFamily="49" charset="0"/>
                <a:cs typeface="Courier New" pitchFamily="49" charset="0"/>
              </a:rPr>
              <a:t>#include "</a:t>
            </a:r>
            <a:r>
              <a:rPr lang="en-US" sz="1900" b="1" dirty="0" err="1">
                <a:solidFill>
                  <a:srgbClr val="73B900"/>
                </a:solidFill>
                <a:latin typeface="Courier New" pitchFamily="49" charset="0"/>
                <a:cs typeface="Courier New" pitchFamily="49" charset="0"/>
              </a:rPr>
              <a:t>openacc.h</a:t>
            </a:r>
            <a:r>
              <a:rPr lang="en-US" sz="1900" b="1" dirty="0">
                <a:solidFill>
                  <a:srgbClr val="73B900"/>
                </a:solidFill>
                <a:latin typeface="Courier New" pitchFamily="49" charset="0"/>
                <a:cs typeface="Courier New" pitchFamily="49" charset="0"/>
              </a:rPr>
              <a:t>"</a:t>
            </a:r>
          </a:p>
          <a:p>
            <a:pPr marL="0" indent="0">
              <a:buNone/>
            </a:pPr>
            <a:endParaRPr lang="en-US" sz="1900" b="1" dirty="0">
              <a:solidFill>
                <a:srgbClr val="73B9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900" b="1" dirty="0">
              <a:solidFill>
                <a:srgbClr val="73B9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900" b="1" dirty="0" err="1">
                <a:solidFill>
                  <a:srgbClr val="73B900"/>
                </a:solidFill>
                <a:latin typeface="Courier New" pitchFamily="49" charset="0"/>
                <a:cs typeface="Courier New" pitchFamily="49" charset="0"/>
              </a:rPr>
              <a:t>acc_async_wait</a:t>
            </a:r>
            <a:endParaRPr lang="en-US" sz="1900" b="1" dirty="0">
              <a:solidFill>
                <a:srgbClr val="73B9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900" b="1" dirty="0" err="1">
                <a:solidFill>
                  <a:srgbClr val="73B900"/>
                </a:solidFill>
                <a:latin typeface="Courier New" pitchFamily="49" charset="0"/>
                <a:cs typeface="Courier New" pitchFamily="49" charset="0"/>
              </a:rPr>
              <a:t>acc_async_wait_all</a:t>
            </a:r>
            <a:endParaRPr lang="en-US" sz="1900" b="1" dirty="0">
              <a:solidFill>
                <a:srgbClr val="73B9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900" b="1" dirty="0" err="1">
                <a:solidFill>
                  <a:srgbClr val="73B900"/>
                </a:solidFill>
                <a:latin typeface="Courier New" pitchFamily="49" charset="0"/>
                <a:cs typeface="Courier New" pitchFamily="49" charset="0"/>
              </a:rPr>
              <a:t>acc_shutdown</a:t>
            </a:r>
            <a:endParaRPr lang="en-US" sz="1900" b="1" dirty="0">
              <a:solidFill>
                <a:srgbClr val="73B9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900" b="1" dirty="0" err="1">
                <a:solidFill>
                  <a:srgbClr val="73B900"/>
                </a:solidFill>
                <a:latin typeface="Courier New" pitchFamily="49" charset="0"/>
                <a:cs typeface="Courier New" pitchFamily="49" charset="0"/>
              </a:rPr>
              <a:t>acc_on_device</a:t>
            </a:r>
            <a:endParaRPr lang="en-US" sz="1900" b="1" dirty="0">
              <a:solidFill>
                <a:srgbClr val="73B9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900" b="1" dirty="0" err="1">
                <a:solidFill>
                  <a:srgbClr val="73B900"/>
                </a:solidFill>
                <a:latin typeface="Courier New" pitchFamily="49" charset="0"/>
                <a:cs typeface="Courier New" pitchFamily="49" charset="0"/>
              </a:rPr>
              <a:t>acc_malloc</a:t>
            </a:r>
            <a:endParaRPr lang="en-US" sz="1900" b="1" dirty="0">
              <a:solidFill>
                <a:srgbClr val="73B9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900" b="1" dirty="0" err="1">
                <a:solidFill>
                  <a:srgbClr val="73B900"/>
                </a:solidFill>
                <a:latin typeface="Courier New" pitchFamily="49" charset="0"/>
                <a:cs typeface="Courier New" pitchFamily="49" charset="0"/>
              </a:rPr>
              <a:t>acc_free</a:t>
            </a:r>
            <a:endParaRPr lang="en-US" sz="1900" b="1" dirty="0">
              <a:solidFill>
                <a:srgbClr val="73B9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800" i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>
              <a:cs typeface="Courier New" pitchFamily="49" charset="0"/>
            </a:endParaRPr>
          </a:p>
          <a:p>
            <a:pPr marL="0" indent="0">
              <a:buNone/>
            </a:pPr>
            <a:endParaRPr lang="en-US" sz="18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NVIDIA 2013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944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Environment and Conditional Compilation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957624" indent="-3957624">
              <a:buNone/>
              <a:tabLst>
                <a:tab pos="3957624" algn="l"/>
              </a:tabLst>
            </a:pPr>
            <a:r>
              <a:rPr lang="en-US" sz="1900" dirty="0" smtClean="0">
                <a:solidFill>
                  <a:srgbClr val="73B900"/>
                </a:solidFill>
                <a:latin typeface="Courier New" pitchFamily="49" charset="0"/>
                <a:cs typeface="Courier New" pitchFamily="49" charset="0"/>
              </a:rPr>
              <a:t>ACC_DEVICE </a:t>
            </a:r>
            <a:r>
              <a:rPr lang="en-US" sz="1900" i="1" dirty="0" smtClean="0">
                <a:solidFill>
                  <a:srgbClr val="73B900"/>
                </a:solidFill>
                <a:latin typeface="Courier New" pitchFamily="49" charset="0"/>
                <a:cs typeface="Courier New" pitchFamily="49" charset="0"/>
              </a:rPr>
              <a:t>device</a:t>
            </a:r>
            <a:r>
              <a:rPr lang="en-US" dirty="0"/>
              <a:t>	</a:t>
            </a:r>
            <a:r>
              <a:rPr lang="en-US" sz="2600" dirty="0"/>
              <a:t>Specifies which device type to connect to</a:t>
            </a:r>
            <a:r>
              <a:rPr lang="en-US" sz="2600" dirty="0" smtClean="0"/>
              <a:t>.</a:t>
            </a:r>
          </a:p>
          <a:p>
            <a:pPr marL="3957624" indent="-3957624">
              <a:buNone/>
              <a:tabLst>
                <a:tab pos="3957624" algn="l"/>
              </a:tabLst>
            </a:pPr>
            <a:endParaRPr lang="en-US" sz="2600" dirty="0"/>
          </a:p>
          <a:p>
            <a:pPr marL="3957624" indent="-3957624">
              <a:buNone/>
              <a:tabLst>
                <a:tab pos="3957624" algn="l"/>
              </a:tabLst>
            </a:pPr>
            <a:r>
              <a:rPr lang="en-US" sz="1900" dirty="0">
                <a:solidFill>
                  <a:srgbClr val="73B900"/>
                </a:solidFill>
                <a:latin typeface="Courier New" pitchFamily="49" charset="0"/>
                <a:cs typeface="Courier New" pitchFamily="49" charset="0"/>
              </a:rPr>
              <a:t>ACC_DEVICE_NUM</a:t>
            </a:r>
            <a:r>
              <a:rPr lang="en-US" sz="1800" dirty="0">
                <a:solidFill>
                  <a:schemeClr val="accent4"/>
                </a:solidFill>
                <a:latin typeface="Lucida Console" pitchFamily="49" charset="0"/>
                <a:cs typeface="Courier New" pitchFamily="49" charset="0"/>
              </a:rPr>
              <a:t> </a:t>
            </a:r>
            <a:r>
              <a:rPr lang="en-US" sz="1900" dirty="0" err="1">
                <a:solidFill>
                  <a:srgbClr val="73B900"/>
                </a:solidFill>
                <a:latin typeface="Courier New" pitchFamily="49" charset="0"/>
                <a:cs typeface="Courier New" pitchFamily="49" charset="0"/>
              </a:rPr>
              <a:t>num</a:t>
            </a:r>
            <a:r>
              <a:rPr lang="en-US" dirty="0"/>
              <a:t>	</a:t>
            </a:r>
            <a:r>
              <a:rPr lang="en-US" sz="2600" dirty="0"/>
              <a:t>Specifies </a:t>
            </a:r>
            <a:r>
              <a:rPr lang="en-US" sz="2600" dirty="0"/>
              <a:t>which device </a:t>
            </a:r>
            <a:r>
              <a:rPr lang="en-US" sz="2600" dirty="0"/>
              <a:t>number to </a:t>
            </a:r>
            <a:r>
              <a:rPr lang="en-US" sz="2600" dirty="0"/>
              <a:t>connect to</a:t>
            </a:r>
            <a:r>
              <a:rPr lang="en-US" sz="2600" dirty="0"/>
              <a:t>.</a:t>
            </a:r>
            <a:endParaRPr lang="en-US" sz="2600" dirty="0"/>
          </a:p>
          <a:p>
            <a:pPr marL="3957624" indent="-3957624">
              <a:buNone/>
              <a:tabLst>
                <a:tab pos="3957624" algn="l"/>
              </a:tabLst>
            </a:pPr>
            <a:r>
              <a:rPr lang="en-US" dirty="0">
                <a:solidFill>
                  <a:srgbClr val="FFFFFF"/>
                </a:solidFill>
              </a:rPr>
              <a:t>	</a:t>
            </a:r>
          </a:p>
          <a:p>
            <a:pPr marL="3957624" indent="-3957624">
              <a:buNone/>
              <a:tabLst>
                <a:tab pos="3957624" algn="l"/>
              </a:tabLst>
            </a:pPr>
            <a:r>
              <a:rPr lang="en-US" sz="1900" dirty="0">
                <a:solidFill>
                  <a:srgbClr val="73B900"/>
                </a:solidFill>
                <a:latin typeface="Courier New" pitchFamily="49" charset="0"/>
                <a:cs typeface="Courier New" pitchFamily="49" charset="0"/>
              </a:rPr>
              <a:t>_OPENACC</a:t>
            </a:r>
            <a:r>
              <a:rPr lang="en-US" sz="2600" dirty="0"/>
              <a:t>	</a:t>
            </a:r>
            <a:r>
              <a:rPr lang="en-US" sz="2600" dirty="0"/>
              <a:t>Preprocessor directive for conditional compilation. Set to OpenACC version </a:t>
            </a:r>
            <a:endParaRPr lang="en-GB" sz="2600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NVIDIA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48506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Kernels Construct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730" y="1599852"/>
            <a:ext cx="5955770" cy="472545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Fortran</a:t>
            </a:r>
            <a:br>
              <a:rPr lang="en-US" dirty="0" smtClean="0"/>
            </a:br>
            <a:r>
              <a:rPr lang="en-US" sz="1800" dirty="0">
                <a:solidFill>
                  <a:srgbClr val="73B900"/>
                </a:solidFill>
                <a:latin typeface="Courier New" pitchFamily="49" charset="0"/>
                <a:cs typeface="Courier New" pitchFamily="49" charset="0"/>
              </a:rPr>
              <a:t>!$</a:t>
            </a:r>
            <a:r>
              <a:rPr lang="en-US" sz="1800" dirty="0" err="1">
                <a:solidFill>
                  <a:srgbClr val="73B900"/>
                </a:solidFill>
                <a:latin typeface="Courier New" pitchFamily="49" charset="0"/>
                <a:cs typeface="Courier New" pitchFamily="49" charset="0"/>
              </a:rPr>
              <a:t>acc</a:t>
            </a:r>
            <a:r>
              <a:rPr lang="en-US" sz="1800" dirty="0">
                <a:solidFill>
                  <a:srgbClr val="73B900"/>
                </a:solidFill>
                <a:latin typeface="Courier New" pitchFamily="49" charset="0"/>
                <a:cs typeface="Courier New" pitchFamily="49" charset="0"/>
              </a:rPr>
              <a:t> kernels </a:t>
            </a:r>
            <a:r>
              <a:rPr lang="en-US" sz="1800" i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[clause …]</a:t>
            </a:r>
            <a:r>
              <a:rPr lang="en-US" sz="1800" dirty="0">
                <a:solidFill>
                  <a:schemeClr val="accent5"/>
                </a:solidFill>
                <a:latin typeface="Courier New" pitchFamily="49" charset="0"/>
                <a:cs typeface="Courier New" pitchFamily="49" charset="0"/>
              </a:rPr>
              <a:t/>
            </a:r>
            <a:br>
              <a:rPr lang="en-US" sz="1800" dirty="0">
                <a:solidFill>
                  <a:schemeClr val="accent5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i="1" dirty="0">
                <a:latin typeface="Courier New" pitchFamily="49" charset="0"/>
                <a:cs typeface="Courier New" pitchFamily="49" charset="0"/>
              </a:rPr>
              <a:t>structured block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1800" dirty="0">
                <a:latin typeface="Courier New" pitchFamily="49" charset="0"/>
                <a:cs typeface="Courier New" pitchFamily="49" charset="0"/>
              </a:rPr>
            </a:br>
            <a:r>
              <a:rPr lang="en-US" sz="1800" dirty="0">
                <a:solidFill>
                  <a:srgbClr val="73B900"/>
                </a:solidFill>
                <a:latin typeface="Courier New" pitchFamily="49" charset="0"/>
                <a:cs typeface="Courier New" pitchFamily="49" charset="0"/>
              </a:rPr>
              <a:t>!$</a:t>
            </a:r>
            <a:r>
              <a:rPr lang="en-US" sz="1800" dirty="0" err="1">
                <a:solidFill>
                  <a:srgbClr val="73B900"/>
                </a:solidFill>
                <a:latin typeface="Courier New" pitchFamily="49" charset="0"/>
                <a:cs typeface="Courier New" pitchFamily="49" charset="0"/>
              </a:rPr>
              <a:t>acc</a:t>
            </a:r>
            <a:r>
              <a:rPr lang="en-US" sz="1800" dirty="0">
                <a:solidFill>
                  <a:srgbClr val="73B900"/>
                </a:solidFill>
                <a:latin typeface="Courier New" pitchFamily="49" charset="0"/>
                <a:cs typeface="Courier New" pitchFamily="49" charset="0"/>
              </a:rPr>
              <a:t> end kernels</a:t>
            </a:r>
          </a:p>
          <a:p>
            <a:pPr marL="0" indent="0">
              <a:buNone/>
            </a:pP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>
                <a:cs typeface="Courier New" pitchFamily="49" charset="0"/>
              </a:rPr>
              <a:t>C</a:t>
            </a:r>
            <a:r>
              <a:rPr lang="en-US" dirty="0" smtClean="0">
                <a:cs typeface="Courier New" pitchFamily="49" charset="0"/>
              </a:rPr>
              <a:t>lauses</a:t>
            </a:r>
          </a:p>
          <a:p>
            <a:pPr marL="0" indent="0">
              <a:buNone/>
            </a:pPr>
            <a:r>
              <a:rPr lang="en-US" sz="1800" i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	if( condition )</a:t>
            </a:r>
          </a:p>
          <a:p>
            <a:pPr marL="0" indent="0">
              <a:buNone/>
            </a:pPr>
            <a:r>
              <a:rPr lang="en-US" sz="1800" i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i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async</a:t>
            </a:r>
            <a:r>
              <a:rPr lang="en-US" sz="1800" i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( expression )</a:t>
            </a:r>
          </a:p>
          <a:p>
            <a:pPr marL="0" indent="0">
              <a:buNone/>
            </a:pPr>
            <a:r>
              <a:rPr lang="en-US" dirty="0" smtClean="0"/>
              <a:t>	Also, any </a:t>
            </a:r>
            <a:r>
              <a:rPr lang="en-US" dirty="0"/>
              <a:t>data </a:t>
            </a:r>
            <a:r>
              <a:rPr lang="en-US" dirty="0" smtClean="0"/>
              <a:t>clause (more later)</a:t>
            </a:r>
            <a:endParaRPr lang="en-GB" dirty="0"/>
          </a:p>
          <a:p>
            <a:pPr marL="0" indent="0">
              <a:buNone/>
            </a:pPr>
            <a:endParaRPr lang="en-US" sz="18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740275" y="1562100"/>
            <a:ext cx="4860925" cy="1455732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C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73B900"/>
                </a:solidFill>
                <a:latin typeface="Courier New" pitchFamily="49" charset="0"/>
                <a:cs typeface="Courier New" pitchFamily="49" charset="0"/>
              </a:rPr>
              <a:t>#pragma </a:t>
            </a:r>
            <a:r>
              <a:rPr lang="en-US" sz="1800" dirty="0" err="1">
                <a:solidFill>
                  <a:srgbClr val="73B900"/>
                </a:solidFill>
                <a:latin typeface="Courier New" pitchFamily="49" charset="0"/>
                <a:cs typeface="Courier New" pitchFamily="49" charset="0"/>
              </a:rPr>
              <a:t>acc</a:t>
            </a:r>
            <a:r>
              <a:rPr lang="en-US" sz="1800" dirty="0">
                <a:solidFill>
                  <a:srgbClr val="73B900"/>
                </a:solidFill>
                <a:latin typeface="Courier New" pitchFamily="49" charset="0"/>
                <a:cs typeface="Courier New" pitchFamily="49" charset="0"/>
              </a:rPr>
              <a:t> kernels </a:t>
            </a:r>
            <a:r>
              <a:rPr lang="en-US" sz="1800" i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[clause …]</a:t>
            </a:r>
            <a:r>
              <a:rPr lang="en-US" sz="1800" i="1" dirty="0">
                <a:solidFill>
                  <a:schemeClr val="accent5"/>
                </a:solidFill>
                <a:latin typeface="Courier New" pitchFamily="49" charset="0"/>
                <a:cs typeface="Courier New" pitchFamily="49" charset="0"/>
              </a:rPr>
              <a:t/>
            </a:r>
            <a:br>
              <a:rPr lang="en-US" sz="1800" i="1" dirty="0">
                <a:solidFill>
                  <a:schemeClr val="accent5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1800" i="1" dirty="0">
                <a:latin typeface="Courier New" pitchFamily="49" charset="0"/>
                <a:cs typeface="Courier New" pitchFamily="49" charset="0"/>
              </a:rPr>
              <a:t>    { structured block }</a:t>
            </a:r>
          </a:p>
          <a:p>
            <a:pPr marL="0" indent="0">
              <a:buNone/>
            </a:pP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>
              <a:cs typeface="Courier New" pitchFamily="49" charset="0"/>
            </a:endParaRPr>
          </a:p>
          <a:p>
            <a:pPr marL="0" indent="0">
              <a:buNone/>
            </a:pPr>
            <a:endParaRPr lang="en-US" sz="18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NVIDIA 2013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1482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 tip: the </a:t>
            </a:r>
            <a:r>
              <a:rPr lang="en-US" dirty="0" smtClean="0">
                <a:latin typeface="Lucida Console" pitchFamily="49" charset="0"/>
              </a:rPr>
              <a:t>restrict</a:t>
            </a:r>
            <a:r>
              <a:rPr lang="en-US" dirty="0" smtClean="0"/>
              <a:t> keyword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Declaration of intent given by the programmer to the compiler</a:t>
            </a:r>
          </a:p>
          <a:p>
            <a:pPr marL="571162" lvl="1" indent="0">
              <a:buNone/>
            </a:pPr>
            <a:r>
              <a:rPr lang="en-US" dirty="0"/>
              <a:t>Applied to a pointer, e.g.</a:t>
            </a:r>
          </a:p>
          <a:p>
            <a:pPr marL="571162" lvl="1" indent="0">
              <a:buNone/>
            </a:pPr>
            <a:r>
              <a:rPr lang="en-US" dirty="0">
                <a:latin typeface="Lucida Console" pitchFamily="49" charset="0"/>
              </a:rPr>
              <a:t>	</a:t>
            </a:r>
            <a:r>
              <a:rPr lang="en-US" dirty="0">
                <a:solidFill>
                  <a:schemeClr val="tx2"/>
                </a:solidFill>
                <a:latin typeface="Lucida Console" pitchFamily="49" charset="0"/>
              </a:rPr>
              <a:t>float *</a:t>
            </a:r>
            <a:r>
              <a:rPr lang="en-US" dirty="0">
                <a:solidFill>
                  <a:schemeClr val="accent5"/>
                </a:solidFill>
                <a:latin typeface="Lucida Console" pitchFamily="49" charset="0"/>
              </a:rPr>
              <a:t>restrict</a:t>
            </a:r>
            <a:r>
              <a:rPr lang="en-US" dirty="0">
                <a:solidFill>
                  <a:schemeClr val="tx2"/>
                </a:solidFill>
                <a:latin typeface="Lucida Console" pitchFamily="49" charset="0"/>
              </a:rPr>
              <a:t> </a:t>
            </a:r>
            <a:r>
              <a:rPr lang="en-US" dirty="0" err="1">
                <a:solidFill>
                  <a:schemeClr val="tx2"/>
                </a:solidFill>
                <a:latin typeface="Lucida Console" pitchFamily="49" charset="0"/>
              </a:rPr>
              <a:t>ptr</a:t>
            </a:r>
            <a:endParaRPr lang="en-US" dirty="0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  <a:p>
            <a:pPr marL="571162" lvl="1" indent="0">
              <a:buNone/>
            </a:pPr>
            <a:r>
              <a:rPr lang="en-US" dirty="0"/>
              <a:t>Meaning: “for the lifetime of </a:t>
            </a:r>
            <a:r>
              <a:rPr lang="en-US" dirty="0" err="1">
                <a:latin typeface="Lucida Console" pitchFamily="49" charset="0"/>
              </a:rPr>
              <a:t>ptr</a:t>
            </a:r>
            <a:r>
              <a:rPr lang="en-US" dirty="0"/>
              <a:t>, only it or a value directly derived from it (such as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ptr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+ 1</a:t>
            </a:r>
            <a:r>
              <a:rPr lang="en-US" dirty="0"/>
              <a:t>) will be used to access the object to which it points</a:t>
            </a:r>
            <a:r>
              <a:rPr lang="en-US" dirty="0" smtClean="0"/>
              <a:t>”</a:t>
            </a:r>
            <a:r>
              <a:rPr lang="en-US" dirty="0" smtClean="0">
                <a:solidFill>
                  <a:schemeClr val="tx2"/>
                </a:solidFill>
              </a:rPr>
              <a:t>*</a:t>
            </a:r>
          </a:p>
          <a:p>
            <a:pPr marL="571162" lvl="1" indent="0">
              <a:buNone/>
            </a:pPr>
            <a:endParaRPr lang="en-US" dirty="0" smtClean="0"/>
          </a:p>
          <a:p>
            <a:r>
              <a:rPr lang="en-US" dirty="0" smtClean="0"/>
              <a:t>Limits the effects of pointer aliasing</a:t>
            </a:r>
          </a:p>
          <a:p>
            <a:r>
              <a:rPr lang="en-US" dirty="0" smtClean="0"/>
              <a:t>OpenACC compilers often require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restrict</a:t>
            </a:r>
            <a:r>
              <a:rPr lang="en-US" dirty="0" smtClean="0"/>
              <a:t> to determine independence</a:t>
            </a:r>
          </a:p>
          <a:p>
            <a:pPr lvl="1"/>
            <a:r>
              <a:rPr lang="en-US" dirty="0" smtClean="0"/>
              <a:t>Otherwise the compiler can’t parallelize loops that access </a:t>
            </a:r>
            <a:r>
              <a:rPr lang="en-US" dirty="0" err="1" smtClean="0">
                <a:latin typeface="Lucida Console" pitchFamily="49" charset="0"/>
              </a:rPr>
              <a:t>ptr</a:t>
            </a:r>
            <a:endParaRPr lang="en-US" dirty="0" smtClean="0">
              <a:latin typeface="Lucida Console" pitchFamily="49" charset="0"/>
            </a:endParaRPr>
          </a:p>
          <a:p>
            <a:pPr lvl="1"/>
            <a:r>
              <a:rPr lang="en-US" dirty="0" smtClean="0"/>
              <a:t>Note: if programmer violates the declaration, behavior is undefined</a:t>
            </a:r>
            <a:endParaRPr lang="en-US" dirty="0" smtClean="0">
              <a:latin typeface="Lucida Console" pitchFamily="49" charset="0"/>
            </a:endParaRPr>
          </a:p>
          <a:p>
            <a:pPr marL="571162" lvl="1" indent="0">
              <a:buNone/>
            </a:pPr>
            <a:endParaRPr lang="en-US" dirty="0" smtClean="0">
              <a:solidFill>
                <a:schemeClr val="tx2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2400" y="6423224"/>
            <a:ext cx="253947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linkClick r:id="rId2"/>
              </a:rPr>
              <a:t>http://en.wikipedia.org/wiki/Restrict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NVIDIA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67835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Complete SAXPY example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14"/>
            <a:ext cx="8382000" cy="4525963"/>
          </a:xfrm>
        </p:spPr>
        <p:txBody>
          <a:bodyPr/>
          <a:lstStyle/>
          <a:p>
            <a:r>
              <a:rPr lang="en-US" dirty="0" smtClean="0"/>
              <a:t>Trivial first example</a:t>
            </a:r>
          </a:p>
          <a:p>
            <a:pPr lvl="1"/>
            <a:r>
              <a:rPr lang="en-US" sz="2400" dirty="0" smtClean="0"/>
              <a:t>Apply a loop directive</a:t>
            </a:r>
          </a:p>
          <a:p>
            <a:pPr lvl="1"/>
            <a:r>
              <a:rPr lang="en-US" sz="2400" dirty="0" smtClean="0"/>
              <a:t>Learn compiler commands</a:t>
            </a:r>
            <a:endParaRPr lang="en-US" sz="2400" dirty="0"/>
          </a:p>
        </p:txBody>
      </p:sp>
      <p:sp>
        <p:nvSpPr>
          <p:cNvPr id="5" name="Rounded Rectangle 4"/>
          <p:cNvSpPr/>
          <p:nvPr/>
        </p:nvSpPr>
        <p:spPr>
          <a:xfrm>
            <a:off x="485775" y="3598334"/>
            <a:ext cx="3302000" cy="2709333"/>
          </a:xfrm>
          <a:prstGeom prst="roundRect">
            <a:avLst/>
          </a:prstGeom>
          <a:solidFill>
            <a:schemeClr val="bg1">
              <a:lumMod val="85000"/>
              <a:lumOff val="15000"/>
            </a:schemeClr>
          </a:solidFill>
          <a:ln w="38100">
            <a:solidFill>
              <a:srgbClr val="73B9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0" tIns="45718" rIns="0" bIns="45718" rtlCol="0" anchor="t"/>
          <a:lstStyle/>
          <a:p>
            <a:pPr eaLnBrk="0" fontAlgn="ctr" hangingPunct="0">
              <a:spcBef>
                <a:spcPct val="10000"/>
              </a:spcBef>
              <a:buSzPct val="180000"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stdlib.h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eaLnBrk="0" fontAlgn="ctr" hangingPunct="0">
              <a:spcBef>
                <a:spcPct val="10000"/>
              </a:spcBef>
              <a:buSzPct val="180000"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eaLnBrk="0" fontAlgn="ctr" hangingPunct="0">
              <a:spcBef>
                <a:spcPct val="10000"/>
              </a:spcBef>
              <a:buSzPct val="180000"/>
            </a:pPr>
            <a:r>
              <a:rPr lang="en-US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b="1" dirty="0" smtClean="0">
                <a:solidFill>
                  <a:srgbClr val="00CC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saxpy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n,</a:t>
            </a:r>
          </a:p>
          <a:p>
            <a:pPr eaLnBrk="0" fontAlgn="ctr" hangingPunct="0">
              <a:spcBef>
                <a:spcPct val="10000"/>
              </a:spcBef>
              <a:buSzPct val="180000"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   </a:t>
            </a:r>
            <a:r>
              <a:rPr lang="en-US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float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a,</a:t>
            </a:r>
          </a:p>
          <a:p>
            <a:pPr eaLnBrk="0" fontAlgn="ctr" hangingPunct="0">
              <a:spcBef>
                <a:spcPct val="10000"/>
              </a:spcBef>
              <a:buSzPct val="180000"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   </a:t>
            </a:r>
            <a:r>
              <a:rPr lang="en-US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float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*x,</a:t>
            </a:r>
          </a:p>
          <a:p>
            <a:pPr eaLnBrk="0" fontAlgn="ctr" hangingPunct="0">
              <a:spcBef>
                <a:spcPct val="10000"/>
              </a:spcBef>
              <a:buSzPct val="180000"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  </a:t>
            </a:r>
            <a:r>
              <a:rPr lang="en-US" b="1" dirty="0">
                <a:solidFill>
                  <a:srgbClr val="00CC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float</a:t>
            </a:r>
            <a:r>
              <a:rPr lang="en-US" b="1" dirty="0">
                <a:solidFill>
                  <a:srgbClr val="00CC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restrict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y)</a:t>
            </a:r>
          </a:p>
          <a:p>
            <a:pPr eaLnBrk="0" fontAlgn="ctr" hangingPunct="0">
              <a:spcBef>
                <a:spcPct val="10000"/>
              </a:spcBef>
              <a:buSzPct val="180000"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eaLnBrk="0" fontAlgn="ctr" hangingPunct="0">
              <a:spcBef>
                <a:spcPct val="10000"/>
              </a:spcBef>
              <a:buSzPct val="180000"/>
            </a:pPr>
            <a:r>
              <a:rPr lang="en-US" b="1" dirty="0">
                <a:solidFill>
                  <a:srgbClr val="73B900"/>
                </a:solidFill>
                <a:latin typeface="Courier New" pitchFamily="49" charset="0"/>
                <a:cs typeface="Courier New" pitchFamily="49" charset="0"/>
              </a:rPr>
              <a:t>#pragma </a:t>
            </a:r>
            <a:r>
              <a:rPr lang="en-US" b="1" dirty="0" err="1">
                <a:solidFill>
                  <a:srgbClr val="73B900"/>
                </a:solidFill>
                <a:latin typeface="Courier New" pitchFamily="49" charset="0"/>
                <a:cs typeface="Courier New" pitchFamily="49" charset="0"/>
              </a:rPr>
              <a:t>acc</a:t>
            </a:r>
            <a:r>
              <a:rPr lang="en-US" b="1" dirty="0">
                <a:solidFill>
                  <a:srgbClr val="73B900"/>
                </a:solidFill>
                <a:latin typeface="Courier New" pitchFamily="49" charset="0"/>
                <a:cs typeface="Courier New" pitchFamily="49" charset="0"/>
              </a:rPr>
              <a:t> kernels </a:t>
            </a:r>
          </a:p>
          <a:p>
            <a:pPr eaLnBrk="0" fontAlgn="ctr" hangingPunct="0">
              <a:spcBef>
                <a:spcPct val="10000"/>
              </a:spcBef>
              <a:buSzPct val="180000"/>
            </a:pPr>
            <a:r>
              <a:rPr lang="en-US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for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b="1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0;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&lt; n; ++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eaLnBrk="0" fontAlgn="ctr" hangingPunct="0">
              <a:spcBef>
                <a:spcPct val="10000"/>
              </a:spcBef>
              <a:buSzPct val="180000"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solidFill>
                  <a:srgbClr val="FF6699"/>
                </a:solidFill>
                <a:latin typeface="Courier New" pitchFamily="49" charset="0"/>
                <a:cs typeface="Courier New" pitchFamily="49" charset="0"/>
              </a:rPr>
              <a:t>y[</a:t>
            </a:r>
            <a:r>
              <a:rPr lang="en-US" b="1" dirty="0" err="1" smtClean="0">
                <a:solidFill>
                  <a:srgbClr val="FF6699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solidFill>
                  <a:srgbClr val="FF6699"/>
                </a:solidFill>
                <a:latin typeface="Courier New" pitchFamily="49" charset="0"/>
                <a:cs typeface="Courier New" pitchFamily="49" charset="0"/>
              </a:rPr>
              <a:t>] = a * x[</a:t>
            </a:r>
            <a:r>
              <a:rPr lang="en-US" b="1" dirty="0" err="1">
                <a:solidFill>
                  <a:srgbClr val="FF6699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solidFill>
                  <a:srgbClr val="FF6699"/>
                </a:solidFill>
                <a:latin typeface="Courier New" pitchFamily="49" charset="0"/>
                <a:cs typeface="Courier New" pitchFamily="49" charset="0"/>
              </a:rPr>
              <a:t>] + y[</a:t>
            </a:r>
            <a:r>
              <a:rPr lang="en-US" b="1" dirty="0" err="1">
                <a:solidFill>
                  <a:srgbClr val="FF6699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solidFill>
                  <a:srgbClr val="FF6699"/>
                </a:solidFill>
                <a:latin typeface="Courier New" pitchFamily="49" charset="0"/>
                <a:cs typeface="Courier New" pitchFamily="49" charset="0"/>
              </a:rPr>
              <a:t>];</a:t>
            </a:r>
          </a:p>
          <a:p>
            <a:pPr eaLnBrk="0" fontAlgn="ctr" hangingPunct="0">
              <a:spcBef>
                <a:spcPct val="10000"/>
              </a:spcBef>
              <a:buSzPct val="180000"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eaLnBrk="0" fontAlgn="ctr" hangingPunct="0">
              <a:spcBef>
                <a:spcPct val="10000"/>
              </a:spcBef>
              <a:buSzPct val="180000"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4191000" y="1397000"/>
            <a:ext cx="4876800" cy="4910667"/>
          </a:xfrm>
          <a:prstGeom prst="roundRect">
            <a:avLst/>
          </a:prstGeom>
          <a:solidFill>
            <a:schemeClr val="bg1">
              <a:lumMod val="85000"/>
              <a:lumOff val="15000"/>
            </a:schemeClr>
          </a:solidFill>
          <a:ln w="38100">
            <a:solidFill>
              <a:srgbClr val="73B9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0" tIns="45718" rIns="0" bIns="45718" rtlCol="0" anchor="t"/>
          <a:lstStyle/>
          <a:p>
            <a:pPr eaLnBrk="0" fontAlgn="ctr" hangingPunct="0">
              <a:spcBef>
                <a:spcPct val="10000"/>
              </a:spcBef>
              <a:buSzPct val="180000"/>
            </a:pPr>
            <a:r>
              <a:rPr lang="en-US" b="1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main(</a:t>
            </a:r>
            <a:r>
              <a:rPr lang="en-US" b="1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argc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char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**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argv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eaLnBrk="0" fontAlgn="ctr" hangingPunct="0">
              <a:spcBef>
                <a:spcPct val="10000"/>
              </a:spcBef>
              <a:buSzPct val="180000"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eaLnBrk="0" fontAlgn="ctr" hangingPunct="0">
              <a:spcBef>
                <a:spcPct val="10000"/>
              </a:spcBef>
              <a:buSzPct val="180000"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N = 1&lt;&lt;20; </a:t>
            </a:r>
            <a:r>
              <a:rPr lang="en-US" b="1" dirty="0">
                <a:solidFill>
                  <a:schemeClr val="tx1">
                    <a:lumMod val="65000"/>
                  </a:schemeClr>
                </a:solidFill>
                <a:latin typeface="Courier New" pitchFamily="49" charset="0"/>
                <a:cs typeface="Courier New" pitchFamily="49" charset="0"/>
              </a:rPr>
              <a:t>// 1 million floats</a:t>
            </a:r>
          </a:p>
          <a:p>
            <a:pPr eaLnBrk="0" fontAlgn="ctr" hangingPunct="0">
              <a:spcBef>
                <a:spcPct val="10000"/>
              </a:spcBef>
              <a:buSzPct val="180000"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eaLnBrk="0" fontAlgn="ctr" hangingPunct="0">
              <a:spcBef>
                <a:spcPct val="10000"/>
              </a:spcBef>
              <a:buSzPct val="180000"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argc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&gt; 1)</a:t>
            </a:r>
          </a:p>
          <a:p>
            <a:pPr eaLnBrk="0" fontAlgn="ctr" hangingPunct="0">
              <a:spcBef>
                <a:spcPct val="10000"/>
              </a:spcBef>
              <a:buSzPct val="180000"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N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atoi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argv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[1]);</a:t>
            </a:r>
          </a:p>
          <a:p>
            <a:pPr eaLnBrk="0" fontAlgn="ctr" hangingPunct="0">
              <a:spcBef>
                <a:spcPct val="10000"/>
              </a:spcBef>
              <a:buSzPct val="180000"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eaLnBrk="0" fontAlgn="ctr" hangingPunct="0">
              <a:spcBef>
                <a:spcPct val="10000"/>
              </a:spcBef>
              <a:buSzPct val="180000"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float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*x = (</a:t>
            </a:r>
            <a:r>
              <a:rPr lang="en-US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float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*)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malloc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(N * </a:t>
            </a:r>
            <a:r>
              <a:rPr lang="en-US" b="1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s</a:t>
            </a:r>
            <a:r>
              <a:rPr lang="en-US" b="1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izeof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float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));</a:t>
            </a:r>
          </a:p>
          <a:p>
            <a:pPr eaLnBrk="0" fontAlgn="ctr" hangingPunct="0">
              <a:spcBef>
                <a:spcPct val="10000"/>
              </a:spcBef>
              <a:buSzPct val="180000"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float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*y = (</a:t>
            </a:r>
            <a:r>
              <a:rPr lang="en-US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float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*)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malloc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(N * </a:t>
            </a:r>
            <a:r>
              <a:rPr lang="en-US" b="1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sizeof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float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));</a:t>
            </a:r>
          </a:p>
          <a:p>
            <a:pPr eaLnBrk="0" fontAlgn="ctr" hangingPunct="0">
              <a:spcBef>
                <a:spcPct val="10000"/>
              </a:spcBef>
              <a:buSzPct val="180000"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eaLnBrk="0" fontAlgn="ctr" hangingPunct="0">
              <a:spcBef>
                <a:spcPct val="10000"/>
              </a:spcBef>
              <a:buSzPct val="180000"/>
            </a:pPr>
            <a:r>
              <a:rPr lang="nn-NO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nn-NO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nn-NO" b="1" dirty="0">
                <a:latin typeface="Courier New" pitchFamily="49" charset="0"/>
                <a:cs typeface="Courier New" pitchFamily="49" charset="0"/>
              </a:rPr>
              <a:t> (int i = 0; i &lt; N; ++i) </a:t>
            </a:r>
            <a:endParaRPr lang="nn-NO" b="1" dirty="0" smtClean="0">
              <a:latin typeface="Courier New" pitchFamily="49" charset="0"/>
              <a:cs typeface="Courier New" pitchFamily="49" charset="0"/>
            </a:endParaRPr>
          </a:p>
          <a:p>
            <a:pPr eaLnBrk="0" fontAlgn="ctr" hangingPunct="0">
              <a:spcBef>
                <a:spcPct val="10000"/>
              </a:spcBef>
              <a:buSzPct val="180000"/>
            </a:pPr>
            <a:r>
              <a:rPr lang="nn-NO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nn-NO" b="1" dirty="0" smtClean="0">
                <a:latin typeface="Courier New" pitchFamily="49" charset="0"/>
                <a:cs typeface="Courier New" pitchFamily="49" charset="0"/>
              </a:rPr>
              <a:t> {</a:t>
            </a:r>
            <a:endParaRPr lang="nn-NO" b="1" dirty="0">
              <a:latin typeface="Courier New" pitchFamily="49" charset="0"/>
              <a:cs typeface="Courier New" pitchFamily="49" charset="0"/>
            </a:endParaRPr>
          </a:p>
          <a:p>
            <a:pPr eaLnBrk="0" fontAlgn="ctr" hangingPunct="0">
              <a:spcBef>
                <a:spcPct val="10000"/>
              </a:spcBef>
              <a:buSzPct val="180000"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x[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 = 2.0f;</a:t>
            </a:r>
          </a:p>
          <a:p>
            <a:pPr eaLnBrk="0" fontAlgn="ctr" hangingPunct="0">
              <a:spcBef>
                <a:spcPct val="10000"/>
              </a:spcBef>
              <a:buSzPct val="180000"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y[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 = 1.0f;</a:t>
            </a:r>
          </a:p>
          <a:p>
            <a:pPr eaLnBrk="0" fontAlgn="ctr" hangingPunct="0">
              <a:spcBef>
                <a:spcPct val="10000"/>
              </a:spcBef>
              <a:buSzPct val="180000"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eaLnBrk="0" fontAlgn="ctr" hangingPunct="0">
              <a:spcBef>
                <a:spcPct val="10000"/>
              </a:spcBef>
              <a:buSzPct val="180000"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eaLnBrk="0" fontAlgn="ctr" hangingPunct="0">
              <a:spcBef>
                <a:spcPct val="10000"/>
              </a:spcBef>
              <a:buSzPct val="180000"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saxpy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(N, 3.0f, x, y);</a:t>
            </a:r>
          </a:p>
          <a:p>
            <a:pPr eaLnBrk="0" fontAlgn="ctr" hangingPunct="0">
              <a:spcBef>
                <a:spcPct val="10000"/>
              </a:spcBef>
              <a:buSzPct val="180000"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eaLnBrk="0" fontAlgn="ctr" hangingPunct="0">
              <a:spcBef>
                <a:spcPct val="10000"/>
              </a:spcBef>
              <a:buSzPct val="180000"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0;</a:t>
            </a:r>
          </a:p>
          <a:p>
            <a:pPr eaLnBrk="0" fontAlgn="ctr" hangingPunct="0">
              <a:spcBef>
                <a:spcPct val="10000"/>
              </a:spcBef>
              <a:buSzPct val="180000"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4" name="Rectangular Callout 3"/>
          <p:cNvSpPr/>
          <p:nvPr/>
        </p:nvSpPr>
        <p:spPr>
          <a:xfrm>
            <a:off x="2514600" y="3386667"/>
            <a:ext cx="2159000" cy="931333"/>
          </a:xfrm>
          <a:prstGeom prst="wedgeRectCallout">
            <a:avLst>
              <a:gd name="adj1" fmla="val -44445"/>
              <a:gd name="adj2" fmla="val 104545"/>
            </a:avLst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Lucida Console" pitchFamily="49" charset="0"/>
              </a:rPr>
              <a:t>*restrict</a:t>
            </a:r>
            <a:r>
              <a:rPr lang="en-US" sz="16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: </a:t>
            </a:r>
            <a:br>
              <a:rPr lang="en-US" sz="16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en-US" sz="16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“</a:t>
            </a:r>
            <a:r>
              <a:rPr lang="en-US" sz="14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rebuchet MS" pitchFamily="34" charset="0"/>
              </a:rPr>
              <a:t>I promise </a:t>
            </a:r>
            <a:r>
              <a:rPr lang="en-US" sz="14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Lucida Console" pitchFamily="49" charset="0"/>
              </a:rPr>
              <a:t>y</a:t>
            </a:r>
            <a:r>
              <a:rPr lang="en-US" sz="14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14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rebuchet MS" pitchFamily="34" charset="0"/>
              </a:rPr>
              <a:t>does not alias</a:t>
            </a:r>
            <a:r>
              <a:rPr lang="en-US" sz="14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14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Lucida Console" pitchFamily="49" charset="0"/>
              </a:rPr>
              <a:t>x”</a:t>
            </a:r>
            <a:endParaRPr lang="en-US" sz="14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Lucida Console" pitchFamily="49" charset="0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NVIDIA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49224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Compile and run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14"/>
            <a:ext cx="8839200" cy="4525963"/>
          </a:xfrm>
        </p:spPr>
        <p:txBody>
          <a:bodyPr/>
          <a:lstStyle/>
          <a:p>
            <a:r>
              <a:rPr lang="en-US" dirty="0" smtClean="0"/>
              <a:t>C:</a:t>
            </a:r>
          </a:p>
          <a:p>
            <a:pPr marL="571162" lvl="1" indent="0">
              <a:buNone/>
            </a:pP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pgcc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–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acc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-ta=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nvidia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-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Minfo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accel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–o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saxpy_acc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saxpy.c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/>
              <a:t>Fortran:</a:t>
            </a:r>
          </a:p>
          <a:p>
            <a:pPr marL="571162" lvl="1" indent="0"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pgf90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–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acc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-ta=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nvidia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-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Minfo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accel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–o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saxpy_acc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saxpy.f90</a:t>
            </a:r>
          </a:p>
          <a:p>
            <a:r>
              <a:rPr lang="en-US" dirty="0" smtClean="0"/>
              <a:t>Compiler output:</a:t>
            </a:r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0" y="3968751"/>
            <a:ext cx="9144000" cy="2584450"/>
          </a:xfrm>
          <a:prstGeom prst="roundRect">
            <a:avLst/>
          </a:prstGeom>
          <a:solidFill>
            <a:schemeClr val="bg1">
              <a:lumMod val="85000"/>
              <a:lumOff val="15000"/>
            </a:schemeClr>
          </a:solidFill>
          <a:ln w="38100">
            <a:solidFill>
              <a:srgbClr val="73B9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0" tIns="45718" rIns="0" bIns="45718" rtlCol="0" anchor="t"/>
          <a:lstStyle/>
          <a:p>
            <a:pPr eaLnBrk="0" fontAlgn="ctr" hangingPunct="0">
              <a:spcBef>
                <a:spcPct val="10000"/>
              </a:spcBef>
              <a:buSzPct val="180000"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pgcc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-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acc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-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Minfo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accel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-ta=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nvidia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-o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saxpy_acc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saxpy.c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eaLnBrk="0" fontAlgn="ctr" hangingPunct="0">
              <a:spcBef>
                <a:spcPct val="10000"/>
              </a:spcBef>
              <a:buSzPct val="180000"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saxpy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eaLnBrk="0" fontAlgn="ctr" hangingPunct="0">
              <a:spcBef>
                <a:spcPct val="10000"/>
              </a:spcBef>
              <a:buSzPct val="180000"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8, Generating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copyin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(x[:n-1])</a:t>
            </a:r>
          </a:p>
          <a:p>
            <a:pPr eaLnBrk="0" fontAlgn="ctr" hangingPunct="0">
              <a:spcBef>
                <a:spcPct val="10000"/>
              </a:spcBef>
              <a:buSzPct val="180000"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 Generating copy(y[:n-1])</a:t>
            </a:r>
          </a:p>
          <a:p>
            <a:pPr eaLnBrk="0" fontAlgn="ctr" hangingPunct="0">
              <a:spcBef>
                <a:spcPct val="10000"/>
              </a:spcBef>
              <a:buSzPct val="180000"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 Generating compute capability 1.0 binary</a:t>
            </a:r>
          </a:p>
          <a:p>
            <a:pPr eaLnBrk="0" fontAlgn="ctr" hangingPunct="0">
              <a:spcBef>
                <a:spcPct val="10000"/>
              </a:spcBef>
              <a:buSzPct val="180000"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 Generating compute capability 2.0 binary</a:t>
            </a:r>
          </a:p>
          <a:p>
            <a:pPr eaLnBrk="0" fontAlgn="ctr" hangingPunct="0">
              <a:spcBef>
                <a:spcPct val="10000"/>
              </a:spcBef>
              <a:buSzPct val="180000"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9, Loop is parallelizable</a:t>
            </a:r>
          </a:p>
          <a:p>
            <a:pPr eaLnBrk="0" fontAlgn="ctr" hangingPunct="0">
              <a:spcBef>
                <a:spcPct val="10000"/>
              </a:spcBef>
              <a:buSzPct val="180000"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 Accelerator kernel generated</a:t>
            </a:r>
          </a:p>
          <a:p>
            <a:pPr eaLnBrk="0" fontAlgn="ctr" hangingPunct="0">
              <a:spcBef>
                <a:spcPct val="10000"/>
              </a:spcBef>
              <a:buSzPct val="180000"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  9, #pragma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acc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loop worker, vector(256) /*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blockIdx.x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threadIdx.x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*/</a:t>
            </a:r>
          </a:p>
          <a:p>
            <a:pPr eaLnBrk="0" fontAlgn="ctr" hangingPunct="0">
              <a:spcBef>
                <a:spcPct val="10000"/>
              </a:spcBef>
              <a:buSzPct val="180000"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     CC 1.0 : 4 registers; 52 shared, 4 constant, 0 local memory bytes; 100% occupancy</a:t>
            </a:r>
          </a:p>
          <a:p>
            <a:pPr eaLnBrk="0" fontAlgn="ctr" hangingPunct="0">
              <a:spcBef>
                <a:spcPct val="10000"/>
              </a:spcBef>
              <a:buSzPct val="180000"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     CC 2.0 : 8 registers; 4 shared, 64 constant, 0 local memory bytes; 100% occupancy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NVIDIA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58226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Jacobi Iteration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Content Placeholder 6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sz="2800" dirty="0" smtClean="0"/>
                  <a:t>Iteratively converges to correct </a:t>
                </a:r>
                <a:r>
                  <a:rPr lang="en-US" sz="2800" dirty="0"/>
                  <a:t>value </a:t>
                </a:r>
                <a:r>
                  <a:rPr lang="en-US" sz="2800" dirty="0" smtClean="0"/>
                  <a:t>(e.g. Temperature), </a:t>
                </a:r>
                <a:r>
                  <a:rPr lang="en-US" sz="2800" dirty="0"/>
                  <a:t>by </a:t>
                </a:r>
                <a:r>
                  <a:rPr lang="en-US" sz="2800" dirty="0" smtClean="0"/>
                  <a:t>computing </a:t>
                </a:r>
                <a:r>
                  <a:rPr lang="en-US" sz="2800" dirty="0"/>
                  <a:t>new </a:t>
                </a:r>
                <a:r>
                  <a:rPr lang="en-US" sz="2800" dirty="0" smtClean="0"/>
                  <a:t>values at each point </a:t>
                </a:r>
                <a:r>
                  <a:rPr lang="en-US" sz="2800" dirty="0"/>
                  <a:t>from the average of </a:t>
                </a:r>
                <a:r>
                  <a:rPr lang="en-US" sz="2800" dirty="0" smtClean="0"/>
                  <a:t>neighboring </a:t>
                </a:r>
                <a:r>
                  <a:rPr lang="en-US" sz="2800" dirty="0"/>
                  <a:t>points.  </a:t>
                </a:r>
                <a:endParaRPr lang="en-US" sz="2800" dirty="0" smtClean="0"/>
              </a:p>
              <a:p>
                <a:pPr lvl="1"/>
                <a:r>
                  <a:rPr lang="en-US" sz="2400" dirty="0" smtClean="0"/>
                  <a:t>Common, useful </a:t>
                </a:r>
                <a:r>
                  <a:rPr lang="en-US" sz="2400" dirty="0"/>
                  <a:t>algorithm </a:t>
                </a:r>
                <a:endParaRPr lang="en-US" sz="2400" dirty="0" smtClean="0"/>
              </a:p>
              <a:p>
                <a:pPr lvl="1"/>
                <a:r>
                  <a:rPr lang="en-US" sz="2400" dirty="0" smtClean="0"/>
                  <a:t>Example: Solve Laplace equation in 2D: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i="1" smtClean="0">
                            <a:latin typeface="Cambria Math"/>
                            <a:ea typeface="Cambria Math"/>
                          </a:rPr>
                          <m:t>𝛁</m:t>
                        </m:r>
                      </m:e>
                      <m:sup>
                        <m:r>
                          <a:rPr lang="en-US" sz="2400" b="1" i="1" smtClean="0">
                            <a:latin typeface="Cambria Math"/>
                          </a:rPr>
                          <m:t>𝟐</m:t>
                        </m:r>
                      </m:sup>
                    </m:sSup>
                    <m:r>
                      <a:rPr lang="en-US" sz="2400" b="1" i="1" smtClean="0">
                        <a:latin typeface="Cambria Math"/>
                      </a:rPr>
                      <m:t>𝒇</m:t>
                    </m:r>
                    <m:r>
                      <a:rPr lang="en-US" sz="2400" b="1" i="1" smtClean="0">
                        <a:latin typeface="Cambria Math"/>
                      </a:rPr>
                      <m:t>(</m:t>
                    </m:r>
                    <m:r>
                      <a:rPr lang="en-US" sz="2400" b="1" i="1" smtClean="0">
                        <a:latin typeface="Cambria Math"/>
                      </a:rPr>
                      <m:t>𝒙</m:t>
                    </m:r>
                    <m:r>
                      <a:rPr lang="en-US" sz="2400" b="1" i="1" smtClean="0">
                        <a:latin typeface="Cambria Math"/>
                      </a:rPr>
                      <m:t>,</m:t>
                    </m:r>
                    <m:r>
                      <a:rPr lang="en-US" sz="2400" b="1" i="1" smtClean="0">
                        <a:latin typeface="Cambria Math"/>
                      </a:rPr>
                      <m:t>𝒚</m:t>
                    </m:r>
                    <m:r>
                      <a:rPr lang="en-US" sz="2400" b="1" i="1" smtClean="0">
                        <a:latin typeface="Cambria Math"/>
                      </a:rPr>
                      <m:t>)=</m:t>
                    </m:r>
                    <m:r>
                      <a:rPr lang="en-US" sz="2400" b="1" i="1" smtClean="0">
                        <a:latin typeface="Cambria Math"/>
                      </a:rPr>
                      <m:t>𝟎</m:t>
                    </m:r>
                  </m:oMath>
                </a14:m>
                <a:endParaRPr lang="en-US" sz="2400" dirty="0" smtClean="0"/>
              </a:p>
              <a:p>
                <a:pPr lvl="1"/>
                <a:endParaRPr lang="en-US" sz="2400" dirty="0"/>
              </a:p>
              <a:p>
                <a:pPr lvl="1"/>
                <a:endParaRPr lang="en-US" sz="2400" dirty="0" smtClean="0"/>
              </a:p>
              <a:p>
                <a:pPr lvl="1"/>
                <a:endParaRPr lang="en-US" sz="2400" dirty="0"/>
              </a:p>
              <a:p>
                <a:endParaRPr lang="en-US" sz="2800" dirty="0"/>
              </a:p>
            </p:txBody>
          </p:sp>
        </mc:Choice>
        <mc:Fallback xmlns="">
          <p:sp>
            <p:nvSpPr>
              <p:cNvPr id="7" name="Content Placeholder 6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259" t="-12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3" name="Group 22"/>
          <p:cNvGrpSpPr>
            <a:grpSpLocks noChangeAspect="1"/>
          </p:cNvGrpSpPr>
          <p:nvPr/>
        </p:nvGrpSpPr>
        <p:grpSpPr>
          <a:xfrm>
            <a:off x="76200" y="4191000"/>
            <a:ext cx="2895600" cy="2118499"/>
            <a:chOff x="1295400" y="3266301"/>
            <a:chExt cx="2749847" cy="1906649"/>
          </a:xfrm>
        </p:grpSpPr>
        <p:sp>
          <p:nvSpPr>
            <p:cNvPr id="8" name="Rectangle 7"/>
            <p:cNvSpPr/>
            <p:nvPr/>
          </p:nvSpPr>
          <p:spPr>
            <a:xfrm>
              <a:off x="1981200" y="3619500"/>
              <a:ext cx="609600" cy="609600"/>
            </a:xfrm>
            <a:prstGeom prst="rect">
              <a:avLst/>
            </a:prstGeom>
            <a:noFill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2590800" y="3619500"/>
              <a:ext cx="609600" cy="609600"/>
            </a:xfrm>
            <a:prstGeom prst="rect">
              <a:avLst/>
            </a:prstGeom>
            <a:noFill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981200" y="4229100"/>
              <a:ext cx="609600" cy="609600"/>
            </a:xfrm>
            <a:prstGeom prst="rect">
              <a:avLst/>
            </a:prstGeom>
            <a:noFill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2590800" y="4229100"/>
              <a:ext cx="609600" cy="609600"/>
            </a:xfrm>
            <a:prstGeom prst="rect">
              <a:avLst/>
            </a:prstGeom>
            <a:noFill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2514600" y="4152900"/>
              <a:ext cx="152400" cy="152400"/>
            </a:xfrm>
            <a:prstGeom prst="ellipse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/>
            <p:cNvSpPr/>
            <p:nvPr/>
          </p:nvSpPr>
          <p:spPr>
            <a:xfrm>
              <a:off x="3124200" y="4152900"/>
              <a:ext cx="152400" cy="152400"/>
            </a:xfrm>
            <a:prstGeom prst="ellipse">
              <a:avLst/>
            </a:prstGeom>
            <a:solidFill>
              <a:srgbClr val="FFFF00"/>
            </a:solidFill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/>
            <p:cNvSpPr/>
            <p:nvPr/>
          </p:nvSpPr>
          <p:spPr>
            <a:xfrm>
              <a:off x="2514600" y="4762500"/>
              <a:ext cx="152400" cy="152400"/>
            </a:xfrm>
            <a:prstGeom prst="ellipse">
              <a:avLst/>
            </a:prstGeom>
            <a:solidFill>
              <a:srgbClr val="FFFF00"/>
            </a:solidFill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/>
            <p:cNvSpPr/>
            <p:nvPr/>
          </p:nvSpPr>
          <p:spPr>
            <a:xfrm>
              <a:off x="2514600" y="3543300"/>
              <a:ext cx="152400" cy="152400"/>
            </a:xfrm>
            <a:prstGeom prst="ellipse">
              <a:avLst/>
            </a:prstGeom>
            <a:solidFill>
              <a:srgbClr val="FFFF00"/>
            </a:solidFill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/>
            <p:cNvSpPr/>
            <p:nvPr/>
          </p:nvSpPr>
          <p:spPr>
            <a:xfrm>
              <a:off x="1905000" y="4152900"/>
              <a:ext cx="152400" cy="152400"/>
            </a:xfrm>
            <a:prstGeom prst="ellipse">
              <a:avLst/>
            </a:prstGeom>
            <a:solidFill>
              <a:srgbClr val="FFFF00"/>
            </a:solidFill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580461" y="4229100"/>
              <a:ext cx="652487" cy="2492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Trebuchet MS" pitchFamily="34" charset="0"/>
                </a:rPr>
                <a:t>A</a:t>
              </a:r>
              <a:r>
                <a:rPr lang="en-US" dirty="0" smtClean="0">
                  <a:latin typeface="Trebuchet MS" pitchFamily="34" charset="0"/>
                </a:rPr>
                <a:t>(</a:t>
              </a:r>
              <a:r>
                <a:rPr lang="en-US" dirty="0" err="1" smtClean="0">
                  <a:latin typeface="Trebuchet MS" pitchFamily="34" charset="0"/>
                </a:rPr>
                <a:t>i,j</a:t>
              </a:r>
              <a:r>
                <a:rPr lang="en-US" dirty="0" smtClean="0">
                  <a:latin typeface="Trebuchet MS" pitchFamily="34" charset="0"/>
                </a:rPr>
                <a:t>)</a:t>
              </a:r>
              <a:endParaRPr lang="en-US" dirty="0">
                <a:latin typeface="Trebuchet MS" pitchFamily="34" charset="0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200400" y="4229100"/>
              <a:ext cx="844847" cy="2492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Trebuchet MS" pitchFamily="34" charset="0"/>
                </a:rPr>
                <a:t>A(i+1,j)</a:t>
              </a:r>
              <a:endParaRPr lang="en-US" dirty="0">
                <a:latin typeface="Trebuchet MS" pitchFamily="34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1295400" y="4229100"/>
              <a:ext cx="815993" cy="2492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Trebuchet MS" pitchFamily="34" charset="0"/>
                </a:rPr>
                <a:t>A(i-1,j)</a:t>
              </a:r>
              <a:endParaRPr lang="en-US" dirty="0">
                <a:latin typeface="Trebuchet MS" pitchFamily="34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2238374" y="4923651"/>
              <a:ext cx="815993" cy="2492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Trebuchet MS" pitchFamily="34" charset="0"/>
                </a:rPr>
                <a:t>A(i,j-1)</a:t>
              </a:r>
              <a:endParaRPr lang="en-US" dirty="0">
                <a:latin typeface="Trebuchet MS" pitchFamily="34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2238374" y="3266301"/>
              <a:ext cx="844847" cy="2492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mtClean="0">
                  <a:latin typeface="Trebuchet MS" pitchFamily="34" charset="0"/>
                </a:rPr>
                <a:t>A(i,j+1)</a:t>
              </a:r>
              <a:endParaRPr lang="en-US" dirty="0">
                <a:latin typeface="Trebuchet MS" pitchFamily="34" charset="0"/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2832581" y="4913870"/>
                <a:ext cx="6082819" cy="56861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600" i="1">
                              <a:latin typeface="Cambria Math"/>
                            </a:rPr>
                            <m:t>𝐴</m:t>
                          </m:r>
                        </m:e>
                        <m:sub>
                          <m:r>
                            <a:rPr lang="en-US" sz="1600" i="1">
                              <a:latin typeface="Cambria Math"/>
                            </a:rPr>
                            <m:t>𝑘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+1</m:t>
                          </m:r>
                        </m:sub>
                      </m:sSub>
                      <m:d>
                        <m:dPr>
                          <m:ctrlPr>
                            <a:rPr lang="en-US" sz="16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𝑖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,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𝑗</m:t>
                          </m:r>
                        </m:e>
                      </m:d>
                      <m:r>
                        <a:rPr lang="en-US" sz="16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1600" b="0" i="1" smtClean="0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16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600" b="0" i="1" smtClean="0">
                                  <a:latin typeface="Cambria Math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en-US" sz="1600" b="0" i="1" smtClean="0">
                                  <a:latin typeface="Cambria Math"/>
                                </a:rPr>
                                <m:t>𝑘</m:t>
                              </m:r>
                            </m:sub>
                          </m:sSub>
                          <m:r>
                            <a:rPr lang="en-US" sz="1600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𝑖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−1,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𝑗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)+</m:t>
                          </m:r>
                          <m:sSub>
                            <m:sSubPr>
                              <m:ctrlPr>
                                <a:rPr lang="en-US" sz="16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600" i="1">
                                  <a:latin typeface="Cambria Math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en-US" sz="1600" i="1">
                                  <a:latin typeface="Cambria Math"/>
                                </a:rPr>
                                <m:t>𝑘</m:t>
                              </m:r>
                            </m:sub>
                          </m:sSub>
                          <m:d>
                            <m:dPr>
                              <m:ctrlPr>
                                <a:rPr lang="en-US" sz="1600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1600" i="1">
                                  <a:latin typeface="Cambria Math"/>
                                </a:rPr>
                                <m:t>𝑖</m:t>
                              </m:r>
                              <m:r>
                                <a:rPr lang="en-US" sz="1600" i="1">
                                  <a:latin typeface="Cambria Math"/>
                                </a:rPr>
                                <m:t>+1,</m:t>
                              </m:r>
                              <m:r>
                                <a:rPr lang="en-US" sz="1600" i="1">
                                  <a:latin typeface="Cambria Math"/>
                                </a:rPr>
                                <m:t>𝑗</m:t>
                              </m:r>
                            </m:e>
                          </m:d>
                          <m:r>
                            <a:rPr lang="en-US" sz="1600" i="1">
                              <a:latin typeface="Cambria Math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sz="16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600" i="1">
                                  <a:latin typeface="Cambria Math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en-US" sz="1600" i="1">
                                  <a:latin typeface="Cambria Math"/>
                                </a:rPr>
                                <m:t>𝑘</m:t>
                              </m:r>
                            </m:sub>
                          </m:sSub>
                          <m:d>
                            <m:dPr>
                              <m:ctrlPr>
                                <a:rPr lang="en-US" sz="1600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1600" i="1">
                                  <a:latin typeface="Cambria Math"/>
                                </a:rPr>
                                <m:t>𝑖</m:t>
                              </m:r>
                              <m:r>
                                <a:rPr lang="en-US" sz="1600" i="1">
                                  <a:latin typeface="Cambria Math"/>
                                </a:rPr>
                                <m:t>,</m:t>
                              </m:r>
                              <m:r>
                                <a:rPr lang="en-US" sz="1600" i="1">
                                  <a:latin typeface="Cambria Math"/>
                                </a:rPr>
                                <m:t>𝑗</m:t>
                              </m:r>
                              <m:r>
                                <a:rPr lang="en-US" sz="1600" i="1">
                                  <a:latin typeface="Cambria Math"/>
                                </a:rPr>
                                <m:t>−1</m:t>
                              </m:r>
                            </m:e>
                          </m:d>
                          <m:r>
                            <a:rPr lang="en-US" sz="1600" i="1">
                              <a:latin typeface="Cambria Math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sz="16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600" b="0" i="1" smtClean="0">
                                  <a:latin typeface="Cambria Math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en-US" sz="1600" b="0" i="1" smtClean="0">
                                  <a:latin typeface="Cambria Math"/>
                                </a:rPr>
                                <m:t>𝑘</m:t>
                              </m:r>
                            </m:sub>
                          </m:sSub>
                          <m:d>
                            <m:dPr>
                              <m:ctrlPr>
                                <a:rPr lang="en-US" sz="1600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1600" i="1">
                                  <a:latin typeface="Cambria Math"/>
                                </a:rPr>
                                <m:t>𝑖</m:t>
                              </m:r>
                              <m:r>
                                <a:rPr lang="en-US" sz="1600" i="1">
                                  <a:latin typeface="Cambria Math"/>
                                </a:rPr>
                                <m:t>,</m:t>
                              </m:r>
                              <m:r>
                                <a:rPr lang="en-US" sz="1600" i="1">
                                  <a:latin typeface="Cambria Math"/>
                                </a:rPr>
                                <m:t>𝑗</m:t>
                              </m:r>
                              <m:r>
                                <a:rPr lang="en-US" sz="1600" i="1">
                                  <a:latin typeface="Cambria Math"/>
                                </a:rPr>
                                <m:t>+1</m:t>
                              </m:r>
                            </m:e>
                          </m:d>
                          <m:r>
                            <m:rPr>
                              <m:nor/>
                            </m:rPr>
                            <a:rPr lang="en-US" sz="1600" dirty="0"/>
                            <m:t> 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32581" y="4913870"/>
                <a:ext cx="6082819" cy="568617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NVIDIA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38485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VIDIA_Developer_Curriculum_4x3_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FAE50FE4E83134C8518AD921FB0A4A5" ma:contentTypeVersion="0" ma:contentTypeDescription="Create a new document." ma:contentTypeScope="" ma:versionID="5e4399a53672ba32467c4ab61950bd15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A84E5E46-B785-4C08-B86A-CD2933A18820}">
  <ds:schemaRefs>
    <ds:schemaRef ds:uri="http://schemas.microsoft.com/office/2006/documentManagement/types"/>
    <ds:schemaRef ds:uri="http://purl.org/dc/terms/"/>
    <ds:schemaRef ds:uri="http://purl.org/dc/dcmitype/"/>
    <ds:schemaRef ds:uri="http://purl.org/dc/elements/1.1/"/>
    <ds:schemaRef ds:uri="http://www.w3.org/XML/1998/namespace"/>
    <ds:schemaRef ds:uri="http://schemas.openxmlformats.org/package/2006/metadata/core-properties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45329DAC-829A-43AC-922D-DEAD3B9F94E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A86494C-0CF9-457E-AEAA-0B3DD70687C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62303</TotalTime>
  <Words>4680</Words>
  <Application>Microsoft Office PowerPoint</Application>
  <PresentationFormat>On-screen Show (4:3)</PresentationFormat>
  <Paragraphs>819</Paragraphs>
  <Slides>45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46" baseType="lpstr">
      <vt:lpstr>NVIDIA_Developer_Curriculum_4x3_Theme</vt:lpstr>
      <vt:lpstr>GPU Computing with  OpenACC Directives</vt:lpstr>
      <vt:lpstr>A Very Simple Exercise: SAXPY</vt:lpstr>
      <vt:lpstr>Directive Syntax</vt:lpstr>
      <vt:lpstr>kernels: Your first OpenACC Directive</vt:lpstr>
      <vt:lpstr>Kernels Construct</vt:lpstr>
      <vt:lpstr>C tip: the restrict keyword</vt:lpstr>
      <vt:lpstr>Complete SAXPY example code</vt:lpstr>
      <vt:lpstr>Compile and run</vt:lpstr>
      <vt:lpstr>Example: Jacobi Iteration</vt:lpstr>
      <vt:lpstr>Jacobi Iteration C Code</vt:lpstr>
      <vt:lpstr>Jacobi Iteration Fortran Code</vt:lpstr>
      <vt:lpstr>OpenMP C Code</vt:lpstr>
      <vt:lpstr>OpenMP Fortran Code</vt:lpstr>
      <vt:lpstr>GPU startup overhead</vt:lpstr>
      <vt:lpstr>First Attempt: OpenACC C</vt:lpstr>
      <vt:lpstr>First Attempt: OpenACC Fortran</vt:lpstr>
      <vt:lpstr>First Attempt: Compiler output (C)</vt:lpstr>
      <vt:lpstr>First Attempt: Performance</vt:lpstr>
      <vt:lpstr>Basic Concepts</vt:lpstr>
      <vt:lpstr>Excessive Data Transfers</vt:lpstr>
      <vt:lpstr>Data Management</vt:lpstr>
      <vt:lpstr>Data Construct</vt:lpstr>
      <vt:lpstr>Data Clauses</vt:lpstr>
      <vt:lpstr>Array Shaping</vt:lpstr>
      <vt:lpstr>Update Construct</vt:lpstr>
      <vt:lpstr>Second Attempt: OpenACC C</vt:lpstr>
      <vt:lpstr>Second Attempt: OpenACC Fortran</vt:lpstr>
      <vt:lpstr>Second Attempt: Performance</vt:lpstr>
      <vt:lpstr>Further speedups</vt:lpstr>
      <vt:lpstr>Finding Parallelism in your code</vt:lpstr>
      <vt:lpstr>Tips and Tricks</vt:lpstr>
      <vt:lpstr>OpenACC Learning Resources</vt:lpstr>
      <vt:lpstr>Complete OpenACC API</vt:lpstr>
      <vt:lpstr>Kernels Construct</vt:lpstr>
      <vt:lpstr>Kernels Construct</vt:lpstr>
      <vt:lpstr>Parallel Construct</vt:lpstr>
      <vt:lpstr>Parallel Clauses</vt:lpstr>
      <vt:lpstr>Loop Construct</vt:lpstr>
      <vt:lpstr>Loop Clauses</vt:lpstr>
      <vt:lpstr>Loop Clauses Inside parallel Region</vt:lpstr>
      <vt:lpstr>Loop Clauses Inside kernels Region</vt:lpstr>
      <vt:lpstr>Other Syntax</vt:lpstr>
      <vt:lpstr>Other Directives</vt:lpstr>
      <vt:lpstr>Runtime Library Routines</vt:lpstr>
      <vt:lpstr>Environment and Conditional Compilation</vt:lpstr>
    </vt:vector>
  </TitlesOfParts>
  <Company>NVIDIA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GPU Computing with OpenACC Directives</dc:title>
  <dc:creator>MHarris@nvidia.com</dc:creator>
  <cp:lastModifiedBy>Windows User</cp:lastModifiedBy>
  <cp:revision>1038</cp:revision>
  <cp:lastPrinted>2011-05-23T18:12:10Z</cp:lastPrinted>
  <dcterms:created xsi:type="dcterms:W3CDTF">2008-03-24T18:27:29Z</dcterms:created>
  <dcterms:modified xsi:type="dcterms:W3CDTF">2013-03-07T03:58:44Z</dcterms:modified>
  <cp:category>GPU Directives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0x0101003FAE50FE4E83134C8518AD921FB0A4A5</vt:lpwstr>
  </property>
</Properties>
</file>