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442" r:id="rId5"/>
    <p:sldId id="456" r:id="rId6"/>
    <p:sldId id="444" r:id="rId7"/>
    <p:sldId id="967" r:id="rId8"/>
    <p:sldId id="466" r:id="rId9"/>
    <p:sldId id="448" r:id="rId10"/>
    <p:sldId id="449" r:id="rId11"/>
    <p:sldId id="450" r:id="rId12"/>
    <p:sldId id="458" r:id="rId13"/>
    <p:sldId id="463" r:id="rId14"/>
    <p:sldId id="464" r:id="rId15"/>
    <p:sldId id="455"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E"/>
    <a:srgbClr val="9CB9C6"/>
    <a:srgbClr val="0077BE"/>
    <a:srgbClr val="6CC8FF"/>
    <a:srgbClr val="E7EEF1"/>
    <a:srgbClr val="E6E6E6"/>
    <a:srgbClr val="9900C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5" autoAdjust="0"/>
    <p:restoredTop sz="93792" autoAdjust="0"/>
  </p:normalViewPr>
  <p:slideViewPr>
    <p:cSldViewPr snapToGrid="0">
      <p:cViewPr>
        <p:scale>
          <a:sx n="67" d="100"/>
          <a:sy n="67" d="100"/>
        </p:scale>
        <p:origin x="2460" y="1116"/>
      </p:cViewPr>
      <p:guideLst/>
    </p:cSldViewPr>
  </p:slideViewPr>
  <p:notesTextViewPr>
    <p:cViewPr>
      <p:scale>
        <a:sx n="200" d="100"/>
        <a:sy n="200" d="100"/>
      </p:scale>
      <p:origin x="0" y="0"/>
    </p:cViewPr>
  </p:notesTextViewPr>
  <p:sorterViewPr>
    <p:cViewPr>
      <p:scale>
        <a:sx n="100" d="100"/>
        <a:sy n="100" d="100"/>
      </p:scale>
      <p:origin x="0" y="-4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807A2-21D5-3A4B-B3B8-D62A0205E707}"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E596-1CA1-1A47-989F-88DB44B02FEE}" type="slidenum">
              <a:rPr lang="en-US" smtClean="0"/>
              <a:t>‹#›</a:t>
            </a:fld>
            <a:endParaRPr lang="en-US"/>
          </a:p>
        </p:txBody>
      </p:sp>
    </p:spTree>
    <p:extLst>
      <p:ext uri="{BB962C8B-B14F-4D97-AF65-F5344CB8AC3E}">
        <p14:creationId xmlns:p14="http://schemas.microsoft.com/office/powerpoint/2010/main" val="180539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1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will it take for broad enterprise adoption? There are 7 areas we believe are critical to get right</a:t>
            </a:r>
          </a:p>
          <a:p>
            <a:endParaRPr lang="en-US" dirty="0"/>
          </a:p>
          <a:p>
            <a:r>
              <a:rPr lang="en-US" dirty="0"/>
              <a:t>Join, </a:t>
            </a:r>
            <a:r>
              <a:rPr lang="en-US" dirty="0" err="1"/>
              <a:t>tcs</a:t>
            </a:r>
            <a:r>
              <a:rPr lang="en-US" dirty="0"/>
              <a:t> and cs, conditions for how to – may need to complemented with a layer of governance, and how they leave – collapses; </a:t>
            </a:r>
          </a:p>
          <a:p>
            <a:endParaRPr lang="en-US" dirty="0"/>
          </a:p>
          <a:p>
            <a:r>
              <a:rPr lang="en-US" dirty="0"/>
              <a:t>Complement with Fine grain access control of the data and model – the model global wise asset – protect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04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83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48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1630C-4F44-4B91-A703-D64EEBB5B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7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05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80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55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69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will it take for broad enterprise adoption? There are 7 areas we believe are critical to get right</a:t>
            </a:r>
          </a:p>
          <a:p>
            <a:endParaRPr lang="en-US" dirty="0"/>
          </a:p>
          <a:p>
            <a:r>
              <a:rPr lang="en-US" dirty="0"/>
              <a:t>Join, </a:t>
            </a:r>
            <a:r>
              <a:rPr lang="en-US" dirty="0" err="1"/>
              <a:t>tcs</a:t>
            </a:r>
            <a:r>
              <a:rPr lang="en-US" dirty="0"/>
              <a:t> and cs, conditions for how to – may need to complemented with a layer of governance, and how they leave – collapses; </a:t>
            </a:r>
          </a:p>
          <a:p>
            <a:endParaRPr lang="en-US" dirty="0"/>
          </a:p>
          <a:p>
            <a:r>
              <a:rPr lang="en-US" dirty="0"/>
              <a:t>Complement with Fine grain access control of the data and model – the model global wise asset – protect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7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will it take for broad enterprise adoption? There are 7 areas we believe are critical to get right</a:t>
            </a:r>
          </a:p>
          <a:p>
            <a:endParaRPr lang="en-US" dirty="0"/>
          </a:p>
          <a:p>
            <a:r>
              <a:rPr lang="en-US" dirty="0"/>
              <a:t>Join, </a:t>
            </a:r>
            <a:r>
              <a:rPr lang="en-US" dirty="0" err="1"/>
              <a:t>tcs</a:t>
            </a:r>
            <a:r>
              <a:rPr lang="en-US" dirty="0"/>
              <a:t> and cs, conditions for how to – may need to complemented with a layer of governance, and how they leave – collapses; </a:t>
            </a:r>
          </a:p>
          <a:p>
            <a:endParaRPr lang="en-US" dirty="0"/>
          </a:p>
          <a:p>
            <a:r>
              <a:rPr lang="en-US" dirty="0"/>
              <a:t>Complement with Fine grain access control of the data and model – the model global wise asset – protect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E8630-635E-43A8-84E2-5F47B05279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530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Ligh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alphaModFix amt="44000"/>
            <a:extLst>
              <a:ext uri="{BEBA8EAE-BF5A-486C-A8C5-ECC9F3942E4B}">
                <a14:imgProps xmlns:a14="http://schemas.microsoft.com/office/drawing/2010/main">
                  <a14:imgLayer r:embed="rId3">
                    <a14:imgEffect>
                      <a14:colorTemperature colorTemp="7300"/>
                    </a14:imgEffect>
                  </a14:imgLayer>
                </a14:imgProps>
              </a:ext>
              <a:ext uri="{28A0092B-C50C-407E-A947-70E740481C1C}">
                <a14:useLocalDpi xmlns:a14="http://schemas.microsoft.com/office/drawing/2010/main"/>
              </a:ext>
            </a:extLst>
          </a:blip>
          <a:srcRect/>
          <a:stretch/>
        </p:blipFill>
        <p:spPr>
          <a:xfrm>
            <a:off x="0" y="-12192"/>
            <a:ext cx="12020510" cy="6816117"/>
          </a:xfrm>
          <a:prstGeom prst="rect">
            <a:avLst/>
          </a:prstGeom>
        </p:spPr>
      </p:pic>
      <p:sp>
        <p:nvSpPr>
          <p:cNvPr id="8" name="AutoShape 3">
            <a:extLst>
              <a:ext uri="{FF2B5EF4-FFF2-40B4-BE49-F238E27FC236}">
                <a16:creationId xmlns:a16="http://schemas.microsoft.com/office/drawing/2014/main" id="{81CA2347-1202-4E70-BFA7-41C68B74E965}"/>
              </a:ext>
            </a:extLst>
          </p:cNvPr>
          <p:cNvSpPr>
            <a:spLocks noChangeAspect="1" noChangeArrowheads="1" noTextEdit="1"/>
          </p:cNvSpPr>
          <p:nvPr/>
        </p:nvSpPr>
        <p:spPr bwMode="auto">
          <a:xfrm>
            <a:off x="-9525" y="-9525"/>
            <a:ext cx="12244388"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7" name="Group 16">
            <a:extLst>
              <a:ext uri="{FF2B5EF4-FFF2-40B4-BE49-F238E27FC236}">
                <a16:creationId xmlns:a16="http://schemas.microsoft.com/office/drawing/2014/main" id="{1D4EB299-D2F9-45BB-B2ED-695966E3A27F}"/>
              </a:ext>
            </a:extLst>
          </p:cNvPr>
          <p:cNvGrpSpPr/>
          <p:nvPr/>
        </p:nvGrpSpPr>
        <p:grpSpPr>
          <a:xfrm>
            <a:off x="-9525" y="-9525"/>
            <a:ext cx="12211050" cy="6878638"/>
            <a:chOff x="-9525" y="-9525"/>
            <a:chExt cx="12211050" cy="6878638"/>
          </a:xfrm>
        </p:grpSpPr>
        <p:sp>
          <p:nvSpPr>
            <p:cNvPr id="9" name="Freeform 5">
              <a:extLst>
                <a:ext uri="{FF2B5EF4-FFF2-40B4-BE49-F238E27FC236}">
                  <a16:creationId xmlns:a16="http://schemas.microsoft.com/office/drawing/2014/main" id="{5B226344-7EF4-4E8C-B191-2D96742D0057}"/>
                </a:ext>
              </a:extLst>
            </p:cNvPr>
            <p:cNvSpPr>
              <a:spLocks/>
            </p:cNvSpPr>
            <p:nvPr/>
          </p:nvSpPr>
          <p:spPr bwMode="auto">
            <a:xfrm>
              <a:off x="-9525" y="-9525"/>
              <a:ext cx="11674475" cy="4819650"/>
            </a:xfrm>
            <a:custGeom>
              <a:avLst/>
              <a:gdLst>
                <a:gd name="T0" fmla="*/ 15237 w 15315"/>
                <a:gd name="T1" fmla="*/ 0 h 6323"/>
                <a:gd name="T2" fmla="*/ 15237 w 15315"/>
                <a:gd name="T3" fmla="*/ 2716 h 6323"/>
                <a:gd name="T4" fmla="*/ 14096 w 15315"/>
                <a:gd name="T5" fmla="*/ 4498 h 6323"/>
                <a:gd name="T6" fmla="*/ 4195 w 15315"/>
                <a:gd name="T7" fmla="*/ 6245 h 6323"/>
                <a:gd name="T8" fmla="*/ 0 w 15315"/>
                <a:gd name="T9" fmla="*/ 5945 h 6323"/>
                <a:gd name="T10" fmla="*/ 0 w 15315"/>
                <a:gd name="T11" fmla="*/ 6024 h 6323"/>
                <a:gd name="T12" fmla="*/ 4195 w 15315"/>
                <a:gd name="T13" fmla="*/ 6323 h 6323"/>
                <a:gd name="T14" fmla="*/ 14124 w 15315"/>
                <a:gd name="T15" fmla="*/ 4570 h 6323"/>
                <a:gd name="T16" fmla="*/ 15315 w 15315"/>
                <a:gd name="T17" fmla="*/ 2716 h 6323"/>
                <a:gd name="T18" fmla="*/ 15315 w 15315"/>
                <a:gd name="T19" fmla="*/ 0 h 6323"/>
                <a:gd name="T20" fmla="*/ 15237 w 15315"/>
                <a:gd name="T21" fmla="*/ 0 h 6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15" h="6323">
                  <a:moveTo>
                    <a:pt x="15237" y="0"/>
                  </a:moveTo>
                  <a:lnTo>
                    <a:pt x="15237" y="2716"/>
                  </a:lnTo>
                  <a:cubicBezTo>
                    <a:pt x="15237" y="3632"/>
                    <a:pt x="14875" y="4198"/>
                    <a:pt x="14096" y="4498"/>
                  </a:cubicBezTo>
                  <a:cubicBezTo>
                    <a:pt x="11174" y="5625"/>
                    <a:pt x="7658" y="6245"/>
                    <a:pt x="4195" y="6245"/>
                  </a:cubicBezTo>
                  <a:cubicBezTo>
                    <a:pt x="2800" y="6245"/>
                    <a:pt x="1392" y="6144"/>
                    <a:pt x="0" y="5945"/>
                  </a:cubicBezTo>
                  <a:lnTo>
                    <a:pt x="0" y="6024"/>
                  </a:lnTo>
                  <a:cubicBezTo>
                    <a:pt x="1392" y="6222"/>
                    <a:pt x="2800" y="6323"/>
                    <a:pt x="4195" y="6323"/>
                  </a:cubicBezTo>
                  <a:cubicBezTo>
                    <a:pt x="7667" y="6323"/>
                    <a:pt x="11194" y="5701"/>
                    <a:pt x="14124" y="4570"/>
                  </a:cubicBezTo>
                  <a:cubicBezTo>
                    <a:pt x="14937" y="4258"/>
                    <a:pt x="15315" y="3669"/>
                    <a:pt x="15315" y="2716"/>
                  </a:cubicBezTo>
                  <a:lnTo>
                    <a:pt x="15315" y="0"/>
                  </a:lnTo>
                  <a:lnTo>
                    <a:pt x="1523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6">
              <a:extLst>
                <a:ext uri="{FF2B5EF4-FFF2-40B4-BE49-F238E27FC236}">
                  <a16:creationId xmlns:a16="http://schemas.microsoft.com/office/drawing/2014/main" id="{AE73E0C8-D01A-4808-830E-4DBDC68C4A25}"/>
                </a:ext>
              </a:extLst>
            </p:cNvPr>
            <p:cNvSpPr>
              <a:spLocks/>
            </p:cNvSpPr>
            <p:nvPr/>
          </p:nvSpPr>
          <p:spPr bwMode="auto">
            <a:xfrm>
              <a:off x="-9525" y="-9525"/>
              <a:ext cx="12211050" cy="6878638"/>
            </a:xfrm>
            <a:custGeom>
              <a:avLst/>
              <a:gdLst>
                <a:gd name="T0" fmla="*/ 15684 w 16020"/>
                <a:gd name="T1" fmla="*/ 3633 h 9024"/>
                <a:gd name="T2" fmla="*/ 14519 w 16020"/>
                <a:gd name="T3" fmla="*/ 5451 h 9024"/>
                <a:gd name="T4" fmla="*/ 4604 w 16020"/>
                <a:gd name="T5" fmla="*/ 7201 h 9024"/>
                <a:gd name="T6" fmla="*/ 0 w 16020"/>
                <a:gd name="T7" fmla="*/ 6841 h 9024"/>
                <a:gd name="T8" fmla="*/ 0 w 16020"/>
                <a:gd name="T9" fmla="*/ 9024 h 9024"/>
                <a:gd name="T10" fmla="*/ 16020 w 16020"/>
                <a:gd name="T11" fmla="*/ 9024 h 9024"/>
                <a:gd name="T12" fmla="*/ 16020 w 16020"/>
                <a:gd name="T13" fmla="*/ 0 h 9024"/>
                <a:gd name="T14" fmla="*/ 15684 w 16020"/>
                <a:gd name="T15" fmla="*/ 0 h 9024"/>
                <a:gd name="T16" fmla="*/ 15684 w 16020"/>
                <a:gd name="T17" fmla="*/ 3633 h 9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20" h="9024">
                  <a:moveTo>
                    <a:pt x="15684" y="3633"/>
                  </a:moveTo>
                  <a:cubicBezTo>
                    <a:pt x="15684" y="4596"/>
                    <a:pt x="15290" y="5155"/>
                    <a:pt x="14519" y="5451"/>
                  </a:cubicBezTo>
                  <a:cubicBezTo>
                    <a:pt x="11524" y="6606"/>
                    <a:pt x="7978" y="7201"/>
                    <a:pt x="4604" y="7201"/>
                  </a:cubicBezTo>
                  <a:cubicBezTo>
                    <a:pt x="3082" y="7201"/>
                    <a:pt x="1526" y="7080"/>
                    <a:pt x="0" y="6841"/>
                  </a:cubicBezTo>
                  <a:lnTo>
                    <a:pt x="0" y="9024"/>
                  </a:lnTo>
                  <a:lnTo>
                    <a:pt x="16020" y="9024"/>
                  </a:lnTo>
                  <a:lnTo>
                    <a:pt x="16020" y="0"/>
                  </a:lnTo>
                  <a:lnTo>
                    <a:pt x="15684" y="0"/>
                  </a:lnTo>
                  <a:lnTo>
                    <a:pt x="15684" y="3633"/>
                  </a:lnTo>
                  <a:close/>
                </a:path>
              </a:pathLst>
            </a:custGeom>
            <a:solidFill>
              <a:srgbClr val="E7EE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7">
              <a:extLst>
                <a:ext uri="{FF2B5EF4-FFF2-40B4-BE49-F238E27FC236}">
                  <a16:creationId xmlns:a16="http://schemas.microsoft.com/office/drawing/2014/main" id="{C687878F-92C1-4C73-8A41-E52F484F46AE}"/>
                </a:ext>
              </a:extLst>
            </p:cNvPr>
            <p:cNvSpPr>
              <a:spLocks/>
            </p:cNvSpPr>
            <p:nvPr/>
          </p:nvSpPr>
          <p:spPr bwMode="auto">
            <a:xfrm>
              <a:off x="-9525" y="-9525"/>
              <a:ext cx="11352213" cy="5572125"/>
            </a:xfrm>
            <a:custGeom>
              <a:avLst/>
              <a:gdLst>
                <a:gd name="T0" fmla="*/ 14845 w 14893"/>
                <a:gd name="T1" fmla="*/ 0 h 7311"/>
                <a:gd name="T2" fmla="*/ 14845 w 14893"/>
                <a:gd name="T3" fmla="*/ 3718 h 7311"/>
                <a:gd name="T4" fmla="*/ 13695 w 14893"/>
                <a:gd name="T5" fmla="*/ 5514 h 7311"/>
                <a:gd name="T6" fmla="*/ 3788 w 14893"/>
                <a:gd name="T7" fmla="*/ 7263 h 7311"/>
                <a:gd name="T8" fmla="*/ 0 w 14893"/>
                <a:gd name="T9" fmla="*/ 7018 h 7311"/>
                <a:gd name="T10" fmla="*/ 0 w 14893"/>
                <a:gd name="T11" fmla="*/ 7067 h 7311"/>
                <a:gd name="T12" fmla="*/ 3788 w 14893"/>
                <a:gd name="T13" fmla="*/ 7311 h 7311"/>
                <a:gd name="T14" fmla="*/ 13712 w 14893"/>
                <a:gd name="T15" fmla="*/ 5559 h 7311"/>
                <a:gd name="T16" fmla="*/ 14893 w 14893"/>
                <a:gd name="T17" fmla="*/ 3718 h 7311"/>
                <a:gd name="T18" fmla="*/ 14893 w 14893"/>
                <a:gd name="T19" fmla="*/ 0 h 7311"/>
                <a:gd name="T20" fmla="*/ 14845 w 14893"/>
                <a:gd name="T21" fmla="*/ 0 h 7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93" h="7311">
                  <a:moveTo>
                    <a:pt x="14845" y="0"/>
                  </a:moveTo>
                  <a:lnTo>
                    <a:pt x="14845" y="3718"/>
                  </a:lnTo>
                  <a:cubicBezTo>
                    <a:pt x="14845" y="4642"/>
                    <a:pt x="14479" y="5212"/>
                    <a:pt x="13695" y="5514"/>
                  </a:cubicBezTo>
                  <a:cubicBezTo>
                    <a:pt x="10771" y="6642"/>
                    <a:pt x="7253" y="7263"/>
                    <a:pt x="3788" y="7263"/>
                  </a:cubicBezTo>
                  <a:cubicBezTo>
                    <a:pt x="2531" y="7263"/>
                    <a:pt x="1260" y="7181"/>
                    <a:pt x="0" y="7018"/>
                  </a:cubicBezTo>
                  <a:lnTo>
                    <a:pt x="0" y="7067"/>
                  </a:lnTo>
                  <a:cubicBezTo>
                    <a:pt x="1260" y="7229"/>
                    <a:pt x="2531" y="7311"/>
                    <a:pt x="3788" y="7311"/>
                  </a:cubicBezTo>
                  <a:cubicBezTo>
                    <a:pt x="7259" y="7311"/>
                    <a:pt x="10783" y="6689"/>
                    <a:pt x="13712" y="5559"/>
                  </a:cubicBezTo>
                  <a:cubicBezTo>
                    <a:pt x="14518" y="5249"/>
                    <a:pt x="14893" y="4664"/>
                    <a:pt x="14893" y="3718"/>
                  </a:cubicBezTo>
                  <a:lnTo>
                    <a:pt x="14893" y="0"/>
                  </a:lnTo>
                  <a:lnTo>
                    <a:pt x="148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8">
              <a:extLst>
                <a:ext uri="{FF2B5EF4-FFF2-40B4-BE49-F238E27FC236}">
                  <a16:creationId xmlns:a16="http://schemas.microsoft.com/office/drawing/2014/main" id="{7205BB59-9966-44EF-A33D-820A2E843862}"/>
                </a:ext>
              </a:extLst>
            </p:cNvPr>
            <p:cNvSpPr>
              <a:spLocks/>
            </p:cNvSpPr>
            <p:nvPr/>
          </p:nvSpPr>
          <p:spPr bwMode="auto">
            <a:xfrm>
              <a:off x="-9525" y="-9525"/>
              <a:ext cx="12009438" cy="5141913"/>
            </a:xfrm>
            <a:custGeom>
              <a:avLst/>
              <a:gdLst>
                <a:gd name="T0" fmla="*/ 15611 w 15755"/>
                <a:gd name="T1" fmla="*/ 0 h 6747"/>
                <a:gd name="T2" fmla="*/ 15611 w 15755"/>
                <a:gd name="T3" fmla="*/ 3107 h 6747"/>
                <a:gd name="T4" fmla="*/ 14491 w 15755"/>
                <a:gd name="T5" fmla="*/ 4858 h 6747"/>
                <a:gd name="T6" fmla="*/ 4602 w 15755"/>
                <a:gd name="T7" fmla="*/ 6603 h 6747"/>
                <a:gd name="T8" fmla="*/ 0 w 15755"/>
                <a:gd name="T9" fmla="*/ 6242 h 6747"/>
                <a:gd name="T10" fmla="*/ 0 w 15755"/>
                <a:gd name="T11" fmla="*/ 6388 h 6747"/>
                <a:gd name="T12" fmla="*/ 4602 w 15755"/>
                <a:gd name="T13" fmla="*/ 6747 h 6747"/>
                <a:gd name="T14" fmla="*/ 14543 w 15755"/>
                <a:gd name="T15" fmla="*/ 4992 h 6747"/>
                <a:gd name="T16" fmla="*/ 15755 w 15755"/>
                <a:gd name="T17" fmla="*/ 3107 h 6747"/>
                <a:gd name="T18" fmla="*/ 15755 w 15755"/>
                <a:gd name="T19" fmla="*/ 0 h 6747"/>
                <a:gd name="T20" fmla="*/ 15611 w 15755"/>
                <a:gd name="T21" fmla="*/ 0 h 6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55" h="6747">
                  <a:moveTo>
                    <a:pt x="15611" y="0"/>
                  </a:moveTo>
                  <a:lnTo>
                    <a:pt x="15611" y="3107"/>
                  </a:lnTo>
                  <a:cubicBezTo>
                    <a:pt x="15611" y="4007"/>
                    <a:pt x="15255" y="4564"/>
                    <a:pt x="14491" y="4858"/>
                  </a:cubicBezTo>
                  <a:cubicBezTo>
                    <a:pt x="11573" y="5983"/>
                    <a:pt x="8061" y="6603"/>
                    <a:pt x="4602" y="6603"/>
                  </a:cubicBezTo>
                  <a:cubicBezTo>
                    <a:pt x="3067" y="6603"/>
                    <a:pt x="1522" y="6482"/>
                    <a:pt x="0" y="6242"/>
                  </a:cubicBezTo>
                  <a:lnTo>
                    <a:pt x="0" y="6388"/>
                  </a:lnTo>
                  <a:cubicBezTo>
                    <a:pt x="1522" y="6626"/>
                    <a:pt x="3067" y="6747"/>
                    <a:pt x="4602" y="6747"/>
                  </a:cubicBezTo>
                  <a:cubicBezTo>
                    <a:pt x="8078" y="6747"/>
                    <a:pt x="11609" y="6124"/>
                    <a:pt x="14543" y="4992"/>
                  </a:cubicBezTo>
                  <a:cubicBezTo>
                    <a:pt x="15370" y="4674"/>
                    <a:pt x="15755" y="4075"/>
                    <a:pt x="15755" y="3107"/>
                  </a:cubicBezTo>
                  <a:lnTo>
                    <a:pt x="15755" y="0"/>
                  </a:lnTo>
                  <a:lnTo>
                    <a:pt x="1561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9">
              <a:extLst>
                <a:ext uri="{FF2B5EF4-FFF2-40B4-BE49-F238E27FC236}">
                  <a16:creationId xmlns:a16="http://schemas.microsoft.com/office/drawing/2014/main" id="{AB2C8740-35DE-49CD-8414-D2EEA52A5EB5}"/>
                </a:ext>
              </a:extLst>
            </p:cNvPr>
            <p:cNvSpPr>
              <a:spLocks/>
            </p:cNvSpPr>
            <p:nvPr/>
          </p:nvSpPr>
          <p:spPr bwMode="auto">
            <a:xfrm>
              <a:off x="-9525" y="3652838"/>
              <a:ext cx="12211050" cy="2233613"/>
            </a:xfrm>
            <a:custGeom>
              <a:avLst/>
              <a:gdLst>
                <a:gd name="T0" fmla="*/ 16020 w 16020"/>
                <a:gd name="T1" fmla="*/ 0 h 2931"/>
                <a:gd name="T2" fmla="*/ 14975 w 16020"/>
                <a:gd name="T3" fmla="*/ 884 h 2931"/>
                <a:gd name="T4" fmla="*/ 3922 w 16020"/>
                <a:gd name="T5" fmla="*/ 2835 h 2931"/>
                <a:gd name="T6" fmla="*/ 0 w 16020"/>
                <a:gd name="T7" fmla="*/ 2601 h 2931"/>
                <a:gd name="T8" fmla="*/ 0 w 16020"/>
                <a:gd name="T9" fmla="*/ 2697 h 2931"/>
                <a:gd name="T10" fmla="*/ 3922 w 16020"/>
                <a:gd name="T11" fmla="*/ 2931 h 2931"/>
                <a:gd name="T12" fmla="*/ 15009 w 16020"/>
                <a:gd name="T13" fmla="*/ 974 h 2931"/>
                <a:gd name="T14" fmla="*/ 16020 w 16020"/>
                <a:gd name="T15" fmla="*/ 199 h 2931"/>
                <a:gd name="T16" fmla="*/ 16020 w 16020"/>
                <a:gd name="T17" fmla="*/ 0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20" h="2931">
                  <a:moveTo>
                    <a:pt x="16020" y="0"/>
                  </a:moveTo>
                  <a:cubicBezTo>
                    <a:pt x="15816" y="404"/>
                    <a:pt x="15472" y="693"/>
                    <a:pt x="14975" y="884"/>
                  </a:cubicBezTo>
                  <a:cubicBezTo>
                    <a:pt x="11713" y="2143"/>
                    <a:pt x="7787" y="2835"/>
                    <a:pt x="3922" y="2835"/>
                  </a:cubicBezTo>
                  <a:cubicBezTo>
                    <a:pt x="2623" y="2835"/>
                    <a:pt x="1307" y="2756"/>
                    <a:pt x="0" y="2601"/>
                  </a:cubicBezTo>
                  <a:lnTo>
                    <a:pt x="0" y="2697"/>
                  </a:lnTo>
                  <a:cubicBezTo>
                    <a:pt x="1307" y="2852"/>
                    <a:pt x="2623" y="2931"/>
                    <a:pt x="3922" y="2931"/>
                  </a:cubicBezTo>
                  <a:cubicBezTo>
                    <a:pt x="7799" y="2931"/>
                    <a:pt x="11736" y="2236"/>
                    <a:pt x="15009" y="974"/>
                  </a:cubicBezTo>
                  <a:cubicBezTo>
                    <a:pt x="15466" y="798"/>
                    <a:pt x="15801" y="544"/>
                    <a:pt x="16020" y="199"/>
                  </a:cubicBezTo>
                  <a:lnTo>
                    <a:pt x="1602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12" name="Picture 11">
            <a:extLst>
              <a:ext uri="{FF2B5EF4-FFF2-40B4-BE49-F238E27FC236}">
                <a16:creationId xmlns:a16="http://schemas.microsoft.com/office/drawing/2014/main" id="{1D2515B1-09C0-4CB7-BDBF-77B6E70A1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B07F1BB3-8B8D-4578-8F67-DAEF7F7374AA}"/>
              </a:ext>
            </a:extLst>
          </p:cNvPr>
          <p:cNvSpPr>
            <a:spLocks noGrp="1"/>
          </p:cNvSpPr>
          <p:nvPr>
            <p:ph type="sldNum" sz="quarter" idx="12"/>
          </p:nvPr>
        </p:nvSpPr>
        <p:spPr>
          <a:xfrm>
            <a:off x="-27432" y="6867144"/>
            <a:ext cx="9144" cy="9144"/>
          </a:xfrm>
          <a:prstGeom prst="rect">
            <a:avLst/>
          </a:prstGeom>
        </p:spPr>
        <p:txBody>
          <a:bodyPr/>
          <a:lstStyle>
            <a:lvl1pPr>
              <a:defRPr sz="100">
                <a:solidFill>
                  <a:schemeClr val="bg1">
                    <a:lumMod val="85000"/>
                  </a:schemeClr>
                </a:solidFill>
              </a:defRPr>
            </a:lvl1pPr>
          </a:lstStyle>
          <a:p>
            <a:fld id="{CA9DB5DD-7894-4AA3-A655-84B849F0F151}" type="slidenum">
              <a:rPr lang="fr-CA" smtClean="0"/>
              <a:t>‹#›</a:t>
            </a:fld>
            <a:endParaRPr lang="fr-CA"/>
          </a:p>
        </p:txBody>
      </p:sp>
      <p:sp>
        <p:nvSpPr>
          <p:cNvPr id="5" name="Footer Placeholder 4">
            <a:extLst>
              <a:ext uri="{FF2B5EF4-FFF2-40B4-BE49-F238E27FC236}">
                <a16:creationId xmlns:a16="http://schemas.microsoft.com/office/drawing/2014/main" id="{F9F485DC-74C3-42E9-9CFC-DF8112EC5FF7}"/>
              </a:ext>
            </a:extLst>
          </p:cNvPr>
          <p:cNvSpPr>
            <a:spLocks noGrp="1"/>
          </p:cNvSpPr>
          <p:nvPr>
            <p:ph type="ftr" sz="quarter" idx="11"/>
          </p:nvPr>
        </p:nvSpPr>
        <p:spPr>
          <a:xfrm>
            <a:off x="-27432" y="6867144"/>
            <a:ext cx="9144" cy="9144"/>
          </a:xfrm>
          <a:prstGeom prst="rect">
            <a:avLst/>
          </a:prstGeom>
        </p:spPr>
        <p:txBody>
          <a:bodyPr/>
          <a:lstStyle>
            <a:lvl1pPr>
              <a:defRPr sz="100">
                <a:solidFill>
                  <a:schemeClr val="bg1">
                    <a:lumMod val="85000"/>
                  </a:schemeClr>
                </a:solidFill>
              </a:defRPr>
            </a:lvl1pPr>
          </a:lstStyle>
          <a:p>
            <a:endParaRPr lang="fr-CA"/>
          </a:p>
        </p:txBody>
      </p:sp>
      <p:sp>
        <p:nvSpPr>
          <p:cNvPr id="18"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374253" y="3988986"/>
            <a:ext cx="2341236" cy="333632"/>
          </a:xfrm>
          <a:prstGeom prst="rect">
            <a:avLst/>
          </a:prstGeom>
          <a:effectLst/>
        </p:spPr>
        <p:txBody>
          <a:bodyPr/>
          <a:lstStyle>
            <a:lvl1pPr marL="0" indent="0">
              <a:defRPr>
                <a:solidFill>
                  <a:schemeClr val="tx1"/>
                </a:solidFill>
                <a:effectLst/>
              </a:defRPr>
            </a:lvl1pPr>
          </a:lstStyle>
          <a:p>
            <a:endParaRPr lang="fr-CA"/>
          </a:p>
        </p:txBody>
      </p:sp>
      <p:sp>
        <p:nvSpPr>
          <p:cNvPr id="19"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564379"/>
          </a:xfrm>
          <a:effectLst/>
        </p:spPr>
        <p:txBody>
          <a:bodyPr anchor="t" anchorCtr="0">
            <a:normAutofit/>
          </a:bodyPr>
          <a:lstStyle>
            <a:lvl1pPr algn="l">
              <a:defRPr sz="3800" b="1">
                <a:solidFill>
                  <a:schemeClr val="tx1"/>
                </a:solidFill>
                <a:effectLst/>
              </a:defRPr>
            </a:lvl1pPr>
          </a:lstStyle>
          <a:p>
            <a:r>
              <a:rPr lang="en-CA" noProof="0"/>
              <a:t>&lt;Project Title&gt;</a:t>
            </a:r>
          </a:p>
        </p:txBody>
      </p:sp>
      <p:sp>
        <p:nvSpPr>
          <p:cNvPr id="20" name="Subtitle 2">
            <a:extLst>
              <a:ext uri="{FF2B5EF4-FFF2-40B4-BE49-F238E27FC236}">
                <a16:creationId xmlns:a16="http://schemas.microsoft.com/office/drawing/2014/main" id="{52D4339A-75B0-40F3-B53E-EA57D3E1B46C}"/>
              </a:ext>
            </a:extLst>
          </p:cNvPr>
          <p:cNvSpPr>
            <a:spLocks noGrp="1"/>
          </p:cNvSpPr>
          <p:nvPr>
            <p:ph type="subTitle" idx="1" hasCustomPrompt="1"/>
          </p:nvPr>
        </p:nvSpPr>
        <p:spPr>
          <a:xfrm>
            <a:off x="441241" y="1694415"/>
            <a:ext cx="10464121" cy="368009"/>
          </a:xfrm>
          <a:prstGeom prst="rect">
            <a:avLst/>
          </a:prstGeom>
          <a:effectLst/>
        </p:spPr>
        <p:txBody>
          <a:bodyPr/>
          <a:lstStyle>
            <a:lvl1pPr marL="0" indent="0" algn="l">
              <a:buNone/>
              <a:defRPr sz="2000" b="0">
                <a:solidFill>
                  <a:schemeClr val="tx1"/>
                </a:solidFill>
                <a:effectLst/>
                <a:latin typeface="+mj-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&lt;Deck Title / Purpose&gt;</a:t>
            </a:r>
            <a:endParaRPr lang="en-CA" noProof="0"/>
          </a:p>
        </p:txBody>
      </p:sp>
      <p:sp>
        <p:nvSpPr>
          <p:cNvPr id="2" name="Rectangle 1">
            <a:extLst>
              <a:ext uri="{FF2B5EF4-FFF2-40B4-BE49-F238E27FC236}">
                <a16:creationId xmlns:a16="http://schemas.microsoft.com/office/drawing/2014/main" id="{E40E9CB5-4043-EAA5-A680-B26E8626731A}"/>
              </a:ext>
            </a:extLst>
          </p:cNvPr>
          <p:cNvSpPr/>
          <p:nvPr userDrawn="1"/>
        </p:nvSpPr>
        <p:spPr>
          <a:xfrm>
            <a:off x="171490" y="6130993"/>
            <a:ext cx="4093718" cy="3898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i="1" dirty="0">
                <a:solidFill>
                  <a:schemeClr val="accent3">
                    <a:lumMod val="75000"/>
                  </a:schemeClr>
                </a:solidFill>
              </a:rPr>
              <a:t>Solution Acceleration &amp; Innovation</a:t>
            </a:r>
            <a:endParaRPr lang="en-CA" b="1" i="1" dirty="0">
              <a:solidFill>
                <a:schemeClr val="accent3">
                  <a:lumMod val="75000"/>
                </a:schemeClr>
              </a:solidFill>
            </a:endParaRPr>
          </a:p>
        </p:txBody>
      </p:sp>
    </p:spTree>
    <p:extLst>
      <p:ext uri="{BB962C8B-B14F-4D97-AF65-F5344CB8AC3E}">
        <p14:creationId xmlns:p14="http://schemas.microsoft.com/office/powerpoint/2010/main" val="279315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s +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23" hasCustomPrompt="1"/>
          </p:nvPr>
        </p:nvSpPr>
        <p:spPr>
          <a:xfrm>
            <a:off x="685780" y="1106111"/>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6" name="Text Placeholder 6"/>
          <p:cNvSpPr>
            <a:spLocks noGrp="1"/>
          </p:cNvSpPr>
          <p:nvPr>
            <p:ph type="body" sz="quarter" idx="27" hasCustomPrompt="1"/>
          </p:nvPr>
        </p:nvSpPr>
        <p:spPr>
          <a:xfrm>
            <a:off x="685761" y="1583126"/>
            <a:ext cx="5257799" cy="4095641"/>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
        <p:nvSpPr>
          <p:cNvPr id="7" name="Text Placeholder 4"/>
          <p:cNvSpPr>
            <a:spLocks noGrp="1"/>
          </p:cNvSpPr>
          <p:nvPr>
            <p:ph type="body" sz="quarter" idx="28" hasCustomPrompt="1"/>
          </p:nvPr>
        </p:nvSpPr>
        <p:spPr>
          <a:xfrm>
            <a:off x="6220404" y="1106111"/>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8" name="Text Placeholder 6"/>
          <p:cNvSpPr>
            <a:spLocks noGrp="1"/>
          </p:cNvSpPr>
          <p:nvPr>
            <p:ph type="body" sz="quarter" idx="29" hasCustomPrompt="1"/>
          </p:nvPr>
        </p:nvSpPr>
        <p:spPr>
          <a:xfrm>
            <a:off x="6220385" y="1583126"/>
            <a:ext cx="5257799" cy="4095641"/>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
        <p:nvSpPr>
          <p:cNvPr id="9" name="Text Placeholder 6"/>
          <p:cNvSpPr>
            <a:spLocks noGrp="1"/>
          </p:cNvSpPr>
          <p:nvPr>
            <p:ph type="body" sz="quarter" idx="13" hasCustomPrompt="1"/>
          </p:nvPr>
        </p:nvSpPr>
        <p:spPr>
          <a:xfrm>
            <a:off x="685761" y="5861794"/>
            <a:ext cx="10733088" cy="457200"/>
          </a:xfrm>
          <a:solidFill>
            <a:srgbClr val="00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a:spcBef>
                <a:spcPts val="0"/>
              </a:spcBef>
              <a:defRPr lang="en-US" sz="1400" b="1" dirty="0" smtClean="0">
                <a:solidFill>
                  <a:schemeClr val="lt1"/>
                </a:solidFill>
              </a:defRPr>
            </a:lvl1pPr>
          </a:lstStyle>
          <a:p>
            <a:pPr lvl="0" algn="ctr"/>
            <a:r>
              <a:rPr lang="en-US"/>
              <a:t>Click to edit ‘kicker’ text</a:t>
            </a:r>
          </a:p>
        </p:txBody>
      </p:sp>
    </p:spTree>
    <p:extLst>
      <p:ext uri="{BB962C8B-B14F-4D97-AF65-F5344CB8AC3E}">
        <p14:creationId xmlns:p14="http://schemas.microsoft.com/office/powerpoint/2010/main" val="32107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478224" y="6502021"/>
            <a:ext cx="492975" cy="182880"/>
          </a:xfrm>
          <a:prstGeom prst="rect">
            <a:avLst/>
          </a:prstGeom>
        </p:spPr>
        <p:txBody>
          <a:bodyPr/>
          <a:lstStyle/>
          <a:p>
            <a:fld id="{CA9DB5DD-7894-4AA3-A655-84B849F0F151}" type="slidenum">
              <a:rPr lang="fr-CA" smtClean="0"/>
              <a:t>‹#›</a:t>
            </a:fld>
            <a:endParaRPr lang="fr-CA"/>
          </a:p>
        </p:txBody>
      </p:sp>
      <p:sp>
        <p:nvSpPr>
          <p:cNvPr id="4" name="Footer Placeholder 3"/>
          <p:cNvSpPr>
            <a:spLocks noGrp="1"/>
          </p:cNvSpPr>
          <p:nvPr>
            <p:ph type="ftr" sz="quarter" idx="11"/>
          </p:nvPr>
        </p:nvSpPr>
        <p:spPr>
          <a:xfrm>
            <a:off x="681019" y="6502020"/>
            <a:ext cx="8876371" cy="355979"/>
          </a:xfrm>
          <a:prstGeom prst="rect">
            <a:avLst/>
          </a:prstGeom>
        </p:spPr>
        <p:txBody>
          <a:bodyPr/>
          <a:lstStyle>
            <a:lvl1pPr>
              <a:defRPr>
                <a:solidFill>
                  <a:schemeClr val="accent1"/>
                </a:solidFill>
              </a:defRPr>
            </a:lvl1pPr>
          </a:lstStyle>
          <a:p>
            <a:endParaRPr lang="fr-CA"/>
          </a:p>
        </p:txBody>
      </p:sp>
      <p:sp>
        <p:nvSpPr>
          <p:cNvPr id="5" name="Text Placeholder 4"/>
          <p:cNvSpPr>
            <a:spLocks noGrp="1"/>
          </p:cNvSpPr>
          <p:nvPr>
            <p:ph type="body" sz="quarter" idx="23" hasCustomPrompt="1"/>
          </p:nvPr>
        </p:nvSpPr>
        <p:spPr>
          <a:xfrm>
            <a:off x="685780" y="1106111"/>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6" name="Text Placeholder 6"/>
          <p:cNvSpPr>
            <a:spLocks noGrp="1"/>
          </p:cNvSpPr>
          <p:nvPr>
            <p:ph type="body" sz="quarter" idx="27" hasCustomPrompt="1"/>
          </p:nvPr>
        </p:nvSpPr>
        <p:spPr>
          <a:xfrm>
            <a:off x="685761" y="1583127"/>
            <a:ext cx="5257799" cy="1659804"/>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
        <p:nvSpPr>
          <p:cNvPr id="7" name="Text Placeholder 4"/>
          <p:cNvSpPr>
            <a:spLocks noGrp="1"/>
          </p:cNvSpPr>
          <p:nvPr>
            <p:ph type="body" sz="quarter" idx="28" hasCustomPrompt="1"/>
          </p:nvPr>
        </p:nvSpPr>
        <p:spPr>
          <a:xfrm>
            <a:off x="6161028" y="1106111"/>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8" name="Text Placeholder 6"/>
          <p:cNvSpPr>
            <a:spLocks noGrp="1"/>
          </p:cNvSpPr>
          <p:nvPr>
            <p:ph type="body" sz="quarter" idx="29" hasCustomPrompt="1"/>
          </p:nvPr>
        </p:nvSpPr>
        <p:spPr>
          <a:xfrm>
            <a:off x="6161009" y="1583127"/>
            <a:ext cx="5257799" cy="1659804"/>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
        <p:nvSpPr>
          <p:cNvPr id="9" name="Text Placeholder 4"/>
          <p:cNvSpPr>
            <a:spLocks noGrp="1"/>
          </p:cNvSpPr>
          <p:nvPr>
            <p:ph type="body" sz="quarter" idx="30" hasCustomPrompt="1"/>
          </p:nvPr>
        </p:nvSpPr>
        <p:spPr>
          <a:xfrm>
            <a:off x="685780" y="3468096"/>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10" name="Text Placeholder 6"/>
          <p:cNvSpPr>
            <a:spLocks noGrp="1"/>
          </p:cNvSpPr>
          <p:nvPr>
            <p:ph type="body" sz="quarter" idx="31" hasCustomPrompt="1"/>
          </p:nvPr>
        </p:nvSpPr>
        <p:spPr>
          <a:xfrm>
            <a:off x="685761" y="3945112"/>
            <a:ext cx="5257799" cy="1659804"/>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
        <p:nvSpPr>
          <p:cNvPr id="11" name="Text Placeholder 4"/>
          <p:cNvSpPr>
            <a:spLocks noGrp="1"/>
          </p:cNvSpPr>
          <p:nvPr>
            <p:ph type="body" sz="quarter" idx="32" hasCustomPrompt="1"/>
          </p:nvPr>
        </p:nvSpPr>
        <p:spPr>
          <a:xfrm>
            <a:off x="6161028" y="3468096"/>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12" name="Text Placeholder 6"/>
          <p:cNvSpPr>
            <a:spLocks noGrp="1"/>
          </p:cNvSpPr>
          <p:nvPr>
            <p:ph type="body" sz="quarter" idx="33" hasCustomPrompt="1"/>
          </p:nvPr>
        </p:nvSpPr>
        <p:spPr>
          <a:xfrm>
            <a:off x="6161009" y="3945112"/>
            <a:ext cx="5257799" cy="1659804"/>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Tree>
    <p:extLst>
      <p:ext uri="{BB962C8B-B14F-4D97-AF65-F5344CB8AC3E}">
        <p14:creationId xmlns:p14="http://schemas.microsoft.com/office/powerpoint/2010/main" val="327594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Appendix Divider Style 1">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4927222"/>
          </a:xfrm>
          <a:prstGeom prst="rect">
            <a:avLst/>
          </a:prstGeom>
        </p:spPr>
      </p:pic>
      <p:sp>
        <p:nvSpPr>
          <p:cNvPr id="7" name="Rectangle 6"/>
          <p:cNvSpPr/>
          <p:nvPr/>
        </p:nvSpPr>
        <p:spPr>
          <a:xfrm>
            <a:off x="0" y="3478306"/>
            <a:ext cx="12192000" cy="3379694"/>
          </a:xfrm>
          <a:prstGeom prst="rect">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7F1BB3-8B8D-4578-8F67-DAEF7F7374AA}"/>
              </a:ext>
            </a:extLst>
          </p:cNvPr>
          <p:cNvSpPr>
            <a:spLocks noGrp="1"/>
          </p:cNvSpPr>
          <p:nvPr>
            <p:ph type="sldNum" sz="quarter" idx="12"/>
          </p:nvPr>
        </p:nvSpPr>
        <p:spPr>
          <a:xfrm>
            <a:off x="-27432" y="6867144"/>
            <a:ext cx="9144" cy="9144"/>
          </a:xfrm>
          <a:prstGeom prst="rect">
            <a:avLst/>
          </a:prstGeom>
        </p:spPr>
        <p:txBody>
          <a:bodyPr/>
          <a:lstStyle>
            <a:lvl1pPr>
              <a:defRPr sz="100">
                <a:solidFill>
                  <a:schemeClr val="bg1">
                    <a:lumMod val="85000"/>
                  </a:schemeClr>
                </a:solidFill>
              </a:defRPr>
            </a:lvl1pPr>
          </a:lstStyle>
          <a:p>
            <a:fld id="{CA9DB5DD-7894-4AA3-A655-84B849F0F151}" type="slidenum">
              <a:rPr lang="fr-CA" smtClean="0"/>
              <a:t>‹#›</a:t>
            </a:fld>
            <a:endParaRPr lang="fr-CA"/>
          </a:p>
        </p:txBody>
      </p:sp>
      <p:sp>
        <p:nvSpPr>
          <p:cNvPr id="5" name="Footer Placeholder 4">
            <a:extLst>
              <a:ext uri="{FF2B5EF4-FFF2-40B4-BE49-F238E27FC236}">
                <a16:creationId xmlns:a16="http://schemas.microsoft.com/office/drawing/2014/main" id="{F9F485DC-74C3-42E9-9CFC-DF8112EC5FF7}"/>
              </a:ext>
            </a:extLst>
          </p:cNvPr>
          <p:cNvSpPr>
            <a:spLocks noGrp="1"/>
          </p:cNvSpPr>
          <p:nvPr>
            <p:ph type="ftr" sz="quarter" idx="11"/>
          </p:nvPr>
        </p:nvSpPr>
        <p:spPr>
          <a:xfrm>
            <a:off x="-27432" y="6867144"/>
            <a:ext cx="9144" cy="9144"/>
          </a:xfrm>
          <a:prstGeom prst="rect">
            <a:avLst/>
          </a:prstGeom>
        </p:spPr>
        <p:txBody>
          <a:bodyPr/>
          <a:lstStyle>
            <a:lvl1pPr>
              <a:defRPr sz="100">
                <a:solidFill>
                  <a:schemeClr val="bg1">
                    <a:lumMod val="85000"/>
                  </a:schemeClr>
                </a:solidFill>
              </a:defRPr>
            </a:lvl1pPr>
          </a:lstStyle>
          <a:p>
            <a:endParaRPr lang="fr-CA"/>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hasCustomPrompt="1"/>
          </p:nvPr>
        </p:nvSpPr>
        <p:spPr>
          <a:xfrm>
            <a:off x="441242" y="4347883"/>
            <a:ext cx="7438734" cy="447402"/>
          </a:xfrm>
        </p:spPr>
        <p:txBody>
          <a:bodyPr lIns="0" rIns="0">
            <a:no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&lt;Appendix subtitle&gt;</a:t>
            </a:r>
            <a:endParaRPr lang="en-CA"/>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3766600"/>
            <a:ext cx="10455357" cy="581282"/>
          </a:xfrm>
        </p:spPr>
        <p:txBody>
          <a:bodyPr anchor="t" anchorCtr="0">
            <a:noAutofit/>
          </a:bodyPr>
          <a:lstStyle>
            <a:lvl1pPr algn="l">
              <a:defRPr sz="3800" b="0">
                <a:solidFill>
                  <a:schemeClr val="accent1"/>
                </a:solidFill>
              </a:defRPr>
            </a:lvl1pPr>
          </a:lstStyle>
          <a:p>
            <a:r>
              <a:rPr lang="en-US"/>
              <a:t>&lt;Appendix Title&gt;</a:t>
            </a:r>
            <a:endParaRPr lang="en-CA"/>
          </a:p>
        </p:txBody>
      </p:sp>
      <p:pic>
        <p:nvPicPr>
          <p:cNvPr id="14" name="Picture 13">
            <a:extLst>
              <a:ext uri="{FF2B5EF4-FFF2-40B4-BE49-F238E27FC236}">
                <a16:creationId xmlns:a16="http://schemas.microsoft.com/office/drawing/2014/main" id="{1D2515B1-09C0-4CB7-BDBF-77B6E70A1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3696" y="5797296"/>
            <a:ext cx="728379" cy="789839"/>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1887" y="6214827"/>
            <a:ext cx="2930254" cy="320078"/>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91443" y="6254672"/>
            <a:ext cx="1004365" cy="245327"/>
          </a:xfrm>
          <a:prstGeom prst="rect">
            <a:avLst/>
          </a:prstGeom>
        </p:spPr>
      </p:pic>
    </p:spTree>
    <p:extLst>
      <p:ext uri="{BB962C8B-B14F-4D97-AF65-F5344CB8AC3E}">
        <p14:creationId xmlns:p14="http://schemas.microsoft.com/office/powerpoint/2010/main" val="38659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REF: Colour Palette">
    <p:bg>
      <p:bgRef idx="1003">
        <a:schemeClr val="bg1"/>
      </p:bgRef>
    </p:bg>
    <p:spTree>
      <p:nvGrpSpPr>
        <p:cNvPr id="1" name=""/>
        <p:cNvGrpSpPr/>
        <p:nvPr/>
      </p:nvGrpSpPr>
      <p:grpSpPr>
        <a:xfrm>
          <a:off x="0" y="0"/>
          <a:ext cx="0" cy="0"/>
          <a:chOff x="0" y="0"/>
          <a:chExt cx="0" cy="0"/>
        </a:xfrm>
      </p:grpSpPr>
      <p:sp>
        <p:nvSpPr>
          <p:cNvPr id="36" name="Rectangle 35"/>
          <p:cNvSpPr/>
          <p:nvPr/>
        </p:nvSpPr>
        <p:spPr>
          <a:xfrm>
            <a:off x="8299133" y="3802380"/>
            <a:ext cx="3298507" cy="2656726"/>
          </a:xfrm>
          <a:prstGeom prst="rect">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3305" y="4176078"/>
            <a:ext cx="1627083" cy="2097725"/>
          </a:xfrm>
          <a:prstGeom prst="rect">
            <a:avLst/>
          </a:prstGeom>
        </p:spPr>
      </p:pic>
      <p:grpSp>
        <p:nvGrpSpPr>
          <p:cNvPr id="4" name="Group 3"/>
          <p:cNvGrpSpPr/>
          <p:nvPr/>
        </p:nvGrpSpPr>
        <p:grpSpPr>
          <a:xfrm>
            <a:off x="178175" y="963978"/>
            <a:ext cx="2560321" cy="401052"/>
            <a:chOff x="685799" y="1459277"/>
            <a:chExt cx="5286023" cy="401052"/>
          </a:xfrm>
        </p:grpSpPr>
        <p:sp>
          <p:nvSpPr>
            <p:cNvPr id="5" name="TextBox 4"/>
            <p:cNvSpPr txBox="1"/>
            <p:nvPr/>
          </p:nvSpPr>
          <p:spPr>
            <a:xfrm>
              <a:off x="685799" y="1459277"/>
              <a:ext cx="5286023" cy="307777"/>
            </a:xfrm>
            <a:prstGeom prst="rect">
              <a:avLst/>
            </a:prstGeom>
            <a:noFill/>
          </p:spPr>
          <p:txBody>
            <a:bodyPr wrap="square" rtlCol="0">
              <a:spAutoFit/>
            </a:bodyPr>
            <a:lstStyle/>
            <a:p>
              <a:pPr algn="ctr"/>
              <a:r>
                <a:rPr lang="en-US" sz="1400" b="1">
                  <a:solidFill>
                    <a:schemeClr val="accent1">
                      <a:lumMod val="20000"/>
                      <a:lumOff val="80000"/>
                    </a:schemeClr>
                  </a:solidFill>
                  <a:latin typeface="+mj-lt"/>
                </a:rPr>
                <a:t>A. Main RBC Colour Palette</a:t>
              </a:r>
            </a:p>
          </p:txBody>
        </p:sp>
        <p:cxnSp>
          <p:nvCxnSpPr>
            <p:cNvPr id="6" name="Straight Connector 5"/>
            <p:cNvCxnSpPr/>
            <p:nvPr/>
          </p:nvCxnSpPr>
          <p:spPr>
            <a:xfrm>
              <a:off x="693846" y="1860329"/>
              <a:ext cx="5277976"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191385" y="2066039"/>
            <a:ext cx="410690" cy="246221"/>
          </a:xfrm>
          <a:prstGeom prst="rect">
            <a:avLst/>
          </a:prstGeom>
          <a:noFill/>
        </p:spPr>
        <p:txBody>
          <a:bodyPr wrap="none" rtlCol="0">
            <a:spAutoFit/>
          </a:bodyPr>
          <a:lstStyle/>
          <a:p>
            <a:r>
              <a:rPr lang="en-US" sz="1000" b="1">
                <a:solidFill>
                  <a:schemeClr val="bg1"/>
                </a:solidFill>
              </a:rPr>
              <a:t>Sky</a:t>
            </a:r>
          </a:p>
        </p:txBody>
      </p:sp>
      <p:sp>
        <p:nvSpPr>
          <p:cNvPr id="8" name="TextBox 7"/>
          <p:cNvSpPr txBox="1"/>
          <p:nvPr/>
        </p:nvSpPr>
        <p:spPr>
          <a:xfrm>
            <a:off x="4191385" y="2380598"/>
            <a:ext cx="747320" cy="246221"/>
          </a:xfrm>
          <a:prstGeom prst="rect">
            <a:avLst/>
          </a:prstGeom>
          <a:noFill/>
        </p:spPr>
        <p:txBody>
          <a:bodyPr wrap="none" rtlCol="0">
            <a:spAutoFit/>
          </a:bodyPr>
          <a:lstStyle/>
          <a:p>
            <a:r>
              <a:rPr lang="en-US" sz="1000" b="1"/>
              <a:t>Sunburst</a:t>
            </a:r>
          </a:p>
        </p:txBody>
      </p:sp>
      <p:sp>
        <p:nvSpPr>
          <p:cNvPr id="9" name="TextBox 8"/>
          <p:cNvSpPr txBox="1"/>
          <p:nvPr/>
        </p:nvSpPr>
        <p:spPr>
          <a:xfrm>
            <a:off x="4191385" y="2787436"/>
            <a:ext cx="474810" cy="246221"/>
          </a:xfrm>
          <a:prstGeom prst="rect">
            <a:avLst/>
          </a:prstGeom>
          <a:noFill/>
        </p:spPr>
        <p:txBody>
          <a:bodyPr wrap="none" rtlCol="0">
            <a:spAutoFit/>
          </a:bodyPr>
          <a:lstStyle/>
          <a:p>
            <a:r>
              <a:rPr lang="en-US" sz="1000" b="1">
                <a:solidFill>
                  <a:schemeClr val="bg1"/>
                </a:solidFill>
              </a:rPr>
              <a:t>Gray</a:t>
            </a:r>
          </a:p>
        </p:txBody>
      </p:sp>
      <p:sp>
        <p:nvSpPr>
          <p:cNvPr id="10" name="TextBox 9"/>
          <p:cNvSpPr txBox="1"/>
          <p:nvPr/>
        </p:nvSpPr>
        <p:spPr>
          <a:xfrm>
            <a:off x="8061184" y="1844472"/>
            <a:ext cx="2393604" cy="477054"/>
          </a:xfrm>
          <a:prstGeom prst="rect">
            <a:avLst/>
          </a:prstGeom>
          <a:noFill/>
        </p:spPr>
        <p:txBody>
          <a:bodyPr wrap="none" rtlCol="0">
            <a:spAutoFit/>
          </a:bodyPr>
          <a:lstStyle/>
          <a:p>
            <a:r>
              <a:rPr lang="en-US" sz="1400" b="1"/>
              <a:t>Secondary colours</a:t>
            </a:r>
          </a:p>
          <a:p>
            <a:r>
              <a:rPr lang="en-US" sz="1100"/>
              <a:t>Use to highlight and draw attention </a:t>
            </a:r>
          </a:p>
        </p:txBody>
      </p:sp>
      <p:sp>
        <p:nvSpPr>
          <p:cNvPr id="11" name="Left Brace 10"/>
          <p:cNvSpPr/>
          <p:nvPr/>
        </p:nvSpPr>
        <p:spPr>
          <a:xfrm rot="10800000">
            <a:off x="7841448" y="2682239"/>
            <a:ext cx="201909" cy="2403620"/>
          </a:xfrm>
          <a:prstGeom prst="leftBrace">
            <a:avLst>
              <a:gd name="adj1" fmla="val 8333"/>
              <a:gd name="adj2" fmla="val 77898"/>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0800000">
            <a:off x="7841448" y="1594848"/>
            <a:ext cx="201909" cy="1008983"/>
          </a:xfrm>
          <a:prstGeom prst="leftBrac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8061185" y="2986578"/>
            <a:ext cx="2715822" cy="477054"/>
          </a:xfrm>
          <a:prstGeom prst="rect">
            <a:avLst/>
          </a:prstGeom>
          <a:noFill/>
        </p:spPr>
        <p:txBody>
          <a:bodyPr wrap="square" rtlCol="0">
            <a:spAutoFit/>
          </a:bodyPr>
          <a:lstStyle/>
          <a:p>
            <a:r>
              <a:rPr lang="en-US" sz="1400" b="1"/>
              <a:t>Tertiary colours</a:t>
            </a:r>
          </a:p>
          <a:p>
            <a:r>
              <a:rPr lang="en-US" sz="1100"/>
              <a:t>Use to accent or in graphs and charts</a:t>
            </a:r>
          </a:p>
        </p:txBody>
      </p:sp>
      <p:sp>
        <p:nvSpPr>
          <p:cNvPr id="14" name="TextBox 13"/>
          <p:cNvSpPr txBox="1"/>
          <p:nvPr/>
        </p:nvSpPr>
        <p:spPr>
          <a:xfrm>
            <a:off x="4191385" y="3101995"/>
            <a:ext cx="619080" cy="246221"/>
          </a:xfrm>
          <a:prstGeom prst="rect">
            <a:avLst/>
          </a:prstGeom>
          <a:noFill/>
        </p:spPr>
        <p:txBody>
          <a:bodyPr wrap="none" rtlCol="0">
            <a:spAutoFit/>
          </a:bodyPr>
          <a:lstStyle/>
          <a:p>
            <a:r>
              <a:rPr lang="en-US" sz="1000" b="1">
                <a:solidFill>
                  <a:schemeClr val="bg1"/>
                </a:solidFill>
              </a:rPr>
              <a:t>Tundra</a:t>
            </a:r>
          </a:p>
        </p:txBody>
      </p:sp>
      <p:sp>
        <p:nvSpPr>
          <p:cNvPr id="15" name="TextBox 14"/>
          <p:cNvSpPr txBox="1"/>
          <p:nvPr/>
        </p:nvSpPr>
        <p:spPr>
          <a:xfrm>
            <a:off x="4191385" y="4989353"/>
            <a:ext cx="814647" cy="246221"/>
          </a:xfrm>
          <a:prstGeom prst="rect">
            <a:avLst/>
          </a:prstGeom>
          <a:noFill/>
        </p:spPr>
        <p:txBody>
          <a:bodyPr wrap="none" rtlCol="0">
            <a:spAutoFit/>
          </a:bodyPr>
          <a:lstStyle/>
          <a:p>
            <a:r>
              <a:rPr lang="en-US" sz="1000" b="1">
                <a:solidFill>
                  <a:schemeClr val="bg1"/>
                </a:solidFill>
              </a:rPr>
              <a:t>Slate Gray</a:t>
            </a:r>
          </a:p>
        </p:txBody>
      </p:sp>
      <p:sp>
        <p:nvSpPr>
          <p:cNvPr id="16" name="TextBox 15"/>
          <p:cNvSpPr txBox="1"/>
          <p:nvPr/>
        </p:nvSpPr>
        <p:spPr>
          <a:xfrm>
            <a:off x="4191385" y="4674790"/>
            <a:ext cx="532518" cy="246221"/>
          </a:xfrm>
          <a:prstGeom prst="rect">
            <a:avLst/>
          </a:prstGeom>
          <a:noFill/>
        </p:spPr>
        <p:txBody>
          <a:bodyPr wrap="none" rtlCol="0">
            <a:spAutoFit/>
          </a:bodyPr>
          <a:lstStyle/>
          <a:p>
            <a:r>
              <a:rPr lang="en-US" sz="1000" b="1">
                <a:solidFill>
                  <a:schemeClr val="bg1"/>
                </a:solidFill>
              </a:rPr>
              <a:t>Beige</a:t>
            </a:r>
          </a:p>
        </p:txBody>
      </p:sp>
      <p:sp>
        <p:nvSpPr>
          <p:cNvPr id="17" name="TextBox 16"/>
          <p:cNvSpPr txBox="1"/>
          <p:nvPr/>
        </p:nvSpPr>
        <p:spPr>
          <a:xfrm>
            <a:off x="4191385" y="4360231"/>
            <a:ext cx="729687" cy="246221"/>
          </a:xfrm>
          <a:prstGeom prst="rect">
            <a:avLst/>
          </a:prstGeom>
          <a:noFill/>
        </p:spPr>
        <p:txBody>
          <a:bodyPr wrap="none" rtlCol="0">
            <a:spAutoFit/>
          </a:bodyPr>
          <a:lstStyle/>
          <a:p>
            <a:r>
              <a:rPr lang="en-US" sz="1000" b="1">
                <a:solidFill>
                  <a:schemeClr val="bg1"/>
                </a:solidFill>
              </a:rPr>
              <a:t>Seaweed</a:t>
            </a:r>
          </a:p>
        </p:txBody>
      </p:sp>
      <p:sp>
        <p:nvSpPr>
          <p:cNvPr id="18" name="TextBox 17"/>
          <p:cNvSpPr txBox="1"/>
          <p:nvPr/>
        </p:nvSpPr>
        <p:spPr>
          <a:xfrm>
            <a:off x="4191385" y="3416554"/>
            <a:ext cx="633507" cy="246221"/>
          </a:xfrm>
          <a:prstGeom prst="rect">
            <a:avLst/>
          </a:prstGeom>
          <a:noFill/>
        </p:spPr>
        <p:txBody>
          <a:bodyPr wrap="none" rtlCol="0">
            <a:spAutoFit/>
          </a:bodyPr>
          <a:lstStyle/>
          <a:p>
            <a:r>
              <a:rPr lang="en-US" sz="1000" b="1">
                <a:solidFill>
                  <a:schemeClr val="bg1"/>
                </a:solidFill>
              </a:rPr>
              <a:t>Carbon</a:t>
            </a:r>
          </a:p>
        </p:txBody>
      </p:sp>
      <p:sp>
        <p:nvSpPr>
          <p:cNvPr id="19" name="TextBox 18"/>
          <p:cNvSpPr txBox="1"/>
          <p:nvPr/>
        </p:nvSpPr>
        <p:spPr>
          <a:xfrm>
            <a:off x="4191385" y="3731113"/>
            <a:ext cx="824265" cy="246221"/>
          </a:xfrm>
          <a:prstGeom prst="rect">
            <a:avLst/>
          </a:prstGeom>
          <a:noFill/>
        </p:spPr>
        <p:txBody>
          <a:bodyPr wrap="none" rtlCol="0">
            <a:spAutoFit/>
          </a:bodyPr>
          <a:lstStyle/>
          <a:p>
            <a:r>
              <a:rPr lang="en-US" sz="1000" b="1"/>
              <a:t>Light Gray</a:t>
            </a:r>
          </a:p>
        </p:txBody>
      </p:sp>
      <p:sp>
        <p:nvSpPr>
          <p:cNvPr id="20" name="TextBox 19"/>
          <p:cNvSpPr txBox="1"/>
          <p:nvPr/>
        </p:nvSpPr>
        <p:spPr>
          <a:xfrm>
            <a:off x="4191385" y="4045672"/>
            <a:ext cx="540533" cy="246221"/>
          </a:xfrm>
          <a:prstGeom prst="rect">
            <a:avLst/>
          </a:prstGeom>
          <a:noFill/>
        </p:spPr>
        <p:txBody>
          <a:bodyPr wrap="none" rtlCol="0">
            <a:spAutoFit/>
          </a:bodyPr>
          <a:lstStyle/>
          <a:p>
            <a:r>
              <a:rPr lang="en-US" sz="1000" b="1">
                <a:solidFill>
                  <a:schemeClr val="bg1"/>
                </a:solidFill>
              </a:rPr>
              <a:t>Apple</a:t>
            </a:r>
          </a:p>
        </p:txBody>
      </p:sp>
      <p:sp>
        <p:nvSpPr>
          <p:cNvPr id="21" name="TextBox 20"/>
          <p:cNvSpPr txBox="1"/>
          <p:nvPr/>
        </p:nvSpPr>
        <p:spPr>
          <a:xfrm>
            <a:off x="4191385" y="1751480"/>
            <a:ext cx="574196" cy="246221"/>
          </a:xfrm>
          <a:prstGeom prst="rect">
            <a:avLst/>
          </a:prstGeom>
          <a:noFill/>
        </p:spPr>
        <p:txBody>
          <a:bodyPr wrap="none" rtlCol="0">
            <a:spAutoFit/>
          </a:bodyPr>
          <a:lstStyle/>
          <a:p>
            <a:r>
              <a:rPr lang="en-US" sz="1000" b="1">
                <a:solidFill>
                  <a:schemeClr val="bg1"/>
                </a:solidFill>
              </a:rPr>
              <a:t>Ocean</a:t>
            </a:r>
          </a:p>
        </p:txBody>
      </p:sp>
      <p:grpSp>
        <p:nvGrpSpPr>
          <p:cNvPr id="22" name="Group 21"/>
          <p:cNvGrpSpPr/>
          <p:nvPr/>
        </p:nvGrpSpPr>
        <p:grpSpPr>
          <a:xfrm>
            <a:off x="2921711" y="963977"/>
            <a:ext cx="7533077" cy="401052"/>
            <a:chOff x="685799" y="1459277"/>
            <a:chExt cx="5286023" cy="401052"/>
          </a:xfrm>
        </p:grpSpPr>
        <p:sp>
          <p:nvSpPr>
            <p:cNvPr id="23" name="TextBox 22"/>
            <p:cNvSpPr txBox="1"/>
            <p:nvPr/>
          </p:nvSpPr>
          <p:spPr>
            <a:xfrm>
              <a:off x="685799" y="1459277"/>
              <a:ext cx="5286023" cy="307777"/>
            </a:xfrm>
            <a:prstGeom prst="rect">
              <a:avLst/>
            </a:prstGeom>
            <a:noFill/>
          </p:spPr>
          <p:txBody>
            <a:bodyPr wrap="square" rtlCol="0">
              <a:spAutoFit/>
            </a:bodyPr>
            <a:lstStyle/>
            <a:p>
              <a:pPr algn="ctr"/>
              <a:r>
                <a:rPr lang="en-US" sz="1400" b="1">
                  <a:solidFill>
                    <a:schemeClr val="accent1">
                      <a:lumMod val="20000"/>
                      <a:lumOff val="80000"/>
                    </a:schemeClr>
                  </a:solidFill>
                  <a:latin typeface="+mj-lt"/>
                </a:rPr>
                <a:t>B. Other Colours &amp; Shades</a:t>
              </a:r>
            </a:p>
          </p:txBody>
        </p:sp>
        <p:cxnSp>
          <p:nvCxnSpPr>
            <p:cNvPr id="24" name="Straight Connector 23"/>
            <p:cNvCxnSpPr/>
            <p:nvPr/>
          </p:nvCxnSpPr>
          <p:spPr>
            <a:xfrm>
              <a:off x="693846" y="1860329"/>
              <a:ext cx="5277976"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338787" y="3883092"/>
            <a:ext cx="1216000" cy="938719"/>
          </a:xfrm>
          <a:prstGeom prst="rect">
            <a:avLst/>
          </a:prstGeom>
        </p:spPr>
        <p:txBody>
          <a:bodyPr wrap="square" rtlCol="0">
            <a:spAutoFit/>
          </a:bodyPr>
          <a:lstStyle/>
          <a:p>
            <a:r>
              <a:rPr lang="en-US" sz="1100" b="1" i="1"/>
              <a:t>To access </a:t>
            </a:r>
            <a:r>
              <a:rPr lang="en-US" sz="1100" b="1" i="1" err="1"/>
              <a:t>colours</a:t>
            </a:r>
            <a:r>
              <a:rPr lang="en-US" sz="1100" b="1" i="1" baseline="0"/>
              <a:t> </a:t>
            </a:r>
            <a:r>
              <a:rPr lang="en-US" sz="1100" b="1" i="1"/>
              <a:t>select the </a:t>
            </a:r>
            <a:r>
              <a:rPr lang="en-US" sz="1100" b="1" i="1" err="1"/>
              <a:t>colour</a:t>
            </a:r>
            <a:r>
              <a:rPr lang="en-US" sz="1100" b="1" i="1"/>
              <a:t> from the Shape Fill drop-down.</a:t>
            </a:r>
          </a:p>
        </p:txBody>
      </p:sp>
      <p:graphicFrame>
        <p:nvGraphicFramePr>
          <p:cNvPr id="27" name="Table 26"/>
          <p:cNvGraphicFramePr>
            <a:graphicFrameLocks noGrp="1"/>
          </p:cNvGraphicFramePr>
          <p:nvPr>
            <p:extLst>
              <p:ext uri="{D42A27DB-BD31-4B8C-83A1-F6EECF244321}">
                <p14:modId xmlns:p14="http://schemas.microsoft.com/office/powerpoint/2010/main" val="926593127"/>
              </p:ext>
            </p:extLst>
          </p:nvPr>
        </p:nvGraphicFramePr>
        <p:xfrm>
          <a:off x="391903" y="1586467"/>
          <a:ext cx="2088460" cy="3499392"/>
        </p:xfrm>
        <a:graphic>
          <a:graphicData uri="http://schemas.openxmlformats.org/drawingml/2006/table">
            <a:tbl>
              <a:tblPr/>
              <a:tblGrid>
                <a:gridCol w="1044230">
                  <a:extLst>
                    <a:ext uri="{9D8B030D-6E8A-4147-A177-3AD203B41FA5}">
                      <a16:colId xmlns:a16="http://schemas.microsoft.com/office/drawing/2014/main" val="20000"/>
                    </a:ext>
                  </a:extLst>
                </a:gridCol>
                <a:gridCol w="1044230">
                  <a:extLst>
                    <a:ext uri="{9D8B030D-6E8A-4147-A177-3AD203B41FA5}">
                      <a16:colId xmlns:a16="http://schemas.microsoft.com/office/drawing/2014/main" val="20001"/>
                    </a:ext>
                  </a:extLst>
                </a:gridCol>
              </a:tblGrid>
              <a:tr h="1391697">
                <a:tc>
                  <a:txBody>
                    <a:bodyPr/>
                    <a:lstStyle/>
                    <a:p>
                      <a:r>
                        <a:rPr lang="en-US" sz="1100" b="1">
                          <a:solidFill>
                            <a:schemeClr val="tx1"/>
                          </a:solidFill>
                        </a:rPr>
                        <a:t>Blue</a:t>
                      </a:r>
                    </a:p>
                    <a:p>
                      <a:r>
                        <a:rPr lang="en-US" sz="1100" b="0">
                          <a:solidFill>
                            <a:schemeClr val="tx1"/>
                          </a:solidFill>
                        </a:rPr>
                        <a:t>0078be</a:t>
                      </a: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7BE"/>
                    </a:solidFill>
                  </a:tcPr>
                </a:tc>
                <a:tc>
                  <a:txBody>
                    <a:bodyPr/>
                    <a:lstStyle/>
                    <a:p>
                      <a:r>
                        <a:rPr lang="en-US" sz="1100" b="1">
                          <a:solidFill>
                            <a:schemeClr val="bg1"/>
                          </a:solidFill>
                        </a:rPr>
                        <a:t>Cool White</a:t>
                      </a:r>
                    </a:p>
                    <a:p>
                      <a:r>
                        <a:rPr lang="en-US" sz="1100" b="0">
                          <a:solidFill>
                            <a:schemeClr val="bg1"/>
                          </a:solidFill>
                        </a:rPr>
                        <a:t>e7eef1</a:t>
                      </a:r>
                    </a:p>
                  </a:txBody>
                  <a:tcP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EF1"/>
                    </a:solidFill>
                  </a:tcPr>
                </a:tc>
                <a:extLst>
                  <a:ext uri="{0D108BD9-81ED-4DB2-BD59-A6C34878D82A}">
                    <a16:rowId xmlns:a16="http://schemas.microsoft.com/office/drawing/2014/main" val="10000"/>
                  </a:ext>
                </a:extLst>
              </a:tr>
              <a:tr h="702565">
                <a:tc gridSpan="2">
                  <a:txBody>
                    <a:bodyPr/>
                    <a:lstStyle/>
                    <a:p>
                      <a:r>
                        <a:rPr lang="en-US" sz="1100" b="1">
                          <a:solidFill>
                            <a:schemeClr val="bg1"/>
                          </a:solidFill>
                        </a:rPr>
                        <a:t>Yellow</a:t>
                      </a:r>
                    </a:p>
                    <a:p>
                      <a:r>
                        <a:rPr lang="en-US" sz="1100" b="0">
                          <a:solidFill>
                            <a:schemeClr val="bg1"/>
                          </a:solidFill>
                        </a:rPr>
                        <a:t>ffc72c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72C"/>
                    </a:solidFill>
                  </a:tcPr>
                </a:tc>
                <a:tc hMerge="1">
                  <a:txBody>
                    <a:bodyPr/>
                    <a:lstStyle/>
                    <a:p>
                      <a:endParaRPr lang="en-US"/>
                    </a:p>
                  </a:txBody>
                  <a:tcPr/>
                </a:tc>
                <a:extLst>
                  <a:ext uri="{0D108BD9-81ED-4DB2-BD59-A6C34878D82A}">
                    <a16:rowId xmlns:a16="http://schemas.microsoft.com/office/drawing/2014/main" val="10001"/>
                  </a:ext>
                </a:extLst>
              </a:tr>
              <a:tr h="702565">
                <a:tc gridSpan="2">
                  <a:txBody>
                    <a:bodyPr/>
                    <a:lstStyle/>
                    <a:p>
                      <a:r>
                        <a:rPr lang="en-US" sz="1100" b="1">
                          <a:solidFill>
                            <a:schemeClr val="tx1"/>
                          </a:solidFill>
                        </a:rPr>
                        <a:t>Dark Blue</a:t>
                      </a:r>
                    </a:p>
                    <a:p>
                      <a:r>
                        <a:rPr lang="en-US" sz="1100" b="0">
                          <a:solidFill>
                            <a:schemeClr val="tx1"/>
                          </a:solidFill>
                        </a:rPr>
                        <a:t>005a8e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98E"/>
                    </a:solidFill>
                  </a:tcPr>
                </a:tc>
                <a:tc hMerge="1">
                  <a:txBody>
                    <a:bodyPr/>
                    <a:lstStyle/>
                    <a:p>
                      <a:endParaRPr lang="en-US"/>
                    </a:p>
                  </a:txBody>
                  <a:tcPr/>
                </a:tc>
                <a:extLst>
                  <a:ext uri="{0D108BD9-81ED-4DB2-BD59-A6C34878D82A}">
                    <a16:rowId xmlns:a16="http://schemas.microsoft.com/office/drawing/2014/main" val="10002"/>
                  </a:ext>
                </a:extLst>
              </a:tr>
              <a:tr h="702565">
                <a:tc gridSpan="2">
                  <a:txBody>
                    <a:bodyPr/>
                    <a:lstStyle/>
                    <a:p>
                      <a:r>
                        <a:rPr lang="en-US" sz="1100" b="1">
                          <a:solidFill>
                            <a:schemeClr val="tx1"/>
                          </a:solidFill>
                        </a:rPr>
                        <a:t>Default Text</a:t>
                      </a:r>
                      <a:r>
                        <a:rPr lang="en-US" sz="1100" b="1" baseline="0">
                          <a:solidFill>
                            <a:schemeClr val="tx1"/>
                          </a:solidFill>
                        </a:rPr>
                        <a:t> </a:t>
                      </a:r>
                      <a:r>
                        <a:rPr lang="en-US" sz="1100" b="1" baseline="0" err="1">
                          <a:solidFill>
                            <a:schemeClr val="tx1"/>
                          </a:solidFill>
                        </a:rPr>
                        <a:t>Colour</a:t>
                      </a:r>
                      <a:endParaRPr lang="en-US" sz="1100" b="1" baseline="0">
                        <a:solidFill>
                          <a:schemeClr val="tx1"/>
                        </a:solidFill>
                      </a:endParaRPr>
                    </a:p>
                    <a:p>
                      <a:r>
                        <a:rPr lang="en-US" sz="1100" b="0" baseline="0">
                          <a:solidFill>
                            <a:schemeClr val="tx1"/>
                          </a:solidFill>
                        </a:rPr>
                        <a:t>Gray – 80%</a:t>
                      </a:r>
                      <a:endParaRPr lang="en-US" sz="11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10003"/>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93408780"/>
              </p:ext>
            </p:extLst>
          </p:nvPr>
        </p:nvGraphicFramePr>
        <p:xfrm>
          <a:off x="2921711" y="1594849"/>
          <a:ext cx="4837475" cy="3491010"/>
        </p:xfrm>
        <a:graphic>
          <a:graphicData uri="http://schemas.openxmlformats.org/drawingml/2006/table">
            <a:tbl>
              <a:tblPr>
                <a:effectLst/>
              </a:tblPr>
              <a:tblGrid>
                <a:gridCol w="1866515">
                  <a:extLst>
                    <a:ext uri="{9D8B030D-6E8A-4147-A177-3AD203B41FA5}">
                      <a16:colId xmlns:a16="http://schemas.microsoft.com/office/drawing/2014/main" val="20000"/>
                    </a:ext>
                  </a:extLst>
                </a:gridCol>
                <a:gridCol w="495160">
                  <a:extLst>
                    <a:ext uri="{9D8B030D-6E8A-4147-A177-3AD203B41FA5}">
                      <a16:colId xmlns:a16="http://schemas.microsoft.com/office/drawing/2014/main" val="20001"/>
                    </a:ext>
                  </a:extLst>
                </a:gridCol>
                <a:gridCol w="495160">
                  <a:extLst>
                    <a:ext uri="{9D8B030D-6E8A-4147-A177-3AD203B41FA5}">
                      <a16:colId xmlns:a16="http://schemas.microsoft.com/office/drawing/2014/main" val="20002"/>
                    </a:ext>
                  </a:extLst>
                </a:gridCol>
                <a:gridCol w="495160">
                  <a:extLst>
                    <a:ext uri="{9D8B030D-6E8A-4147-A177-3AD203B41FA5}">
                      <a16:colId xmlns:a16="http://schemas.microsoft.com/office/drawing/2014/main" val="20003"/>
                    </a:ext>
                  </a:extLst>
                </a:gridCol>
                <a:gridCol w="495160">
                  <a:extLst>
                    <a:ext uri="{9D8B030D-6E8A-4147-A177-3AD203B41FA5}">
                      <a16:colId xmlns:a16="http://schemas.microsoft.com/office/drawing/2014/main" val="20004"/>
                    </a:ext>
                  </a:extLst>
                </a:gridCol>
                <a:gridCol w="495160">
                  <a:extLst>
                    <a:ext uri="{9D8B030D-6E8A-4147-A177-3AD203B41FA5}">
                      <a16:colId xmlns:a16="http://schemas.microsoft.com/office/drawing/2014/main" val="20005"/>
                    </a:ext>
                  </a:extLst>
                </a:gridCol>
                <a:gridCol w="495160">
                  <a:extLst>
                    <a:ext uri="{9D8B030D-6E8A-4147-A177-3AD203B41FA5}">
                      <a16:colId xmlns:a16="http://schemas.microsoft.com/office/drawing/2014/main" val="20006"/>
                    </a:ext>
                  </a:extLst>
                </a:gridCol>
              </a:tblGrid>
              <a:tr h="349101">
                <a:tc>
                  <a:txBody>
                    <a:bodyPr/>
                    <a:lstStyle/>
                    <a:p>
                      <a:r>
                        <a:rPr lang="en-US" sz="1050" b="1">
                          <a:solidFill>
                            <a:schemeClr val="bg1"/>
                          </a:solidFill>
                        </a:rPr>
                        <a:t>Ocean</a:t>
                      </a:r>
                      <a:endParaRPr lang="en-US" sz="1050" b="0">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9CDC"/>
                    </a:solidFill>
                  </a:tcPr>
                </a:tc>
                <a:tc>
                  <a:txBody>
                    <a:bodyPr/>
                    <a:lstStyle/>
                    <a:p>
                      <a:endParaRPr lang="en-US" sz="1050" b="1">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A6E0"/>
                    </a:solidFill>
                  </a:tcPr>
                </a:tc>
                <a:tc>
                  <a:txBody>
                    <a:bodyPr/>
                    <a:lstStyle/>
                    <a:p>
                      <a:endParaRPr lang="en-US" sz="1050" b="1">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4DB2E5"/>
                    </a:solidFill>
                  </a:tcPr>
                </a:tc>
                <a:tc>
                  <a:txBody>
                    <a:bodyPr/>
                    <a:lstStyle/>
                    <a:p>
                      <a:endParaRPr lang="en-US" sz="1050" b="1">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8BFEA"/>
                    </a:solidFill>
                  </a:tcPr>
                </a:tc>
                <a:tc>
                  <a:txBody>
                    <a:bodyPr/>
                    <a:lstStyle/>
                    <a:p>
                      <a:endParaRPr lang="en-US" sz="1050" b="1">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9DCEEF"/>
                    </a:solidFill>
                  </a:tcPr>
                </a:tc>
                <a:tc>
                  <a:txBody>
                    <a:bodyPr/>
                    <a:lstStyle/>
                    <a:p>
                      <a:endParaRPr lang="en-US" sz="1050" b="1">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1DEF4"/>
                    </a:solidFill>
                  </a:tcPr>
                </a:tc>
                <a:tc>
                  <a:txBody>
                    <a:bodyPr/>
                    <a:lstStyle/>
                    <a:p>
                      <a:endParaRPr lang="en-US" sz="1050" b="1">
                        <a:solidFill>
                          <a:schemeClr val="bg1"/>
                        </a:solidFill>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EFFA"/>
                    </a:solidFill>
                  </a:tcPr>
                </a:tc>
                <a:extLst>
                  <a:ext uri="{0D108BD9-81ED-4DB2-BD59-A6C34878D82A}">
                    <a16:rowId xmlns:a16="http://schemas.microsoft.com/office/drawing/2014/main" val="10000"/>
                  </a:ext>
                </a:extLst>
              </a:tr>
              <a:tr h="349101">
                <a:tc>
                  <a:txBody>
                    <a:bodyPr/>
                    <a:lstStyle/>
                    <a:p>
                      <a:r>
                        <a:rPr lang="en-US" sz="1050" b="1">
                          <a:solidFill>
                            <a:schemeClr val="bg1"/>
                          </a:solidFill>
                        </a:rPr>
                        <a:t>Sky</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9BCE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3C4F1"/>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8CCF3"/>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96D6F5"/>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E0F8"/>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FEAFA"/>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AF6FD"/>
                    </a:solidFill>
                  </a:tcPr>
                </a:tc>
                <a:extLst>
                  <a:ext uri="{0D108BD9-81ED-4DB2-BD59-A6C34878D82A}">
                    <a16:rowId xmlns:a16="http://schemas.microsoft.com/office/drawing/2014/main" val="10001"/>
                  </a:ext>
                </a:extLst>
              </a:tr>
              <a:tr h="349101">
                <a:tc>
                  <a:txBody>
                    <a:bodyPr/>
                    <a:lstStyle/>
                    <a:p>
                      <a:r>
                        <a:rPr lang="en-US" sz="1050" b="1">
                          <a:solidFill>
                            <a:schemeClr val="tx1">
                              <a:lumMod val="85000"/>
                              <a:lumOff val="15000"/>
                            </a:schemeClr>
                          </a:solidFill>
                        </a:rPr>
                        <a:t>Sunburst</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28"/>
                    </a:solidFill>
                  </a:tcPr>
                </a:tc>
                <a:tc>
                  <a:txBody>
                    <a:bodyPr/>
                    <a:lstStyle/>
                    <a:p>
                      <a:endParaRPr lang="en-US" sz="1050" b="1">
                        <a:solidFill>
                          <a:schemeClr val="tx1">
                            <a:lumMod val="85000"/>
                            <a:lumOff val="15000"/>
                          </a:schemeClr>
                        </a:solidFill>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949"/>
                    </a:solidFill>
                  </a:tcPr>
                </a:tc>
                <a:tc>
                  <a:txBody>
                    <a:bodyPr/>
                    <a:lstStyle/>
                    <a:p>
                      <a:endParaRPr lang="en-US" sz="1050" b="1">
                        <a:solidFill>
                          <a:schemeClr val="tx1">
                            <a:lumMod val="85000"/>
                            <a:lumOff val="15000"/>
                          </a:schemeClr>
                        </a:solidFill>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B769"/>
                    </a:solidFill>
                  </a:tcPr>
                </a:tc>
                <a:tc>
                  <a:txBody>
                    <a:bodyPr/>
                    <a:lstStyle/>
                    <a:p>
                      <a:endParaRPr lang="en-US" sz="1050" b="1">
                        <a:solidFill>
                          <a:schemeClr val="tx1">
                            <a:lumMod val="85000"/>
                            <a:lumOff val="15000"/>
                          </a:schemeClr>
                        </a:solidFill>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C585"/>
                    </a:solidFill>
                  </a:tcPr>
                </a:tc>
                <a:tc>
                  <a:txBody>
                    <a:bodyPr/>
                    <a:lstStyle/>
                    <a:p>
                      <a:endParaRPr lang="en-US" sz="1050" b="1">
                        <a:solidFill>
                          <a:schemeClr val="tx1">
                            <a:lumMod val="85000"/>
                            <a:lumOff val="15000"/>
                          </a:schemeClr>
                        </a:solidFill>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D4A3"/>
                    </a:solidFill>
                  </a:tcPr>
                </a:tc>
                <a:tc>
                  <a:txBody>
                    <a:bodyPr/>
                    <a:lstStyle/>
                    <a:p>
                      <a:endParaRPr lang="en-US" sz="1050" b="1">
                        <a:solidFill>
                          <a:schemeClr val="tx1">
                            <a:lumMod val="85000"/>
                            <a:lumOff val="15000"/>
                          </a:schemeClr>
                        </a:solidFill>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2C2"/>
                    </a:solidFill>
                  </a:tcPr>
                </a:tc>
                <a:tc>
                  <a:txBody>
                    <a:bodyPr/>
                    <a:lstStyle/>
                    <a:p>
                      <a:endParaRPr lang="en-US" sz="1050" b="1">
                        <a:solidFill>
                          <a:schemeClr val="tx1">
                            <a:lumMod val="85000"/>
                            <a:lumOff val="15000"/>
                          </a:schemeClr>
                        </a:solidFill>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E3"/>
                    </a:solidFill>
                  </a:tcPr>
                </a:tc>
                <a:extLst>
                  <a:ext uri="{0D108BD9-81ED-4DB2-BD59-A6C34878D82A}">
                    <a16:rowId xmlns:a16="http://schemas.microsoft.com/office/drawing/2014/main" val="10002"/>
                  </a:ext>
                </a:extLst>
              </a:tr>
              <a:tr h="349101">
                <a:tc>
                  <a:txBody>
                    <a:bodyPr/>
                    <a:lstStyle/>
                    <a:p>
                      <a:r>
                        <a:rPr lang="en-US" sz="1050" b="1">
                          <a:solidFill>
                            <a:schemeClr val="bg1"/>
                          </a:solidFill>
                        </a:rPr>
                        <a:t>Seaweed</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endParaRPr lang="en-US" sz="1050" b="1">
                        <a:solidFill>
                          <a:schemeClr val="bg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endParaRPr lang="en-US" sz="1050" b="1">
                        <a:solidFill>
                          <a:schemeClr val="bg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endParaRPr lang="en-US" sz="1050" b="1">
                        <a:solidFill>
                          <a:schemeClr val="bg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endParaRPr lang="en-US" sz="1050" b="1">
                        <a:solidFill>
                          <a:schemeClr val="bg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endParaRPr lang="en-US" sz="1050" b="1">
                        <a:solidFill>
                          <a:schemeClr val="bg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tc>
                  <a:txBody>
                    <a:bodyPr/>
                    <a:lstStyle/>
                    <a:p>
                      <a:endParaRPr lang="en-US" sz="1050" b="1">
                        <a:solidFill>
                          <a:schemeClr val="bg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588886"/>
                    </a:solidFill>
                  </a:tcPr>
                </a:tc>
                <a:extLst>
                  <a:ext uri="{0D108BD9-81ED-4DB2-BD59-A6C34878D82A}">
                    <a16:rowId xmlns:a16="http://schemas.microsoft.com/office/drawing/2014/main" val="10003"/>
                  </a:ext>
                </a:extLst>
              </a:tr>
              <a:tr h="349101">
                <a:tc>
                  <a:txBody>
                    <a:bodyPr/>
                    <a:lstStyle/>
                    <a:p>
                      <a:r>
                        <a:rPr lang="en-US" sz="1050" b="1">
                          <a:solidFill>
                            <a:schemeClr val="bg1"/>
                          </a:solidFill>
                        </a:rPr>
                        <a:t>Apple</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ABA0A"/>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BC246"/>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4CF54"/>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4CF54"/>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0D978"/>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DE39D"/>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AEEC2"/>
                    </a:solidFill>
                  </a:tcPr>
                </a:tc>
                <a:extLst>
                  <a:ext uri="{0D108BD9-81ED-4DB2-BD59-A6C34878D82A}">
                    <a16:rowId xmlns:a16="http://schemas.microsoft.com/office/drawing/2014/main" val="10004"/>
                  </a:ext>
                </a:extLst>
              </a:tr>
              <a:tr h="349101">
                <a:tc>
                  <a:txBody>
                    <a:bodyPr/>
                    <a:lstStyle/>
                    <a:p>
                      <a:r>
                        <a:rPr lang="en-US" sz="1050" b="1">
                          <a:solidFill>
                            <a:schemeClr val="bg1"/>
                          </a:solidFill>
                        </a:rPr>
                        <a:t>Tundra</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7AFBF"/>
                    </a:solidFill>
                  </a:tcPr>
                </a:tc>
                <a:extLst>
                  <a:ext uri="{0D108BD9-81ED-4DB2-BD59-A6C34878D82A}">
                    <a16:rowId xmlns:a16="http://schemas.microsoft.com/office/drawing/2014/main" val="10005"/>
                  </a:ext>
                </a:extLst>
              </a:tr>
              <a:tr h="349101">
                <a:tc>
                  <a:txBody>
                    <a:bodyPr/>
                    <a:lstStyle/>
                    <a:p>
                      <a:r>
                        <a:rPr lang="en-US" sz="1050" b="1">
                          <a:solidFill>
                            <a:schemeClr val="bg1"/>
                          </a:solidFill>
                        </a:rPr>
                        <a:t>Gray</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92979A"/>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0A4A6"/>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EB2B4"/>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DC0C1"/>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CEC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CDDDE"/>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DEEEE"/>
                    </a:solidFill>
                  </a:tcPr>
                </a:tc>
                <a:extLst>
                  <a:ext uri="{0D108BD9-81ED-4DB2-BD59-A6C34878D82A}">
                    <a16:rowId xmlns:a16="http://schemas.microsoft.com/office/drawing/2014/main" val="10006"/>
                  </a:ext>
                </a:extLst>
              </a:tr>
              <a:tr h="349101">
                <a:tc>
                  <a:txBody>
                    <a:bodyPr/>
                    <a:lstStyle/>
                    <a:p>
                      <a:r>
                        <a:rPr lang="en-US" sz="1050" b="1">
                          <a:solidFill>
                            <a:schemeClr val="bg1"/>
                          </a:solidFill>
                        </a:rPr>
                        <a:t>Light Gray</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9C2B8"/>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1CAC1"/>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8D2CA"/>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0DAD4"/>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8E3DD"/>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FECE8"/>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7F6F4"/>
                    </a:solidFill>
                  </a:tcPr>
                </a:tc>
                <a:extLst>
                  <a:ext uri="{0D108BD9-81ED-4DB2-BD59-A6C34878D82A}">
                    <a16:rowId xmlns:a16="http://schemas.microsoft.com/office/drawing/2014/main" val="10007"/>
                  </a:ext>
                </a:extLst>
              </a:tr>
              <a:tr h="349101">
                <a:tc>
                  <a:txBody>
                    <a:bodyPr/>
                    <a:lstStyle/>
                    <a:p>
                      <a:r>
                        <a:rPr lang="en-US" sz="1050" b="1">
                          <a:solidFill>
                            <a:schemeClr val="bg1"/>
                          </a:solidFill>
                        </a:rPr>
                        <a:t>Beige</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2B47D"/>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ABD8D"/>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2C79E"/>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BD1B0"/>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3DBC2"/>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CE6D5"/>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6F3EA"/>
                    </a:solidFill>
                  </a:tcPr>
                </a:tc>
                <a:extLst>
                  <a:ext uri="{0D108BD9-81ED-4DB2-BD59-A6C34878D82A}">
                    <a16:rowId xmlns:a16="http://schemas.microsoft.com/office/drawing/2014/main" val="10008"/>
                  </a:ext>
                </a:extLst>
              </a:tr>
              <a:tr h="349101">
                <a:tc>
                  <a:txBody>
                    <a:bodyPr/>
                    <a:lstStyle/>
                    <a:p>
                      <a:r>
                        <a:rPr lang="en-US" sz="1050" b="1">
                          <a:solidFill>
                            <a:schemeClr val="tx1"/>
                          </a:solidFill>
                        </a:rPr>
                        <a:t>Slate Gray</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4F545C"/>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2676F"/>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87B83"/>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8F9299"/>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9ABB0"/>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4C5C9"/>
                    </a:solidFill>
                  </a:tcPr>
                </a:tc>
                <a:tc>
                  <a:txBody>
                    <a:bodyPr/>
                    <a:lstStyle/>
                    <a:p>
                      <a:endParaRPr lang="en-US" sz="1050" b="1">
                        <a:solidFill>
                          <a:schemeClr val="bg1"/>
                        </a:solidFill>
                      </a:endParaRP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2E3E4"/>
                    </a:solidFill>
                  </a:tcPr>
                </a:tc>
                <a:extLst>
                  <a:ext uri="{0D108BD9-81ED-4DB2-BD59-A6C34878D82A}">
                    <a16:rowId xmlns:a16="http://schemas.microsoft.com/office/drawing/2014/main" val="10009"/>
                  </a:ext>
                </a:extLst>
              </a:tr>
            </a:tbl>
          </a:graphicData>
        </a:graphic>
      </p:graphicFrame>
      <p:sp>
        <p:nvSpPr>
          <p:cNvPr id="29" name="TextBox 28"/>
          <p:cNvSpPr txBox="1"/>
          <p:nvPr/>
        </p:nvSpPr>
        <p:spPr>
          <a:xfrm>
            <a:off x="61511" y="46873"/>
            <a:ext cx="5319085" cy="461665"/>
          </a:xfrm>
          <a:prstGeom prst="rect">
            <a:avLst/>
          </a:prstGeom>
        </p:spPr>
        <p:txBody>
          <a:bodyPr wrap="none" rtlCol="0">
            <a:spAutoFit/>
          </a:bodyPr>
          <a:lstStyle/>
          <a:p>
            <a:r>
              <a:rPr lang="fr-FR" sz="2400" b="1">
                <a:solidFill>
                  <a:schemeClr val="tx1"/>
                </a:solidFill>
              </a:rPr>
              <a:t>STS Reference Page: </a:t>
            </a:r>
            <a:r>
              <a:rPr lang="fr-FR" sz="2400" err="1">
                <a:solidFill>
                  <a:schemeClr val="tx1"/>
                </a:solidFill>
              </a:rPr>
              <a:t>Colour</a:t>
            </a:r>
            <a:r>
              <a:rPr lang="fr-FR" sz="2400">
                <a:solidFill>
                  <a:schemeClr val="tx1"/>
                </a:solidFill>
              </a:rPr>
              <a:t> Palette</a:t>
            </a:r>
            <a:endParaRPr lang="en-US" sz="2400">
              <a:solidFill>
                <a:schemeClr val="tx1"/>
              </a:solidFill>
            </a:endParaRPr>
          </a:p>
        </p:txBody>
      </p:sp>
      <p:sp>
        <p:nvSpPr>
          <p:cNvPr id="30" name="TextBox 29"/>
          <p:cNvSpPr txBox="1"/>
          <p:nvPr/>
        </p:nvSpPr>
        <p:spPr>
          <a:xfrm rot="866730">
            <a:off x="9683465" y="363942"/>
            <a:ext cx="2360454" cy="646331"/>
          </a:xfrm>
          <a:prstGeom prst="rect">
            <a:avLst/>
          </a:prstGeom>
          <a:ln w="19050">
            <a:solidFill>
              <a:srgbClr val="FF0000"/>
            </a:solidFill>
          </a:ln>
        </p:spPr>
        <p:txBody>
          <a:bodyPr wrap="none" rtlCol="0">
            <a:spAutoFit/>
          </a:bodyPr>
          <a:lstStyle/>
          <a:p>
            <a:pPr algn="ctr"/>
            <a:r>
              <a:rPr lang="en-US" b="1" i="0">
                <a:solidFill>
                  <a:srgbClr val="FF0000"/>
                </a:solidFill>
              </a:rPr>
              <a:t>DELETE PAGE</a:t>
            </a:r>
          </a:p>
          <a:p>
            <a:pPr algn="ctr"/>
            <a:r>
              <a:rPr lang="en-US" b="1" i="0">
                <a:solidFill>
                  <a:srgbClr val="FF0000"/>
                </a:solidFill>
              </a:rPr>
              <a:t>FROM FINAL</a:t>
            </a:r>
            <a:r>
              <a:rPr lang="en-US" b="1" i="0" baseline="0">
                <a:solidFill>
                  <a:srgbClr val="FF0000"/>
                </a:solidFill>
              </a:rPr>
              <a:t> DECK</a:t>
            </a:r>
            <a:endParaRPr lang="en-US" b="1" i="0">
              <a:solidFill>
                <a:srgbClr val="FF0000"/>
              </a:solidFill>
            </a:endParaRPr>
          </a:p>
        </p:txBody>
      </p:sp>
      <p:sp>
        <p:nvSpPr>
          <p:cNvPr id="31" name="TextBox 30"/>
          <p:cNvSpPr txBox="1"/>
          <p:nvPr/>
        </p:nvSpPr>
        <p:spPr>
          <a:xfrm>
            <a:off x="61511" y="447258"/>
            <a:ext cx="4061048" cy="276999"/>
          </a:xfrm>
          <a:prstGeom prst="rect">
            <a:avLst/>
          </a:prstGeom>
        </p:spPr>
        <p:txBody>
          <a:bodyPr wrap="none" rtlCol="0">
            <a:spAutoFit/>
          </a:bodyPr>
          <a:lstStyle/>
          <a:p>
            <a:r>
              <a:rPr lang="en-US" sz="1200" i="1">
                <a:solidFill>
                  <a:schemeClr val="tx1"/>
                </a:solidFill>
              </a:rPr>
              <a:t>To access this page, type </a:t>
            </a:r>
            <a:r>
              <a:rPr lang="en-US" sz="1200" i="0">
                <a:solidFill>
                  <a:schemeClr val="tx1"/>
                </a:solidFill>
                <a:latin typeface="Verdana" panose="020B0604030504040204" pitchFamily="34" charset="0"/>
                <a:ea typeface="Verdana" panose="020B0604030504040204" pitchFamily="34" charset="0"/>
                <a:cs typeface="Verdana" panose="020B0604030504040204" pitchFamily="34" charset="0"/>
              </a:rPr>
              <a:t>ALT+NSI</a:t>
            </a:r>
            <a:r>
              <a:rPr lang="en-US" sz="1200" i="1">
                <a:solidFill>
                  <a:schemeClr val="tx1"/>
                </a:solidFill>
              </a:rPr>
              <a:t> and select this page</a:t>
            </a:r>
          </a:p>
        </p:txBody>
      </p:sp>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75557" y="3934248"/>
            <a:ext cx="817809" cy="247232"/>
          </a:xfrm>
          <a:prstGeom prst="rect">
            <a:avLst/>
          </a:prstGeom>
        </p:spPr>
      </p:pic>
      <p:sp>
        <p:nvSpPr>
          <p:cNvPr id="34" name="TextBox 33"/>
          <p:cNvSpPr txBox="1"/>
          <p:nvPr/>
        </p:nvSpPr>
        <p:spPr>
          <a:xfrm>
            <a:off x="9640160" y="4626231"/>
            <a:ext cx="1911760" cy="519158"/>
          </a:xfrm>
          <a:prstGeom prst="rect">
            <a:avLst/>
          </a:prstGeom>
          <a:solidFill>
            <a:srgbClr val="3F3F3F">
              <a:alpha val="60000"/>
            </a:srgbClr>
          </a:solidFill>
        </p:spPr>
        <p:txBody>
          <a:bodyPr wrap="square" rtlCol="0">
            <a:noAutofit/>
          </a:bodyPr>
          <a:lstStyle/>
          <a:p>
            <a:pPr marL="0" indent="0" algn="ctr">
              <a:spcAft>
                <a:spcPts val="0"/>
              </a:spcAft>
              <a:buFont typeface="Wingdings" panose="05000000000000000000" pitchFamily="2" charset="2"/>
              <a:buNone/>
            </a:pPr>
            <a:r>
              <a:rPr lang="en-CA" sz="1000" b="1">
                <a:solidFill>
                  <a:schemeClr val="tx1"/>
                </a:solidFill>
              </a:rPr>
              <a:t>A.</a:t>
            </a:r>
            <a:r>
              <a:rPr lang="en-CA" sz="1000" b="1" baseline="0">
                <a:solidFill>
                  <a:schemeClr val="tx1"/>
                </a:solidFill>
              </a:rPr>
              <a:t> </a:t>
            </a:r>
            <a:r>
              <a:rPr lang="en-CA" sz="1000" b="1">
                <a:solidFill>
                  <a:schemeClr val="tx1"/>
                </a:solidFill>
              </a:rPr>
              <a:t>Main RBC</a:t>
            </a:r>
            <a:r>
              <a:rPr lang="en-CA" sz="1000" b="1" baseline="0">
                <a:solidFill>
                  <a:schemeClr val="tx1"/>
                </a:solidFill>
              </a:rPr>
              <a:t> Colour Palette</a:t>
            </a:r>
          </a:p>
          <a:p>
            <a:pPr marL="0" indent="0" algn="ctr">
              <a:spcAft>
                <a:spcPts val="0"/>
              </a:spcAft>
              <a:buFont typeface="Wingdings" panose="05000000000000000000" pitchFamily="2" charset="2"/>
              <a:buNone/>
            </a:pPr>
            <a:r>
              <a:rPr lang="en-CA" sz="1000" b="0" baseline="0">
                <a:solidFill>
                  <a:schemeClr val="tx1"/>
                </a:solidFill>
              </a:rPr>
              <a:t>+ additional accent colours for text and charts</a:t>
            </a:r>
            <a:endParaRPr lang="en-CA" sz="1000" b="0">
              <a:solidFill>
                <a:schemeClr val="tx1"/>
              </a:solidFill>
            </a:endParaRPr>
          </a:p>
        </p:txBody>
      </p:sp>
      <p:sp>
        <p:nvSpPr>
          <p:cNvPr id="35" name="TextBox 34"/>
          <p:cNvSpPr txBox="1"/>
          <p:nvPr/>
        </p:nvSpPr>
        <p:spPr>
          <a:xfrm>
            <a:off x="9640160" y="5725827"/>
            <a:ext cx="1911760" cy="259579"/>
          </a:xfrm>
          <a:prstGeom prst="rect">
            <a:avLst/>
          </a:prstGeom>
          <a:solidFill>
            <a:srgbClr val="3F3F3F">
              <a:alpha val="60000"/>
            </a:srgbClr>
          </a:solidFill>
        </p:spPr>
        <p:txBody>
          <a:bodyPr wrap="square" rtlCol="0">
            <a:noAutofit/>
          </a:bodyPr>
          <a:lstStyle/>
          <a:p>
            <a:pPr marL="0" indent="0" algn="ctr">
              <a:spcAft>
                <a:spcPts val="0"/>
              </a:spcAft>
              <a:buFont typeface="Wingdings" panose="05000000000000000000" pitchFamily="2" charset="2"/>
              <a:buNone/>
            </a:pPr>
            <a:r>
              <a:rPr lang="en-CA" sz="1000" b="1">
                <a:solidFill>
                  <a:schemeClr val="tx1"/>
                </a:solidFill>
              </a:rPr>
              <a:t>B. Other Colours &amp; Shades</a:t>
            </a:r>
            <a:endParaRPr lang="en-CA" sz="1000" b="1" baseline="0">
              <a:solidFill>
                <a:schemeClr val="tx1"/>
              </a:solidFill>
            </a:endParaRPr>
          </a:p>
        </p:txBody>
      </p:sp>
      <p:sp>
        <p:nvSpPr>
          <p:cNvPr id="37" name="Isosceles Triangle 36"/>
          <p:cNvSpPr/>
          <p:nvPr/>
        </p:nvSpPr>
        <p:spPr>
          <a:xfrm rot="5400000">
            <a:off x="9591448" y="3970460"/>
            <a:ext cx="160020" cy="1379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6983400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Tree>
    <p:extLst>
      <p:ext uri="{BB962C8B-B14F-4D97-AF65-F5344CB8AC3E}">
        <p14:creationId xmlns:p14="http://schemas.microsoft.com/office/powerpoint/2010/main" val="3049987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22" y="1596"/>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2" y="1596"/>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bwMode="auto">
          <a:xfrm>
            <a:off x="0" y="0"/>
            <a:ext cx="169333" cy="158750"/>
          </a:xfrm>
          <a:prstGeom prst="rect">
            <a:avLst/>
          </a:prstGeom>
          <a:solidFill>
            <a:srgbClr val="EBF0F5"/>
          </a:solidFill>
          <a:ln w="9525" algn="ctr">
            <a:solidFill>
              <a:srgbClr val="EBF0F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numCol="1" spcCol="0" rtlCol="0" anchor="ctr" anchorCtr="0">
            <a:noAutofit/>
          </a:bodyPr>
          <a:lstStyle/>
          <a:p>
            <a:pPr algn="ctr" defTabSz="910666">
              <a:spcBef>
                <a:spcPct val="0"/>
              </a:spcBef>
              <a:spcAft>
                <a:spcPct val="0"/>
              </a:spcAft>
            </a:pPr>
            <a:endParaRPr lang="en-US" sz="1600">
              <a:solidFill>
                <a:srgbClr val="003263"/>
              </a:solidFill>
              <a:cs typeface="Arial" panose="020B0604020202020204" pitchFamily="34" charset="0"/>
              <a:sym typeface="Arial" panose="020B0604020202020204" pitchFamily="34" charset="0"/>
            </a:endParaRPr>
          </a:p>
        </p:txBody>
      </p:sp>
      <p:sp>
        <p:nvSpPr>
          <p:cNvPr id="2" name="Pageheading"/>
          <p:cNvSpPr>
            <a:spLocks noGrp="1"/>
          </p:cNvSpPr>
          <p:nvPr>
            <p:ph type="title"/>
          </p:nvPr>
        </p:nvSpPr>
        <p:spPr>
          <a:xfrm>
            <a:off x="685800" y="172923"/>
            <a:ext cx="10733048" cy="595173"/>
          </a:xfrm>
        </p:spPr>
        <p:txBody>
          <a:bodyPr anchor="b" anchorCtr="0"/>
          <a:lstStyle>
            <a:lvl1pPr>
              <a:defRPr sz="1600">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200">
                <a:latin typeface="Arial" panose="020B0604020202020204" pitchFamily="34" charset="0"/>
                <a:cs typeface="Arial" panose="020B0604020202020204" pitchFamily="34" charset="0"/>
                <a:sym typeface="Arial" panose="020B0604020202020204" pitchFamily="34" charset="0"/>
              </a:defRPr>
            </a:lvl1pPr>
            <a:lvl2pPr marL="310551" indent="-130758">
              <a:buFont typeface="Symbol" panose="05050102010706020507" pitchFamily="18" charset="2"/>
              <a:buChar char="-"/>
              <a:defRPr sz="1200">
                <a:latin typeface="Arial" panose="020B0604020202020204" pitchFamily="34" charset="0"/>
                <a:cs typeface="Arial" panose="020B0604020202020204" pitchFamily="34" charset="0"/>
                <a:sym typeface="Arial" panose="020B0604020202020204" pitchFamily="34" charset="0"/>
              </a:defRPr>
            </a:lvl2pPr>
            <a:lvl3pPr marL="473999" indent="-130758">
              <a:buFont typeface="Symbol" panose="05050102010706020507" pitchFamily="18" charset="2"/>
              <a:buChar char="-"/>
              <a:defRPr sz="1200">
                <a:latin typeface="Arial" panose="020B0604020202020204" pitchFamily="34" charset="0"/>
                <a:cs typeface="Arial" panose="020B0604020202020204" pitchFamily="34" charset="0"/>
                <a:sym typeface="Arial" panose="020B0604020202020204" pitchFamily="34" charset="0"/>
              </a:defRPr>
            </a:lvl3pPr>
            <a:lvl4pPr marL="637448" indent="-130758">
              <a:buSzPct val="100000"/>
              <a:buFont typeface="Symbol" panose="05050102010706020507" pitchFamily="18" charset="2"/>
              <a:buChar char="-"/>
              <a:defRPr sz="1200">
                <a:latin typeface="Arial" panose="020B0604020202020204" pitchFamily="34" charset="0"/>
                <a:cs typeface="Arial" panose="020B0604020202020204" pitchFamily="34" charset="0"/>
                <a:sym typeface="Arial" panose="020B0604020202020204" pitchFamily="34" charset="0"/>
              </a:defRPr>
            </a:lvl4pPr>
            <a:lvl5pPr marL="800898" indent="-130758">
              <a:buSzPct val="100000"/>
              <a:buFont typeface="Symbol" panose="05050102010706020507" pitchFamily="18" charset="2"/>
              <a:buChar char="-"/>
              <a:defRPr sz="1200">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bwMode="auto">
          <a:xfrm>
            <a:off x="4140322" y="3730825"/>
            <a:ext cx="5556336" cy="145647"/>
          </a:xfrm>
          <a:prstGeom prst="lin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TextBox 5">
            <a:extLst>
              <a:ext uri="{FF2B5EF4-FFF2-40B4-BE49-F238E27FC236}">
                <a16:creationId xmlns:a16="http://schemas.microsoft.com/office/drawing/2014/main" id="{F7F9F94A-8169-FC41-AABF-EA263B4DE614}"/>
              </a:ext>
            </a:extLst>
          </p:cNvPr>
          <p:cNvSpPr txBox="1"/>
          <p:nvPr userDrawn="1"/>
        </p:nvSpPr>
        <p:spPr>
          <a:xfrm>
            <a:off x="6145619" y="914400"/>
            <a:ext cx="0" cy="0"/>
          </a:xfrm>
          <a:prstGeom prst="rect">
            <a:avLst/>
          </a:prstGeom>
        </p:spPr>
        <p:txBody>
          <a:bodyPr wrap="none" rtlCol="0">
            <a:noAutofit/>
          </a:bodyPr>
          <a:lstStyle/>
          <a:p>
            <a:pPr marL="285750" indent="-285750">
              <a:spcAft>
                <a:spcPts val="600"/>
              </a:spcAft>
              <a:buFont typeface="Wingdings" panose="05000000000000000000" pitchFamily="2" charset="2"/>
              <a:buChar char="§"/>
            </a:pPr>
            <a:endParaRPr lang="en-US" sz="1400" err="1">
              <a:solidFill>
                <a:schemeClr val="tx1">
                  <a:lumMod val="75000"/>
                  <a:lumOff val="25000"/>
                </a:schemeClr>
              </a:solidFill>
            </a:endParaRPr>
          </a:p>
        </p:txBody>
      </p:sp>
    </p:spTree>
    <p:extLst>
      <p:ext uri="{BB962C8B-B14F-4D97-AF65-F5344CB8AC3E}">
        <p14:creationId xmlns:p14="http://schemas.microsoft.com/office/powerpoint/2010/main" val="154167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deck slide - tagline sty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5" name="Object 4"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211667"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solidFill>
                <a:srgbClr val="FFFFFF"/>
              </a:solidFill>
              <a:sym typeface="Arial" panose="020B0604020202020204" pitchFamily="34" charset="0"/>
            </a:endParaRPr>
          </a:p>
        </p:txBody>
      </p:sp>
      <p:sp>
        <p:nvSpPr>
          <p:cNvPr id="2" name="Title 1">
            <a:extLst>
              <a:ext uri="{FF2B5EF4-FFF2-40B4-BE49-F238E27FC236}">
                <a16:creationId xmlns:a16="http://schemas.microsoft.com/office/drawing/2014/main" id="{ED44F4B7-9B8C-4799-AEEA-05A3EE9EC5B6}"/>
              </a:ext>
            </a:extLst>
          </p:cNvPr>
          <p:cNvSpPr>
            <a:spLocks noGrp="1"/>
          </p:cNvSpPr>
          <p:nvPr>
            <p:ph type="title" hasCustomPrompt="1"/>
          </p:nvPr>
        </p:nvSpPr>
        <p:spPr/>
        <p:txBody>
          <a:bodyPr/>
          <a:lstStyle>
            <a:lvl1pPr>
              <a:defRPr baseline="0"/>
            </a:lvl1pPr>
          </a:lstStyle>
          <a:p>
            <a:r>
              <a:rPr lang="en-US"/>
              <a:t>[Insert slide tagline – 2 lines max, 18pt font, not bold]</a:t>
            </a:r>
          </a:p>
        </p:txBody>
      </p:sp>
      <p:sp>
        <p:nvSpPr>
          <p:cNvPr id="12" name="Text Placeholder 11"/>
          <p:cNvSpPr>
            <a:spLocks noGrp="1"/>
          </p:cNvSpPr>
          <p:nvPr>
            <p:ph type="body" sz="quarter" idx="10" hasCustomPrompt="1"/>
          </p:nvPr>
        </p:nvSpPr>
        <p:spPr>
          <a:xfrm>
            <a:off x="609600" y="6172200"/>
            <a:ext cx="10718800" cy="381000"/>
          </a:xfrm>
        </p:spPr>
        <p:txBody>
          <a:bodyPr tIns="45720">
            <a:noAutofit/>
          </a:bodyPr>
          <a:lstStyle>
            <a:lvl1pPr>
              <a:lnSpc>
                <a:spcPct val="100000"/>
              </a:lnSpc>
              <a:spcBef>
                <a:spcPts val="0"/>
              </a:spcBef>
              <a:defRPr sz="900" b="0" baseline="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[Placeholder for footnotes – Min 9 </a:t>
            </a:r>
            <a:r>
              <a:rPr lang="en-US" err="1"/>
              <a:t>pt</a:t>
            </a:r>
            <a:r>
              <a:rPr lang="en-US"/>
              <a:t> Arial font] </a:t>
            </a:r>
          </a:p>
        </p:txBody>
      </p:sp>
    </p:spTree>
    <p:extLst>
      <p:ext uri="{BB962C8B-B14F-4D97-AF65-F5344CB8AC3E}">
        <p14:creationId xmlns:p14="http://schemas.microsoft.com/office/powerpoint/2010/main" val="1208913416"/>
      </p:ext>
    </p:extLst>
  </p:cSld>
  <p:clrMapOvr>
    <a:masterClrMapping/>
  </p:clrMapOvr>
  <p:extLst>
    <p:ext uri="{DCECCB84-F9BA-43D5-87BE-67443E8EF086}">
      <p15:sldGuideLst xmlns:p15="http://schemas.microsoft.com/office/powerpoint/2012/main">
        <p15:guide id="1" pos="3840">
          <p15:clr>
            <a:srgbClr val="FBAE40"/>
          </p15:clr>
        </p15:guide>
        <p15:guide id="2" orient="horz" pos="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377458" y="2952594"/>
            <a:ext cx="5321300" cy="887873"/>
          </a:xfrm>
          <a:solidFill>
            <a:schemeClr val="accent1"/>
          </a:solidFill>
        </p:spPr>
        <p:txBody>
          <a:bodyPr wrap="square" lIns="125602" tIns="62802" rIns="125602" bIns="62802">
            <a:spAutoFit/>
          </a:bodyPr>
          <a:lstStyle>
            <a:lvl1pPr algn="ctr">
              <a:defRPr lang="en-US" sz="5495" dirty="0">
                <a:solidFill>
                  <a:schemeClr val="bg1"/>
                </a:solidFill>
              </a:defRPr>
            </a:lvl1pPr>
          </a:lstStyle>
          <a:p>
            <a:pPr lvl="0"/>
            <a:r>
              <a:rPr lang="en-US"/>
              <a:t>&lt;Agenda&gt;</a:t>
            </a:r>
          </a:p>
        </p:txBody>
      </p:sp>
      <p:cxnSp>
        <p:nvCxnSpPr>
          <p:cNvPr id="12" name="Straight Connector 11"/>
          <p:cNvCxnSpPr/>
          <p:nvPr/>
        </p:nvCxnSpPr>
        <p:spPr>
          <a:xfrm>
            <a:off x="6114904" y="317500"/>
            <a:ext cx="0" cy="61777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hasCustomPrompt="1"/>
          </p:nvPr>
        </p:nvSpPr>
        <p:spPr>
          <a:xfrm>
            <a:off x="7049390" y="2509326"/>
            <a:ext cx="4221122" cy="361470"/>
          </a:xfrm>
        </p:spPr>
        <p:txBody>
          <a:bodyPr/>
          <a:lstStyle>
            <a:lvl1pPr>
              <a:defRPr sz="1800">
                <a:solidFill>
                  <a:schemeClr val="accent1"/>
                </a:solidFill>
              </a:defRPr>
            </a:lvl1pPr>
          </a:lstStyle>
          <a:p>
            <a:pPr lvl="0"/>
            <a:r>
              <a:rPr lang="en-US"/>
              <a:t>Agenda Item 1</a:t>
            </a:r>
          </a:p>
        </p:txBody>
      </p:sp>
      <p:sp>
        <p:nvSpPr>
          <p:cNvPr id="6" name="Text Placeholder 2"/>
          <p:cNvSpPr>
            <a:spLocks noGrp="1"/>
          </p:cNvSpPr>
          <p:nvPr>
            <p:ph type="body" sz="quarter" idx="13" hasCustomPrompt="1"/>
          </p:nvPr>
        </p:nvSpPr>
        <p:spPr>
          <a:xfrm>
            <a:off x="6537916" y="2509326"/>
            <a:ext cx="405147" cy="361470"/>
          </a:xfrm>
        </p:spPr>
        <p:txBody>
          <a:bodyPr/>
          <a:lstStyle>
            <a:lvl1pPr>
              <a:defRPr sz="1800" b="1">
                <a:solidFill>
                  <a:schemeClr val="accent1"/>
                </a:solidFill>
              </a:defRPr>
            </a:lvl1pPr>
          </a:lstStyle>
          <a:p>
            <a:pPr lvl="0"/>
            <a:r>
              <a:rPr lang="en-US"/>
              <a:t>01</a:t>
            </a:r>
          </a:p>
        </p:txBody>
      </p:sp>
      <p:sp>
        <p:nvSpPr>
          <p:cNvPr id="8" name="Text Placeholder 2"/>
          <p:cNvSpPr>
            <a:spLocks noGrp="1"/>
          </p:cNvSpPr>
          <p:nvPr>
            <p:ph type="body" sz="quarter" idx="14" hasCustomPrompt="1"/>
          </p:nvPr>
        </p:nvSpPr>
        <p:spPr>
          <a:xfrm>
            <a:off x="7049390" y="2955893"/>
            <a:ext cx="4221122" cy="361470"/>
          </a:xfrm>
        </p:spPr>
        <p:txBody>
          <a:bodyPr/>
          <a:lstStyle>
            <a:lvl1pPr>
              <a:defRPr sz="1800">
                <a:solidFill>
                  <a:schemeClr val="accent1"/>
                </a:solidFill>
              </a:defRPr>
            </a:lvl1pPr>
          </a:lstStyle>
          <a:p>
            <a:pPr lvl="0"/>
            <a:r>
              <a:rPr lang="en-US"/>
              <a:t>Agenda Item 2</a:t>
            </a:r>
          </a:p>
        </p:txBody>
      </p:sp>
      <p:sp>
        <p:nvSpPr>
          <p:cNvPr id="9" name="Text Placeholder 2"/>
          <p:cNvSpPr>
            <a:spLocks noGrp="1"/>
          </p:cNvSpPr>
          <p:nvPr>
            <p:ph type="body" sz="quarter" idx="15" hasCustomPrompt="1"/>
          </p:nvPr>
        </p:nvSpPr>
        <p:spPr>
          <a:xfrm>
            <a:off x="6537916" y="2955893"/>
            <a:ext cx="405147" cy="361470"/>
          </a:xfrm>
        </p:spPr>
        <p:txBody>
          <a:bodyPr/>
          <a:lstStyle>
            <a:lvl1pPr>
              <a:defRPr sz="1800" b="1">
                <a:solidFill>
                  <a:schemeClr val="accent1"/>
                </a:solidFill>
              </a:defRPr>
            </a:lvl1pPr>
          </a:lstStyle>
          <a:p>
            <a:pPr lvl="0"/>
            <a:r>
              <a:rPr lang="en-US"/>
              <a:t>02</a:t>
            </a:r>
          </a:p>
        </p:txBody>
      </p:sp>
      <p:sp>
        <p:nvSpPr>
          <p:cNvPr id="10" name="Text Placeholder 2"/>
          <p:cNvSpPr>
            <a:spLocks noGrp="1"/>
          </p:cNvSpPr>
          <p:nvPr>
            <p:ph type="body" sz="quarter" idx="16" hasCustomPrompt="1"/>
          </p:nvPr>
        </p:nvSpPr>
        <p:spPr>
          <a:xfrm>
            <a:off x="7049390" y="3402460"/>
            <a:ext cx="4221122" cy="361470"/>
          </a:xfrm>
        </p:spPr>
        <p:txBody>
          <a:bodyPr/>
          <a:lstStyle>
            <a:lvl1pPr>
              <a:defRPr sz="1800">
                <a:solidFill>
                  <a:schemeClr val="accent1"/>
                </a:solidFill>
              </a:defRPr>
            </a:lvl1pPr>
          </a:lstStyle>
          <a:p>
            <a:pPr lvl="0"/>
            <a:r>
              <a:rPr lang="en-US"/>
              <a:t>Agenda Item 3</a:t>
            </a:r>
          </a:p>
        </p:txBody>
      </p:sp>
      <p:sp>
        <p:nvSpPr>
          <p:cNvPr id="11" name="Text Placeholder 2"/>
          <p:cNvSpPr>
            <a:spLocks noGrp="1"/>
          </p:cNvSpPr>
          <p:nvPr>
            <p:ph type="body" sz="quarter" idx="17" hasCustomPrompt="1"/>
          </p:nvPr>
        </p:nvSpPr>
        <p:spPr>
          <a:xfrm>
            <a:off x="6537916" y="3402460"/>
            <a:ext cx="405147" cy="361470"/>
          </a:xfrm>
        </p:spPr>
        <p:txBody>
          <a:bodyPr/>
          <a:lstStyle>
            <a:lvl1pPr>
              <a:defRPr sz="1800" b="1">
                <a:solidFill>
                  <a:schemeClr val="accent1"/>
                </a:solidFill>
              </a:defRPr>
            </a:lvl1pPr>
          </a:lstStyle>
          <a:p>
            <a:pPr lvl="0"/>
            <a:r>
              <a:rPr lang="en-US"/>
              <a:t>03</a:t>
            </a:r>
          </a:p>
        </p:txBody>
      </p:sp>
      <p:sp>
        <p:nvSpPr>
          <p:cNvPr id="13" name="Text Placeholder 2"/>
          <p:cNvSpPr>
            <a:spLocks noGrp="1"/>
          </p:cNvSpPr>
          <p:nvPr>
            <p:ph type="body" sz="quarter" idx="18" hasCustomPrompt="1"/>
          </p:nvPr>
        </p:nvSpPr>
        <p:spPr>
          <a:xfrm>
            <a:off x="7049390" y="3849027"/>
            <a:ext cx="4221122" cy="361470"/>
          </a:xfrm>
        </p:spPr>
        <p:txBody>
          <a:bodyPr/>
          <a:lstStyle>
            <a:lvl1pPr>
              <a:defRPr sz="1800">
                <a:solidFill>
                  <a:schemeClr val="accent1"/>
                </a:solidFill>
              </a:defRPr>
            </a:lvl1pPr>
          </a:lstStyle>
          <a:p>
            <a:pPr lvl="0"/>
            <a:r>
              <a:rPr lang="en-US"/>
              <a:t>Agenda Item 4</a:t>
            </a:r>
          </a:p>
        </p:txBody>
      </p:sp>
      <p:sp>
        <p:nvSpPr>
          <p:cNvPr id="14" name="Text Placeholder 2"/>
          <p:cNvSpPr>
            <a:spLocks noGrp="1"/>
          </p:cNvSpPr>
          <p:nvPr>
            <p:ph type="body" sz="quarter" idx="19" hasCustomPrompt="1"/>
          </p:nvPr>
        </p:nvSpPr>
        <p:spPr>
          <a:xfrm>
            <a:off x="6537916" y="3849027"/>
            <a:ext cx="405147" cy="361470"/>
          </a:xfrm>
        </p:spPr>
        <p:txBody>
          <a:bodyPr/>
          <a:lstStyle>
            <a:lvl1pPr>
              <a:defRPr sz="1800" b="1">
                <a:solidFill>
                  <a:schemeClr val="accent1"/>
                </a:solidFill>
              </a:defRPr>
            </a:lvl1pPr>
          </a:lstStyle>
          <a:p>
            <a:pPr lvl="0"/>
            <a:r>
              <a:rPr lang="en-US"/>
              <a:t>04</a:t>
            </a:r>
          </a:p>
        </p:txBody>
      </p:sp>
    </p:spTree>
    <p:extLst>
      <p:ext uri="{BB962C8B-B14F-4D97-AF65-F5344CB8AC3E}">
        <p14:creationId xmlns:p14="http://schemas.microsoft.com/office/powerpoint/2010/main" val="36032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Agenda">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377458" y="2619219"/>
            <a:ext cx="5449184" cy="1648914"/>
          </a:xfrm>
          <a:solidFill>
            <a:schemeClr val="accent1"/>
          </a:solidFill>
        </p:spPr>
        <p:txBody>
          <a:bodyPr wrap="square" lIns="125602" tIns="62802" rIns="125602" bIns="62802">
            <a:noAutofit/>
          </a:bodyPr>
          <a:lstStyle>
            <a:lvl1pPr marL="1255713" indent="0" algn="ctr">
              <a:tabLst>
                <a:tab pos="1201738" algn="l"/>
              </a:tabLst>
              <a:defRPr lang="en-US" sz="5495" b="0" dirty="0">
                <a:solidFill>
                  <a:schemeClr val="bg1"/>
                </a:solidFill>
              </a:defRPr>
            </a:lvl1pPr>
          </a:lstStyle>
          <a:p>
            <a:pPr lvl="0"/>
            <a:r>
              <a:rPr lang="en-US"/>
              <a:t>&lt;Section Header&gt;</a:t>
            </a:r>
          </a:p>
        </p:txBody>
      </p:sp>
      <p:cxnSp>
        <p:nvCxnSpPr>
          <p:cNvPr id="12" name="Straight Connector 11"/>
          <p:cNvCxnSpPr/>
          <p:nvPr/>
        </p:nvCxnSpPr>
        <p:spPr>
          <a:xfrm>
            <a:off x="6114904" y="317500"/>
            <a:ext cx="0" cy="61777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hasCustomPrompt="1"/>
          </p:nvPr>
        </p:nvSpPr>
        <p:spPr>
          <a:xfrm>
            <a:off x="6539025" y="2623626"/>
            <a:ext cx="4221122" cy="361470"/>
          </a:xfrm>
        </p:spPr>
        <p:txBody>
          <a:bodyPr/>
          <a:lstStyle>
            <a:lvl1pPr>
              <a:defRPr sz="1800" baseline="0">
                <a:solidFill>
                  <a:schemeClr val="tx2"/>
                </a:solidFill>
              </a:defRPr>
            </a:lvl1pPr>
          </a:lstStyle>
          <a:p>
            <a:pPr lvl="0"/>
            <a:r>
              <a:rPr lang="en-US"/>
              <a:t>&lt;Title (i.e. key topics covered)&gt;</a:t>
            </a:r>
          </a:p>
        </p:txBody>
      </p:sp>
      <p:sp>
        <p:nvSpPr>
          <p:cNvPr id="8" name="Text Placeholder 2"/>
          <p:cNvSpPr>
            <a:spLocks noGrp="1"/>
          </p:cNvSpPr>
          <p:nvPr>
            <p:ph type="body" sz="quarter" idx="14" hasCustomPrompt="1"/>
          </p:nvPr>
        </p:nvSpPr>
        <p:spPr>
          <a:xfrm>
            <a:off x="7049390" y="3070193"/>
            <a:ext cx="4221122" cy="361470"/>
          </a:xfrm>
        </p:spPr>
        <p:txBody>
          <a:bodyPr/>
          <a:lstStyle>
            <a:lvl1pPr>
              <a:defRPr sz="1800">
                <a:solidFill>
                  <a:schemeClr val="accent1"/>
                </a:solidFill>
              </a:defRPr>
            </a:lvl1pPr>
          </a:lstStyle>
          <a:p>
            <a:pPr lvl="0"/>
            <a:r>
              <a:rPr lang="en-US"/>
              <a:t>a. Item 1</a:t>
            </a:r>
          </a:p>
        </p:txBody>
      </p:sp>
      <p:sp>
        <p:nvSpPr>
          <p:cNvPr id="10" name="Text Placeholder 2"/>
          <p:cNvSpPr>
            <a:spLocks noGrp="1"/>
          </p:cNvSpPr>
          <p:nvPr>
            <p:ph type="body" sz="quarter" idx="16" hasCustomPrompt="1"/>
          </p:nvPr>
        </p:nvSpPr>
        <p:spPr>
          <a:xfrm>
            <a:off x="7049390" y="3516760"/>
            <a:ext cx="4221122" cy="361470"/>
          </a:xfrm>
        </p:spPr>
        <p:txBody>
          <a:bodyPr/>
          <a:lstStyle>
            <a:lvl1pPr>
              <a:defRPr sz="1800" baseline="0">
                <a:solidFill>
                  <a:schemeClr val="accent1"/>
                </a:solidFill>
              </a:defRPr>
            </a:lvl1pPr>
          </a:lstStyle>
          <a:p>
            <a:pPr lvl="0"/>
            <a:r>
              <a:rPr lang="en-US"/>
              <a:t>b. Item 2</a:t>
            </a:r>
          </a:p>
        </p:txBody>
      </p:sp>
      <p:sp>
        <p:nvSpPr>
          <p:cNvPr id="13" name="Text Placeholder 2"/>
          <p:cNvSpPr>
            <a:spLocks noGrp="1"/>
          </p:cNvSpPr>
          <p:nvPr>
            <p:ph type="body" sz="quarter" idx="18" hasCustomPrompt="1"/>
          </p:nvPr>
        </p:nvSpPr>
        <p:spPr>
          <a:xfrm>
            <a:off x="7049390" y="3963327"/>
            <a:ext cx="4221122" cy="361470"/>
          </a:xfrm>
        </p:spPr>
        <p:txBody>
          <a:bodyPr/>
          <a:lstStyle>
            <a:lvl1pPr>
              <a:defRPr sz="1800">
                <a:solidFill>
                  <a:schemeClr val="accent1"/>
                </a:solidFill>
              </a:defRPr>
            </a:lvl1pPr>
          </a:lstStyle>
          <a:p>
            <a:pPr lvl="0"/>
            <a:r>
              <a:rPr lang="en-US"/>
              <a:t>c. Item 3</a:t>
            </a:r>
          </a:p>
        </p:txBody>
      </p:sp>
      <p:sp>
        <p:nvSpPr>
          <p:cNvPr id="5" name="Text Placeholder 4"/>
          <p:cNvSpPr>
            <a:spLocks noGrp="1"/>
          </p:cNvSpPr>
          <p:nvPr>
            <p:ph type="body" sz="quarter" idx="19" hasCustomPrompt="1"/>
          </p:nvPr>
        </p:nvSpPr>
        <p:spPr>
          <a:xfrm>
            <a:off x="520895" y="2962025"/>
            <a:ext cx="1185528" cy="939275"/>
          </a:xfrm>
        </p:spPr>
        <p:txBody>
          <a:bodyPr tIns="0" rIns="0" bIns="0" anchor="ctr"/>
          <a:lstStyle>
            <a:lvl1pPr algn="ctr">
              <a:defRPr sz="6600" b="1">
                <a:solidFill>
                  <a:schemeClr val="bg1"/>
                </a:solidFill>
              </a:defRPr>
            </a:lvl1pPr>
          </a:lstStyle>
          <a:p>
            <a:pPr lvl="0"/>
            <a:r>
              <a:rPr lang="en-US"/>
              <a:t>01</a:t>
            </a:r>
          </a:p>
        </p:txBody>
      </p:sp>
    </p:spTree>
    <p:extLst>
      <p:ext uri="{BB962C8B-B14F-4D97-AF65-F5344CB8AC3E}">
        <p14:creationId xmlns:p14="http://schemas.microsoft.com/office/powerpoint/2010/main" val="225762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age + Header &amp;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63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65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Executive Summary">
    <p:bg>
      <p:bgPr>
        <a:solidFill>
          <a:schemeClr val="bg1"/>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685800" y="6410142"/>
            <a:ext cx="10733049" cy="0"/>
          </a:xfrm>
          <a:prstGeom prst="line">
            <a:avLst/>
          </a:prstGeom>
          <a:ln w="6350">
            <a:solidFill>
              <a:srgbClr val="0051A5"/>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7A4EE2F-F924-4236-8548-F7973D50D790}"/>
              </a:ext>
            </a:extLst>
          </p:cNvPr>
          <p:cNvSpPr>
            <a:spLocks noGrp="1"/>
          </p:cNvSpPr>
          <p:nvPr>
            <p:ph type="title" hasCustomPrompt="1"/>
          </p:nvPr>
        </p:nvSpPr>
        <p:spPr>
          <a:xfrm>
            <a:off x="685800" y="197861"/>
            <a:ext cx="10733048" cy="683085"/>
          </a:xfrm>
          <a:prstGeom prst="rect">
            <a:avLst/>
          </a:prstGeom>
        </p:spPr>
        <p:txBody>
          <a:bodyPr vert="horz" lIns="0" tIns="0" rIns="0" bIns="0" rtlCol="0" anchor="b">
            <a:normAutofit/>
          </a:bodyPr>
          <a:lstStyle>
            <a:lvl1pPr>
              <a:defRPr/>
            </a:lvl1pPr>
          </a:lstStyle>
          <a:p>
            <a:r>
              <a:rPr lang="en-US" noProof="0"/>
              <a:t>&lt;Executive Summary Template&gt;</a:t>
            </a:r>
            <a:endParaRPr lang="en-CA" noProof="0"/>
          </a:p>
        </p:txBody>
      </p:sp>
      <p:sp>
        <p:nvSpPr>
          <p:cNvPr id="5" name="Text Placeholder 4"/>
          <p:cNvSpPr>
            <a:spLocks noGrp="1"/>
          </p:cNvSpPr>
          <p:nvPr>
            <p:ph type="body" sz="quarter" idx="24" hasCustomPrompt="1"/>
          </p:nvPr>
        </p:nvSpPr>
        <p:spPr>
          <a:xfrm>
            <a:off x="685800" y="1171872"/>
            <a:ext cx="1625600" cy="1185566"/>
          </a:xfrm>
          <a:solidFill>
            <a:srgbClr val="0070C0"/>
          </a:solidFill>
        </p:spPr>
        <p:txBody>
          <a:bodyPr tIns="0" rIns="0" bIns="0" anchor="ctr"/>
          <a:lstStyle>
            <a:lvl1pPr algn="ctr">
              <a:defRPr sz="1400" b="1">
                <a:solidFill>
                  <a:schemeClr val="bg1"/>
                </a:solidFill>
              </a:defRPr>
            </a:lvl1pPr>
          </a:lstStyle>
          <a:p>
            <a:pPr lvl="0"/>
            <a:r>
              <a:rPr lang="en-US"/>
              <a:t>&lt;Section 1&gt;</a:t>
            </a:r>
          </a:p>
        </p:txBody>
      </p:sp>
      <p:sp>
        <p:nvSpPr>
          <p:cNvPr id="23" name="Text Placeholder 4"/>
          <p:cNvSpPr>
            <a:spLocks noGrp="1"/>
          </p:cNvSpPr>
          <p:nvPr>
            <p:ph type="body" sz="quarter" idx="25" hasCustomPrompt="1"/>
          </p:nvPr>
        </p:nvSpPr>
        <p:spPr>
          <a:xfrm>
            <a:off x="685800" y="2448617"/>
            <a:ext cx="1625600" cy="1185566"/>
          </a:xfrm>
          <a:solidFill>
            <a:srgbClr val="0070C0"/>
          </a:solidFill>
        </p:spPr>
        <p:txBody>
          <a:bodyPr tIns="0" rIns="0" bIns="0" anchor="ctr"/>
          <a:lstStyle>
            <a:lvl1pPr algn="ctr">
              <a:defRPr sz="1400" b="1">
                <a:solidFill>
                  <a:schemeClr val="bg1"/>
                </a:solidFill>
              </a:defRPr>
            </a:lvl1pPr>
          </a:lstStyle>
          <a:p>
            <a:pPr lvl="0"/>
            <a:r>
              <a:rPr lang="en-US"/>
              <a:t>&lt;Section 2&gt;</a:t>
            </a:r>
          </a:p>
        </p:txBody>
      </p:sp>
      <p:sp>
        <p:nvSpPr>
          <p:cNvPr id="24" name="Text Placeholder 4"/>
          <p:cNvSpPr>
            <a:spLocks noGrp="1"/>
          </p:cNvSpPr>
          <p:nvPr>
            <p:ph type="body" sz="quarter" idx="26" hasCustomPrompt="1"/>
          </p:nvPr>
        </p:nvSpPr>
        <p:spPr>
          <a:xfrm>
            <a:off x="685800" y="3725362"/>
            <a:ext cx="1625600" cy="1185566"/>
          </a:xfrm>
          <a:solidFill>
            <a:srgbClr val="0070C0"/>
          </a:solidFill>
        </p:spPr>
        <p:txBody>
          <a:bodyPr tIns="0" rIns="0" bIns="0" anchor="ctr"/>
          <a:lstStyle>
            <a:lvl1pPr algn="ctr">
              <a:defRPr sz="1400" b="1">
                <a:solidFill>
                  <a:schemeClr val="bg1"/>
                </a:solidFill>
              </a:defRPr>
            </a:lvl1pPr>
          </a:lstStyle>
          <a:p>
            <a:pPr lvl="0"/>
            <a:r>
              <a:rPr lang="en-US"/>
              <a:t>&lt;Section 3&gt;</a:t>
            </a:r>
          </a:p>
        </p:txBody>
      </p:sp>
      <p:sp>
        <p:nvSpPr>
          <p:cNvPr id="25" name="Text Placeholder 4"/>
          <p:cNvSpPr>
            <a:spLocks noGrp="1"/>
          </p:cNvSpPr>
          <p:nvPr>
            <p:ph type="body" sz="quarter" idx="27" hasCustomPrompt="1"/>
          </p:nvPr>
        </p:nvSpPr>
        <p:spPr>
          <a:xfrm>
            <a:off x="685800" y="4984134"/>
            <a:ext cx="1625600" cy="1185566"/>
          </a:xfrm>
          <a:solidFill>
            <a:srgbClr val="0070C0"/>
          </a:solidFill>
        </p:spPr>
        <p:txBody>
          <a:bodyPr tIns="0" rIns="0" bIns="0" anchor="ctr"/>
          <a:lstStyle>
            <a:lvl1pPr algn="ctr">
              <a:defRPr sz="1400" b="1">
                <a:solidFill>
                  <a:schemeClr val="bg1"/>
                </a:solidFill>
              </a:defRPr>
            </a:lvl1pPr>
          </a:lstStyle>
          <a:p>
            <a:pPr lvl="0"/>
            <a:r>
              <a:rPr lang="en-US"/>
              <a:t>&lt;Section 4&gt;</a:t>
            </a:r>
          </a:p>
        </p:txBody>
      </p:sp>
      <p:sp>
        <p:nvSpPr>
          <p:cNvPr id="7" name="Text Placeholder 6"/>
          <p:cNvSpPr>
            <a:spLocks noGrp="1"/>
          </p:cNvSpPr>
          <p:nvPr>
            <p:ph type="body" sz="quarter" idx="28"/>
          </p:nvPr>
        </p:nvSpPr>
        <p:spPr>
          <a:xfrm>
            <a:off x="2413000" y="1171575"/>
            <a:ext cx="9005888" cy="1185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26" name="Text Placeholder 6"/>
          <p:cNvSpPr>
            <a:spLocks noGrp="1"/>
          </p:cNvSpPr>
          <p:nvPr>
            <p:ph type="body" sz="quarter" idx="29"/>
          </p:nvPr>
        </p:nvSpPr>
        <p:spPr>
          <a:xfrm>
            <a:off x="2413000" y="2441177"/>
            <a:ext cx="9005888" cy="1185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27" name="Text Placeholder 6"/>
          <p:cNvSpPr>
            <a:spLocks noGrp="1"/>
          </p:cNvSpPr>
          <p:nvPr>
            <p:ph type="body" sz="quarter" idx="30"/>
          </p:nvPr>
        </p:nvSpPr>
        <p:spPr>
          <a:xfrm>
            <a:off x="2413000" y="3714235"/>
            <a:ext cx="9005888" cy="1185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28" name="Text Placeholder 6"/>
          <p:cNvSpPr>
            <a:spLocks noGrp="1"/>
          </p:cNvSpPr>
          <p:nvPr>
            <p:ph type="body" sz="quarter" idx="31"/>
          </p:nvPr>
        </p:nvSpPr>
        <p:spPr>
          <a:xfrm>
            <a:off x="2413000" y="4983837"/>
            <a:ext cx="9005888" cy="1185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16" name="Picture 15">
            <a:extLst>
              <a:ext uri="{FF2B5EF4-FFF2-40B4-BE49-F238E27FC236}">
                <a16:creationId xmlns:a16="http://schemas.microsoft.com/office/drawing/2014/main" id="{A5202B35-AAD3-674F-BB95-B45F384054A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38170" y="6236962"/>
            <a:ext cx="1431260" cy="529472"/>
          </a:xfrm>
          <a:prstGeom prst="rect">
            <a:avLst/>
          </a:prstGeom>
        </p:spPr>
      </p:pic>
      <p:sp>
        <p:nvSpPr>
          <p:cNvPr id="17" name="TextBox 16">
            <a:extLst>
              <a:ext uri="{FF2B5EF4-FFF2-40B4-BE49-F238E27FC236}">
                <a16:creationId xmlns:a16="http://schemas.microsoft.com/office/drawing/2014/main" id="{E23AA076-6B24-BE48-8656-F69120729A5F}"/>
              </a:ext>
            </a:extLst>
          </p:cNvPr>
          <p:cNvSpPr txBox="1"/>
          <p:nvPr userDrawn="1"/>
        </p:nvSpPr>
        <p:spPr>
          <a:xfrm>
            <a:off x="3712975" y="6393976"/>
            <a:ext cx="4766049"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tx1">
                    <a:lumMod val="75000"/>
                    <a:lumOff val="25000"/>
                  </a:schemeClr>
                </a:solidFill>
                <a:latin typeface="Arial" panose="020B0604020202020204" pitchFamily="34" charset="0"/>
                <a:cs typeface="Arial" panose="020B0604020202020204" pitchFamily="34" charset="0"/>
              </a:rPr>
              <a:t>STRICTLY PRIVATE &amp; CONFIDENTIAL  </a:t>
            </a:r>
            <a:r>
              <a:rPr lang="en-US" sz="800">
                <a:solidFill>
                  <a:schemeClr val="tx1">
                    <a:lumMod val="75000"/>
                    <a:lumOff val="25000"/>
                  </a:schemeClr>
                </a:solidFill>
                <a:latin typeface="Arial" panose="020B0604020202020204" pitchFamily="34" charset="0"/>
                <a:cs typeface="Arial" panose="020B0604020202020204" pitchFamily="34" charset="0"/>
              </a:rPr>
              <a:t>|  RBC Royal Bank of Canada  |  </a:t>
            </a:r>
            <a:fld id="{DFE0FECF-93B3-4C9D-9100-42A195045242}" type="datetime4">
              <a:rPr lang="en-US" sz="800" smtClean="0">
                <a:solidFill>
                  <a:schemeClr val="tx1">
                    <a:lumMod val="75000"/>
                    <a:lumOff val="25000"/>
                  </a:schemeClr>
                </a:solidFill>
                <a:latin typeface="Arial" panose="020B0604020202020204" pitchFamily="34" charset="0"/>
                <a:cs typeface="Arial" panose="020B0604020202020204" pitchFamily="34" charset="0"/>
              </a:rPr>
              <a:t>September 5, 2024</a:t>
            </a:fld>
            <a:r>
              <a:rPr lang="en-US" sz="800">
                <a:solidFill>
                  <a:schemeClr val="tx1">
                    <a:lumMod val="75000"/>
                    <a:lumOff val="25000"/>
                  </a:schemeClr>
                </a:solidFill>
                <a:latin typeface="Arial" panose="020B0604020202020204" pitchFamily="34" charset="0"/>
                <a:cs typeface="Arial" panose="020B0604020202020204" pitchFamily="34" charset="0"/>
              </a:rPr>
              <a:t>  |  </a:t>
            </a:r>
            <a:fld id="{D5E38787-7733-4C13-AA62-40BA6314B4E2}" type="slidenum">
              <a:rPr lang="en-US" sz="800" smtClean="0">
                <a:solidFill>
                  <a:schemeClr val="tx1">
                    <a:lumMod val="75000"/>
                    <a:lumOff val="25000"/>
                  </a:schemeClr>
                </a:solidFill>
                <a:latin typeface="Arial" panose="020B0604020202020204" pitchFamily="34" charset="0"/>
                <a:cs typeface="Arial" panose="020B0604020202020204" pitchFamily="34" charset="0"/>
              </a:rPr>
              <a:t>‹#›</a:t>
            </a:fld>
            <a:endParaRPr lang="en-CA" sz="8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84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lumn +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478224" y="6502021"/>
            <a:ext cx="492975" cy="182880"/>
          </a:xfrm>
          <a:prstGeom prst="rect">
            <a:avLst/>
          </a:prstGeom>
        </p:spPr>
        <p:txBody>
          <a:bodyPr/>
          <a:lstStyle/>
          <a:p>
            <a:fld id="{CA9DB5DD-7894-4AA3-A655-84B849F0F151}" type="slidenum">
              <a:rPr lang="fr-CA" smtClean="0"/>
              <a:t>‹#›</a:t>
            </a:fld>
            <a:endParaRPr lang="fr-CA"/>
          </a:p>
        </p:txBody>
      </p:sp>
      <p:sp>
        <p:nvSpPr>
          <p:cNvPr id="5" name="Text Placeholder 14"/>
          <p:cNvSpPr>
            <a:spLocks noGrp="1"/>
          </p:cNvSpPr>
          <p:nvPr>
            <p:ph idx="1"/>
          </p:nvPr>
        </p:nvSpPr>
        <p:spPr>
          <a:xfrm>
            <a:off x="685799" y="1005618"/>
            <a:ext cx="10733049" cy="472395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13" hasCustomPrompt="1"/>
          </p:nvPr>
        </p:nvSpPr>
        <p:spPr>
          <a:xfrm>
            <a:off x="685761" y="5861794"/>
            <a:ext cx="10733088" cy="457200"/>
          </a:xfrm>
          <a:solidFill>
            <a:srgbClr val="00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a:spcBef>
                <a:spcPts val="0"/>
              </a:spcBef>
              <a:defRPr lang="en-US" sz="1400" b="1" dirty="0" smtClean="0">
                <a:solidFill>
                  <a:schemeClr val="lt1"/>
                </a:solidFill>
              </a:defRPr>
            </a:lvl1pPr>
          </a:lstStyle>
          <a:p>
            <a:pPr lvl="0" algn="ctr"/>
            <a:r>
              <a:rPr lang="en-US"/>
              <a:t>Click to edit ‘kicker’ text</a:t>
            </a:r>
          </a:p>
        </p:txBody>
      </p:sp>
    </p:spTree>
    <p:extLst>
      <p:ext uri="{BB962C8B-B14F-4D97-AF65-F5344CB8AC3E}">
        <p14:creationId xmlns:p14="http://schemas.microsoft.com/office/powerpoint/2010/main" val="169657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1 Column +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4"/>
          <p:cNvSpPr>
            <a:spLocks noGrp="1"/>
          </p:cNvSpPr>
          <p:nvPr>
            <p:ph idx="1"/>
          </p:nvPr>
        </p:nvSpPr>
        <p:spPr>
          <a:xfrm>
            <a:off x="685799" y="1005618"/>
            <a:ext cx="10733049" cy="535265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829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23" hasCustomPrompt="1"/>
          </p:nvPr>
        </p:nvSpPr>
        <p:spPr>
          <a:xfrm>
            <a:off x="685780" y="1106111"/>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6" name="Text Placeholder 6"/>
          <p:cNvSpPr>
            <a:spLocks noGrp="1"/>
          </p:cNvSpPr>
          <p:nvPr>
            <p:ph type="body" sz="quarter" idx="27" hasCustomPrompt="1"/>
          </p:nvPr>
        </p:nvSpPr>
        <p:spPr>
          <a:xfrm>
            <a:off x="685761" y="1583126"/>
            <a:ext cx="5257799" cy="4665273"/>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
        <p:nvSpPr>
          <p:cNvPr id="7" name="Text Placeholder 4"/>
          <p:cNvSpPr>
            <a:spLocks noGrp="1"/>
          </p:cNvSpPr>
          <p:nvPr>
            <p:ph type="body" sz="quarter" idx="28" hasCustomPrompt="1"/>
          </p:nvPr>
        </p:nvSpPr>
        <p:spPr>
          <a:xfrm>
            <a:off x="6220404" y="1106111"/>
            <a:ext cx="5257820" cy="380590"/>
          </a:xfrm>
          <a:ln w="28575" cap="sq" cmpd="sng">
            <a:gradFill>
              <a:gsLst>
                <a:gs pos="0">
                  <a:srgbClr val="EFF9FF">
                    <a:alpha val="0"/>
                  </a:srgbClr>
                </a:gs>
                <a:gs pos="93000">
                  <a:srgbClr val="FFFFFF">
                    <a:alpha val="0"/>
                  </a:srgbClr>
                </a:gs>
                <a:gs pos="93000">
                  <a:srgbClr val="0070C0"/>
                </a:gs>
                <a:gs pos="100000">
                  <a:srgbClr val="0070C0"/>
                </a:gs>
              </a:gsLst>
              <a:lin ang="5400000" scaled="1"/>
            </a:gradFill>
            <a:miter lim="800000"/>
          </a:ln>
        </p:spPr>
        <p:txBody>
          <a:bodyPr wrap="square" rtlCol="0" anchor="ctr">
            <a:noAutofit/>
          </a:bodyPr>
          <a:lstStyle>
            <a:lvl1pPr algn="ctr">
              <a:defRPr lang="en-US" sz="1800" b="1" baseline="0" smtClean="0">
                <a:solidFill>
                  <a:schemeClr val="accent1"/>
                </a:solidFill>
              </a:defRPr>
            </a:lvl1pPr>
            <a:lvl2pPr>
              <a:defRPr lang="en-US" sz="1800" smtClean="0"/>
            </a:lvl2pPr>
            <a:lvl3pPr>
              <a:defRPr lang="en-US" sz="1800" smtClean="0"/>
            </a:lvl3pPr>
            <a:lvl4pPr>
              <a:defRPr lang="en-US" sz="1800" smtClean="0"/>
            </a:lvl4pPr>
            <a:lvl5pPr>
              <a:defRPr lang="en-US" sz="1800"/>
            </a:lvl5pPr>
          </a:lstStyle>
          <a:p>
            <a:pPr lvl="0" algn="ctr">
              <a:spcAft>
                <a:spcPts val="600"/>
              </a:spcAft>
            </a:pPr>
            <a:r>
              <a:rPr lang="en-US"/>
              <a:t>Title / Header</a:t>
            </a:r>
          </a:p>
        </p:txBody>
      </p:sp>
      <p:sp>
        <p:nvSpPr>
          <p:cNvPr id="8" name="Text Placeholder 6"/>
          <p:cNvSpPr>
            <a:spLocks noGrp="1"/>
          </p:cNvSpPr>
          <p:nvPr>
            <p:ph type="body" sz="quarter" idx="29" hasCustomPrompt="1"/>
          </p:nvPr>
        </p:nvSpPr>
        <p:spPr>
          <a:xfrm>
            <a:off x="6220385" y="1583126"/>
            <a:ext cx="5257799" cy="4665273"/>
          </a:xfrm>
        </p:spPr>
        <p:txBody>
          <a:bodyPr/>
          <a:lstStyle>
            <a:lvl1pPr>
              <a:spcBef>
                <a:spcPts val="0"/>
              </a:spcBef>
              <a:defRPr>
                <a:solidFill>
                  <a:schemeClr val="tx1"/>
                </a:solidFill>
              </a:defRPr>
            </a:lvl1pPr>
            <a:lvl2pPr>
              <a:spcBef>
                <a:spcPts val="0"/>
              </a:spcBef>
              <a:defRPr>
                <a:solidFill>
                  <a:schemeClr val="tx1"/>
                </a:solidFill>
              </a:defRPr>
            </a:lvl2pPr>
          </a:lstStyle>
          <a:p>
            <a:r>
              <a:rPr lang="en-US" sz="1400" b="1"/>
              <a:t>Headline sentence following a standard title block. Bolded, size 14 font. Contains a maximum of 3 succinct sentences.</a:t>
            </a:r>
          </a:p>
          <a:p>
            <a:pPr marL="463550" indent="-225425">
              <a:buFont typeface="Wingdings" panose="05000000000000000000" pitchFamily="2" charset="2"/>
              <a:buChar char="§"/>
            </a:pPr>
            <a:r>
              <a:rPr lang="en-US" sz="1400"/>
              <a:t>Supporting bullet 1</a:t>
            </a:r>
          </a:p>
          <a:p>
            <a:pPr marL="463550" indent="-225425">
              <a:buFont typeface="Wingdings" panose="05000000000000000000" pitchFamily="2" charset="2"/>
              <a:buChar char="§"/>
            </a:pPr>
            <a:r>
              <a:rPr lang="en-US" sz="1400"/>
              <a:t>Supporting bullet 2</a:t>
            </a:r>
          </a:p>
          <a:p>
            <a:pPr marL="914400" lvl="1" indent="-219075">
              <a:buFont typeface="Arial" panose="020B0604020202020204" pitchFamily="34" charset="0"/>
              <a:buChar char="–"/>
            </a:pPr>
            <a:r>
              <a:rPr lang="en-US" sz="1400"/>
              <a:t>Supporting sub-bullet 1</a:t>
            </a:r>
          </a:p>
        </p:txBody>
      </p:sp>
    </p:spTree>
    <p:extLst>
      <p:ext uri="{BB962C8B-B14F-4D97-AF65-F5344CB8AC3E}">
        <p14:creationId xmlns:p14="http://schemas.microsoft.com/office/powerpoint/2010/main" val="327355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8"/>
            </p:custDataLst>
            <p:extLst>
              <p:ext uri="{D42A27DB-BD31-4B8C-83A1-F6EECF244321}">
                <p14:modId xmlns:p14="http://schemas.microsoft.com/office/powerpoint/2010/main" val="164056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16" imgH="216" progId="TCLayout.ActiveDocument.1">
                  <p:embed/>
                </p:oleObj>
              </mc:Choice>
              <mc:Fallback>
                <p:oleObj name="think-cell Slide" r:id="rId20" imgW="216" imgH="216" progId="TCLayout.ActiveDocument.1">
                  <p:embed/>
                  <p:pic>
                    <p:nvPicPr>
                      <p:cNvPr id="7" name="Object 6"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19"/>
            </p:custDataLst>
          </p:nvPr>
        </p:nvSpPr>
        <p:spPr>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0" i="0" baseline="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57A4EE2F-F924-4236-8548-F7973D50D790}"/>
              </a:ext>
            </a:extLst>
          </p:cNvPr>
          <p:cNvSpPr>
            <a:spLocks noGrp="1"/>
          </p:cNvSpPr>
          <p:nvPr>
            <p:ph type="title"/>
          </p:nvPr>
        </p:nvSpPr>
        <p:spPr>
          <a:xfrm>
            <a:off x="685800" y="172923"/>
            <a:ext cx="10733048" cy="683085"/>
          </a:xfrm>
          <a:prstGeom prst="rect">
            <a:avLst/>
          </a:prstGeom>
        </p:spPr>
        <p:txBody>
          <a:bodyPr vert="horz" lIns="0" tIns="0" rIns="0" bIns="0" rtlCol="0" anchor="b">
            <a:normAutofit/>
          </a:bodyPr>
          <a:lstStyle/>
          <a:p>
            <a:r>
              <a:rPr lang="en-US" noProof="0"/>
              <a:t>Click to edit Master title</a:t>
            </a:r>
            <a:endParaRPr lang="en-CA" noProof="0"/>
          </a:p>
        </p:txBody>
      </p:sp>
      <p:sp>
        <p:nvSpPr>
          <p:cNvPr id="15" name="Text Placeholder 14"/>
          <p:cNvSpPr>
            <a:spLocks noGrp="1"/>
          </p:cNvSpPr>
          <p:nvPr>
            <p:ph type="body" idx="1"/>
          </p:nvPr>
        </p:nvSpPr>
        <p:spPr>
          <a:xfrm>
            <a:off x="685799" y="1005618"/>
            <a:ext cx="10733049" cy="444397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9A34B15C-F4DC-CE41-B578-18DD7CC349DB}"/>
              </a:ext>
            </a:extLst>
          </p:cNvPr>
          <p:cNvPicPr/>
          <p:nvPr userDrawn="1"/>
        </p:nvPicPr>
        <p:blipFill>
          <a:blip r:embed="rId22" cstate="screen">
            <a:extLst>
              <a:ext uri="{28A0092B-C50C-407E-A947-70E740481C1C}">
                <a14:useLocalDpi xmlns:a14="http://schemas.microsoft.com/office/drawing/2010/main"/>
              </a:ext>
            </a:extLst>
          </a:blip>
          <a:stretch>
            <a:fillRect/>
          </a:stretch>
        </p:blipFill>
        <p:spPr>
          <a:xfrm>
            <a:off x="10528663" y="6236962"/>
            <a:ext cx="1540767" cy="529472"/>
          </a:xfrm>
          <a:prstGeom prst="rect">
            <a:avLst/>
          </a:prstGeom>
        </p:spPr>
      </p:pic>
      <p:sp>
        <p:nvSpPr>
          <p:cNvPr id="14" name="TextBox 13">
            <a:extLst>
              <a:ext uri="{FF2B5EF4-FFF2-40B4-BE49-F238E27FC236}">
                <a16:creationId xmlns:a16="http://schemas.microsoft.com/office/drawing/2014/main" id="{4B8E7500-0FD0-9048-9045-CFFF8920629A}"/>
              </a:ext>
            </a:extLst>
          </p:cNvPr>
          <p:cNvSpPr txBox="1"/>
          <p:nvPr userDrawn="1"/>
        </p:nvSpPr>
        <p:spPr>
          <a:xfrm>
            <a:off x="3726603" y="6393976"/>
            <a:ext cx="473879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lumMod val="75000"/>
                    <a:lumOff val="25000"/>
                  </a:schemeClr>
                </a:solidFill>
                <a:latin typeface="Arial" panose="020B0604020202020204" pitchFamily="34" charset="0"/>
                <a:cs typeface="Arial" panose="020B0604020202020204" pitchFamily="34" charset="0"/>
              </a:rPr>
              <a:t>STRICTLY PRIVATE &amp; CONFIDENTIAL  </a:t>
            </a:r>
            <a:r>
              <a:rPr lang="en-US" sz="800" dirty="0">
                <a:solidFill>
                  <a:schemeClr val="tx1">
                    <a:lumMod val="75000"/>
                    <a:lumOff val="25000"/>
                  </a:schemeClr>
                </a:solidFill>
                <a:latin typeface="Arial" panose="020B0604020202020204" pitchFamily="34" charset="0"/>
                <a:cs typeface="Arial" panose="020B0604020202020204" pitchFamily="34" charset="0"/>
              </a:rPr>
              <a:t>|  RBC Royal Bank of Canada  | September 18, 2024 |  </a:t>
            </a:r>
            <a:fld id="{D5E38787-7733-4C13-AA62-40BA6314B4E2}" type="slidenum">
              <a:rPr lang="en-US" sz="800" smtClean="0">
                <a:solidFill>
                  <a:schemeClr val="tx1">
                    <a:lumMod val="75000"/>
                    <a:lumOff val="25000"/>
                  </a:schemeClr>
                </a:solidFill>
                <a:latin typeface="Arial" panose="020B0604020202020204" pitchFamily="34" charset="0"/>
                <a:cs typeface="Arial" panose="020B0604020202020204" pitchFamily="34" charset="0"/>
              </a:rPr>
              <a:t>‹#›</a:t>
            </a:fld>
            <a:endParaRPr lang="en-CA"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15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00">
          <p15:clr>
            <a:srgbClr val="F26B43"/>
          </p15:clr>
        </p15:guide>
        <p15:guide id="3" orient="horz" pos="696">
          <p15:clr>
            <a:srgbClr val="F26B43"/>
          </p15:clr>
        </p15:guide>
        <p15:guide id="4"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medium.com/@shireenchand/leveraging-llm-fine-tuning-and-rag-for-advanced-recommendation-engines-a3d683e39976"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B736-5DA1-29CC-5198-514E6EAEF7BC}"/>
              </a:ext>
            </a:extLst>
          </p:cNvPr>
          <p:cNvSpPr>
            <a:spLocks noGrp="1"/>
          </p:cNvSpPr>
          <p:nvPr>
            <p:ph type="ctrTitle"/>
          </p:nvPr>
        </p:nvSpPr>
        <p:spPr/>
        <p:txBody>
          <a:bodyPr>
            <a:noAutofit/>
          </a:bodyPr>
          <a:lstStyle/>
          <a:p>
            <a:r>
              <a:rPr lang="en-US" sz="2800" dirty="0"/>
              <a:t>Confidential federated learning for multi-party product recommendations</a:t>
            </a:r>
            <a:endParaRPr lang="en-CA" sz="2800" dirty="0"/>
          </a:p>
        </p:txBody>
      </p:sp>
      <p:sp>
        <p:nvSpPr>
          <p:cNvPr id="3" name="Subtitle 2">
            <a:extLst>
              <a:ext uri="{FF2B5EF4-FFF2-40B4-BE49-F238E27FC236}">
                <a16:creationId xmlns:a16="http://schemas.microsoft.com/office/drawing/2014/main" id="{82B28D00-F6E5-5A2C-656F-2044B57CDF48}"/>
              </a:ext>
            </a:extLst>
          </p:cNvPr>
          <p:cNvSpPr>
            <a:spLocks noGrp="1"/>
          </p:cNvSpPr>
          <p:nvPr>
            <p:ph type="subTitle" idx="1"/>
          </p:nvPr>
        </p:nvSpPr>
        <p:spPr>
          <a:xfrm>
            <a:off x="441242" y="2318359"/>
            <a:ext cx="10464121" cy="756146"/>
          </a:xfrm>
        </p:spPr>
        <p:txBody>
          <a:bodyPr/>
          <a:lstStyle/>
          <a:p>
            <a:r>
              <a:rPr lang="en-US" b="1" dirty="0"/>
              <a:t>NVIDIA Flare Day </a:t>
            </a:r>
          </a:p>
          <a:p>
            <a:r>
              <a:rPr lang="en-US" sz="1400" b="1" i="1" dirty="0"/>
              <a:t>18 September 2024</a:t>
            </a:r>
            <a:endParaRPr lang="en-CA" sz="1400" b="1" i="1" dirty="0"/>
          </a:p>
        </p:txBody>
      </p:sp>
      <p:sp>
        <p:nvSpPr>
          <p:cNvPr id="4" name="Slide Number Placeholder 3">
            <a:extLst>
              <a:ext uri="{FF2B5EF4-FFF2-40B4-BE49-F238E27FC236}">
                <a16:creationId xmlns:a16="http://schemas.microsoft.com/office/drawing/2014/main" id="{D287FEF2-511C-3EAC-25DE-ABC98607C262}"/>
              </a:ext>
            </a:extLst>
          </p:cNvPr>
          <p:cNvSpPr>
            <a:spLocks noGrp="1"/>
          </p:cNvSpPr>
          <p:nvPr>
            <p:ph type="sldNum" sz="quarter" idx="12"/>
          </p:nvPr>
        </p:nvSpPr>
        <p:spPr/>
        <p:txBody>
          <a:bodyPr/>
          <a:lstStyle/>
          <a:p>
            <a:fld id="{CA9DB5DD-7894-4AA3-A655-84B849F0F151}" type="slidenum">
              <a:rPr lang="fr-CA" smtClean="0"/>
              <a:t>1</a:t>
            </a:fld>
            <a:endParaRPr lang="fr-CA"/>
          </a:p>
        </p:txBody>
      </p:sp>
      <p:sp>
        <p:nvSpPr>
          <p:cNvPr id="5" name="Subtitle 2">
            <a:extLst>
              <a:ext uri="{FF2B5EF4-FFF2-40B4-BE49-F238E27FC236}">
                <a16:creationId xmlns:a16="http://schemas.microsoft.com/office/drawing/2014/main" id="{EC11F8BF-3E27-6C84-F20E-8F098539259C}"/>
              </a:ext>
            </a:extLst>
          </p:cNvPr>
          <p:cNvSpPr txBox="1">
            <a:spLocks/>
          </p:cNvSpPr>
          <p:nvPr/>
        </p:nvSpPr>
        <p:spPr>
          <a:xfrm>
            <a:off x="441242" y="3557437"/>
            <a:ext cx="10464121" cy="510980"/>
          </a:xfrm>
          <a:prstGeom prst="rect">
            <a:avLst/>
          </a:prstGeom>
          <a:effectLst/>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2000" b="0" kern="1200">
                <a:solidFill>
                  <a:schemeClr val="tx1"/>
                </a:solidFill>
                <a:effectLst/>
                <a:latin typeface="+mj-lt"/>
                <a:ea typeface="+mn-ea"/>
                <a:cs typeface="Calibri" panose="020F0502020204030204" pitchFamily="34" charset="0"/>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i="1" dirty="0">
                <a:solidFill>
                  <a:schemeClr val="tx1">
                    <a:lumMod val="50000"/>
                  </a:schemeClr>
                </a:solidFill>
              </a:rPr>
              <a:t>Iustina Vintila</a:t>
            </a:r>
          </a:p>
          <a:p>
            <a:r>
              <a:rPr lang="en-US" sz="1200" b="1" i="1" dirty="0">
                <a:solidFill>
                  <a:schemeClr val="tx1">
                    <a:lumMod val="50000"/>
                  </a:schemeClr>
                </a:solidFill>
              </a:rPr>
              <a:t>iustina.vintila@rbc.com</a:t>
            </a:r>
            <a:endParaRPr lang="en-CA" sz="1200" b="1" i="1" dirty="0">
              <a:solidFill>
                <a:schemeClr val="tx1">
                  <a:lumMod val="50000"/>
                </a:schemeClr>
              </a:solidFill>
            </a:endParaRPr>
          </a:p>
        </p:txBody>
      </p:sp>
    </p:spTree>
    <p:extLst>
      <p:ext uri="{BB962C8B-B14F-4D97-AF65-F5344CB8AC3E}">
        <p14:creationId xmlns:p14="http://schemas.microsoft.com/office/powerpoint/2010/main" val="72880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20040" y="172923"/>
            <a:ext cx="11534109" cy="595173"/>
          </a:xfrm>
        </p:spPr>
        <p:txBody>
          <a:bodyPr>
            <a:normAutofit fontScale="90000"/>
          </a:bodyPr>
          <a:lstStyle/>
          <a:p>
            <a:r>
              <a:rPr lang="en-US" sz="2400" b="1" dirty="0">
                <a:solidFill>
                  <a:srgbClr val="0051A5"/>
                </a:solidFill>
                <a:latin typeface="Franklin Gothic Book" panose="020B0503020102020204" pitchFamily="34" charset="0"/>
                <a:cs typeface="+mj-cs"/>
              </a:rPr>
              <a:t>7 Areas of Consideration:</a:t>
            </a:r>
            <a:r>
              <a:rPr lang="en-US" sz="2400" dirty="0">
                <a:solidFill>
                  <a:srgbClr val="0051A5"/>
                </a:solidFill>
                <a:latin typeface="Franklin Gothic Book" panose="020B0503020102020204" pitchFamily="34" charset="0"/>
                <a:cs typeface="+mj-cs"/>
              </a:rPr>
              <a:t> In order to achieve broad enterprise adoption of federated learning, there are 7 areas we’ve identified that are critical to get right </a:t>
            </a:r>
            <a:endParaRPr lang="en-US" sz="2400" b="1" dirty="0">
              <a:solidFill>
                <a:srgbClr val="0051A5"/>
              </a:solidFill>
              <a:latin typeface="Franklin Gothic Book" panose="020B0503020102020204" pitchFamily="34" charset="0"/>
              <a:cs typeface="+mj-cs"/>
            </a:endParaRPr>
          </a:p>
        </p:txBody>
      </p:sp>
      <p:sp>
        <p:nvSpPr>
          <p:cNvPr id="54" name="Rounded Rectangle 60">
            <a:extLst>
              <a:ext uri="{FF2B5EF4-FFF2-40B4-BE49-F238E27FC236}">
                <a16:creationId xmlns:a16="http://schemas.microsoft.com/office/drawing/2014/main" id="{408448C0-D0C2-488B-2DB7-32CCF8271932}"/>
              </a:ext>
            </a:extLst>
          </p:cNvPr>
          <p:cNvSpPr/>
          <p:nvPr/>
        </p:nvSpPr>
        <p:spPr>
          <a:xfrm>
            <a:off x="6236636"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8" name="Rounded Rectangle 55">
            <a:extLst>
              <a:ext uri="{FF2B5EF4-FFF2-40B4-BE49-F238E27FC236}">
                <a16:creationId xmlns:a16="http://schemas.microsoft.com/office/drawing/2014/main" id="{00B13BBC-DFDB-59A0-341C-9CEF4C9D20C9}"/>
              </a:ext>
            </a:extLst>
          </p:cNvPr>
          <p:cNvSpPr/>
          <p:nvPr/>
        </p:nvSpPr>
        <p:spPr>
          <a:xfrm>
            <a:off x="6527340"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2" name="Rounded Rectangle 55">
            <a:extLst>
              <a:ext uri="{FF2B5EF4-FFF2-40B4-BE49-F238E27FC236}">
                <a16:creationId xmlns:a16="http://schemas.microsoft.com/office/drawing/2014/main" id="{23BC21A1-6899-D9AC-C89A-0FDC0E88D454}"/>
              </a:ext>
            </a:extLst>
          </p:cNvPr>
          <p:cNvSpPr/>
          <p:nvPr/>
        </p:nvSpPr>
        <p:spPr>
          <a:xfrm>
            <a:off x="6492006" y="1357145"/>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6F92D117-D7DC-6D66-327D-31DF6E5CF132}"/>
              </a:ext>
            </a:extLst>
          </p:cNvPr>
          <p:cNvSpPr/>
          <p:nvPr/>
        </p:nvSpPr>
        <p:spPr>
          <a:xfrm>
            <a:off x="6279194" y="1715931"/>
            <a:ext cx="5057647" cy="49215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l" defTabSz="914400" rtl="0" eaLnBrk="1" fontAlgn="base" latinLnBrk="0" hangingPunct="1">
              <a:lnSpc>
                <a:spcPct val="100000"/>
              </a:lnSpc>
              <a:spcBef>
                <a:spcPts val="0"/>
              </a:spcBef>
              <a:spcAft>
                <a:spcPts val="0"/>
              </a:spcAft>
              <a:buClrTx/>
              <a:buSzTx/>
              <a:tabLst/>
              <a:defRPr/>
            </a:pPr>
            <a:endParaRPr lang="en-US" sz="1400" dirty="0">
              <a:solidFill>
                <a:prstClr val="black"/>
              </a:solidFill>
              <a:latin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C360021A-B0AD-ECAA-8138-D56571B8A2B9}"/>
              </a:ext>
            </a:extLst>
          </p:cNvPr>
          <p:cNvSpPr txBox="1"/>
          <p:nvPr/>
        </p:nvSpPr>
        <p:spPr>
          <a:xfrm>
            <a:off x="6702880" y="2568504"/>
            <a:ext cx="4083908" cy="3662541"/>
          </a:xfrm>
          <a:prstGeom prst="rect">
            <a:avLst/>
          </a:prstGeom>
          <a:noFill/>
        </p:spPr>
        <p:txBody>
          <a:bodyPr wrap="square">
            <a:spAutoFit/>
          </a:bodyPr>
          <a:lstStyle/>
          <a:p>
            <a:pPr fontAlgn="base"/>
            <a:endParaRPr lang="en-US" sz="1200" b="1" dirty="0">
              <a:solidFill>
                <a:prstClr val="black"/>
              </a:solidFill>
              <a:latin typeface="Calibri Light" panose="020F0302020204030204" pitchFamily="34" charset="0"/>
              <a:cs typeface="Calibri Light" panose="020F0302020204030204" pitchFamily="34" charset="0"/>
            </a:endParaRPr>
          </a:p>
          <a:p>
            <a:pPr fontAlgn="base"/>
            <a:r>
              <a:rPr lang="en-US" sz="1200" b="1" dirty="0">
                <a:solidFill>
                  <a:prstClr val="black"/>
                </a:solidFill>
                <a:latin typeface="Calibri Light" panose="020F0302020204030204" pitchFamily="34" charset="0"/>
                <a:cs typeface="Calibri Light" panose="020F0302020204030204" pitchFamily="34" charset="0"/>
              </a:rPr>
              <a:t>NVIDIA Flare implements different types of workflows for FL processes: </a:t>
            </a:r>
          </a:p>
          <a:p>
            <a:pPr fontAlgn="base"/>
            <a:endParaRPr lang="en-US" sz="1400" b="1"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Scatter-gather</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Cyclic</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Swarm learning and so on..</a:t>
            </a:r>
          </a:p>
          <a:p>
            <a:pPr marL="171450" indent="-171450" fontAlgn="base">
              <a:buFont typeface="Arial" panose="020B0604020202020204" pitchFamily="34" charset="0"/>
              <a:buChar char="•"/>
            </a:pPr>
            <a:endParaRPr lang="en-US" sz="1200" dirty="0">
              <a:solidFill>
                <a:prstClr val="black"/>
              </a:solidFill>
              <a:latin typeface="Calibri Light" panose="020F0302020204030204" pitchFamily="34" charset="0"/>
              <a:cs typeface="Calibri Light" panose="020F0302020204030204" pitchFamily="34" charset="0"/>
            </a:endParaRPr>
          </a:p>
          <a:p>
            <a:pPr fontAlgn="base"/>
            <a:r>
              <a:rPr lang="en-US" sz="1200" b="1" dirty="0">
                <a:solidFill>
                  <a:prstClr val="black"/>
                </a:solidFill>
                <a:latin typeface="Calibri Light" panose="020F0302020204030204" pitchFamily="34" charset="0"/>
                <a:cs typeface="Calibri Light" panose="020F0302020204030204" pitchFamily="34" charset="0"/>
              </a:rPr>
              <a:t>Application-level orchestration covers activities before and after federated training processes, such as:</a:t>
            </a:r>
          </a:p>
          <a:p>
            <a:pPr fontAlgn="base"/>
            <a:endParaRPr lang="en-US" sz="1400" b="1"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key management</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data load</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data protection</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access control policies for assets: data, models</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data quality verification</a:t>
            </a: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trained model protection, etc.</a:t>
            </a:r>
          </a:p>
          <a:p>
            <a:pPr marL="171450" indent="-171450" fontAlgn="base">
              <a:buFont typeface="Arial" panose="020B0604020202020204" pitchFamily="34" charset="0"/>
              <a:buChar char="•"/>
            </a:pPr>
            <a:endParaRPr lang="en-US" sz="1200"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pPr>
            <a:endParaRPr lang="en-US" sz="1200" dirty="0">
              <a:solidFill>
                <a:prstClr val="black"/>
              </a:solidFill>
              <a:latin typeface="Calibri Light" panose="020F0302020204030204" pitchFamily="34" charset="0"/>
              <a:cs typeface="Calibri Light" panose="020F0302020204030204" pitchFamily="34" charset="0"/>
            </a:endParaRPr>
          </a:p>
        </p:txBody>
      </p:sp>
      <p:grpSp>
        <p:nvGrpSpPr>
          <p:cNvPr id="45" name="Group 44">
            <a:extLst>
              <a:ext uri="{FF2B5EF4-FFF2-40B4-BE49-F238E27FC236}">
                <a16:creationId xmlns:a16="http://schemas.microsoft.com/office/drawing/2014/main" id="{EA6A541C-1736-5695-BE14-33FFD154A2AA}"/>
              </a:ext>
            </a:extLst>
          </p:cNvPr>
          <p:cNvGrpSpPr/>
          <p:nvPr/>
        </p:nvGrpSpPr>
        <p:grpSpPr>
          <a:xfrm>
            <a:off x="6747775" y="1329647"/>
            <a:ext cx="4228973" cy="1356207"/>
            <a:chOff x="7252933" y="1288177"/>
            <a:chExt cx="4228973" cy="1356207"/>
          </a:xfrm>
        </p:grpSpPr>
        <p:sp>
          <p:nvSpPr>
            <p:cNvPr id="38" name="Rectangle 37">
              <a:extLst>
                <a:ext uri="{FF2B5EF4-FFF2-40B4-BE49-F238E27FC236}">
                  <a16:creationId xmlns:a16="http://schemas.microsoft.com/office/drawing/2014/main" id="{DD5F45BC-5361-79A8-E2FB-F0A28B26CDE7}"/>
                </a:ext>
              </a:extLst>
            </p:cNvPr>
            <p:cNvSpPr/>
            <p:nvPr/>
          </p:nvSpPr>
          <p:spPr>
            <a:xfrm>
              <a:off x="7878106" y="1585040"/>
              <a:ext cx="3603800" cy="10593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Additional checks and balances outside of the NVIDIA Flare </a:t>
              </a:r>
              <a:r>
                <a:rPr lang="en-US" sz="1400" i="1" dirty="0">
                  <a:solidFill>
                    <a:schemeClr val="accent1"/>
                  </a:solidFill>
                  <a:latin typeface="Calibri Light" panose="020F0302020204030204" pitchFamily="34" charset="0"/>
                  <a:cs typeface="Calibri Light" panose="020F0302020204030204" pitchFamily="34" charset="0"/>
                </a:rPr>
                <a:t>environment to control and monitor user access </a:t>
              </a:r>
              <a:endPar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endParaRPr>
            </a:p>
            <a:p>
              <a:pPr marR="0" lvl="0" algn="l" defTabSz="914400" rtl="0" eaLnBrk="1" fontAlgn="base"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9" name="Text Placeholder 3">
              <a:extLst>
                <a:ext uri="{FF2B5EF4-FFF2-40B4-BE49-F238E27FC236}">
                  <a16:creationId xmlns:a16="http://schemas.microsoft.com/office/drawing/2014/main" id="{BF76516C-36DF-7064-F045-87F06742DE0E}"/>
                </a:ext>
              </a:extLst>
            </p:cNvPr>
            <p:cNvSpPr txBox="1">
              <a:spLocks/>
            </p:cNvSpPr>
            <p:nvPr/>
          </p:nvSpPr>
          <p:spPr>
            <a:xfrm>
              <a:off x="7923687" y="1364223"/>
              <a:ext cx="296985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Application-level Orchestration</a:t>
              </a:r>
            </a:p>
          </p:txBody>
        </p:sp>
        <p:sp>
          <p:nvSpPr>
            <p:cNvPr id="40" name="Text Placeholder 3">
              <a:extLst>
                <a:ext uri="{FF2B5EF4-FFF2-40B4-BE49-F238E27FC236}">
                  <a16:creationId xmlns:a16="http://schemas.microsoft.com/office/drawing/2014/main" id="{386CF25B-FC7F-F652-8DFC-13A6799335A4}"/>
                </a:ext>
              </a:extLst>
            </p:cNvPr>
            <p:cNvSpPr txBox="1">
              <a:spLocks/>
            </p:cNvSpPr>
            <p:nvPr/>
          </p:nvSpPr>
          <p:spPr>
            <a:xfrm>
              <a:off x="7252933" y="1288177"/>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04</a:t>
              </a:r>
            </a:p>
          </p:txBody>
        </p:sp>
      </p:grpSp>
      <p:grpSp>
        <p:nvGrpSpPr>
          <p:cNvPr id="59" name="Group 58">
            <a:extLst>
              <a:ext uri="{FF2B5EF4-FFF2-40B4-BE49-F238E27FC236}">
                <a16:creationId xmlns:a16="http://schemas.microsoft.com/office/drawing/2014/main" id="{4B6E1DFD-7F48-87E1-B91F-69FCD6AB3023}"/>
              </a:ext>
            </a:extLst>
          </p:cNvPr>
          <p:cNvGrpSpPr/>
          <p:nvPr/>
        </p:nvGrpSpPr>
        <p:grpSpPr>
          <a:xfrm>
            <a:off x="790211" y="1216601"/>
            <a:ext cx="5079223" cy="4993638"/>
            <a:chOff x="790211" y="1216601"/>
            <a:chExt cx="5079223" cy="4993638"/>
          </a:xfrm>
        </p:grpSpPr>
        <p:sp>
          <p:nvSpPr>
            <p:cNvPr id="53" name="Rounded Rectangle 60">
              <a:extLst>
                <a:ext uri="{FF2B5EF4-FFF2-40B4-BE49-F238E27FC236}">
                  <a16:creationId xmlns:a16="http://schemas.microsoft.com/office/drawing/2014/main" id="{4542587F-1469-71F8-57E2-F22EADAC7307}"/>
                </a:ext>
              </a:extLst>
            </p:cNvPr>
            <p:cNvSpPr/>
            <p:nvPr/>
          </p:nvSpPr>
          <p:spPr>
            <a:xfrm>
              <a:off x="790211"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7" name="Rounded Rectangle 55">
              <a:extLst>
                <a:ext uri="{FF2B5EF4-FFF2-40B4-BE49-F238E27FC236}">
                  <a16:creationId xmlns:a16="http://schemas.microsoft.com/office/drawing/2014/main" id="{8E7A2585-9978-6F35-9152-0E7FD8E30FEC}"/>
                </a:ext>
              </a:extLst>
            </p:cNvPr>
            <p:cNvSpPr/>
            <p:nvPr/>
          </p:nvSpPr>
          <p:spPr>
            <a:xfrm>
              <a:off x="1035918"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1" name="Rounded Rectangle 55">
              <a:extLst>
                <a:ext uri="{FF2B5EF4-FFF2-40B4-BE49-F238E27FC236}">
                  <a16:creationId xmlns:a16="http://schemas.microsoft.com/office/drawing/2014/main" id="{6B581622-EDEF-5B73-C8CC-C298B3BA5ABC}"/>
                </a:ext>
              </a:extLst>
            </p:cNvPr>
            <p:cNvSpPr/>
            <p:nvPr/>
          </p:nvSpPr>
          <p:spPr>
            <a:xfrm>
              <a:off x="1035918" y="1357146"/>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4" name="TextBox 33">
              <a:extLst>
                <a:ext uri="{FF2B5EF4-FFF2-40B4-BE49-F238E27FC236}">
                  <a16:creationId xmlns:a16="http://schemas.microsoft.com/office/drawing/2014/main" id="{710F2E46-B9E6-AEC8-12DC-8A8DC87614DD}"/>
                </a:ext>
              </a:extLst>
            </p:cNvPr>
            <p:cNvSpPr txBox="1"/>
            <p:nvPr/>
          </p:nvSpPr>
          <p:spPr>
            <a:xfrm>
              <a:off x="1083733" y="2749391"/>
              <a:ext cx="4524184" cy="3416320"/>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Data Validation:</a:t>
              </a:r>
            </a:p>
            <a:p>
              <a:pPr marR="0" lvl="0" algn="l" defTabSz="914400" rtl="0" eaLnBrk="1" fontAlgn="base"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NVIDIA Flare provides federated statistics across parties </a:t>
              </a:r>
              <a:r>
                <a:rPr lang="en-US" sz="1200" dirty="0">
                  <a:latin typeface="Calibri Light" panose="020F0302020204030204" pitchFamily="34" charset="0"/>
                  <a:cs typeface="Calibri Light" panose="020F0302020204030204" pitchFamily="34" charset="0"/>
                </a:rPr>
                <a:t>&amp;</a:t>
              </a:r>
              <a:r>
                <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 </a:t>
              </a:r>
              <a:r>
                <a:rPr lang="en-US" sz="1200" dirty="0">
                  <a:latin typeface="Calibri Light" panose="020F0302020204030204" pitchFamily="34" charset="0"/>
                  <a:cs typeface="Calibri Light" panose="020F0302020204030204" pitchFamily="34" charset="0"/>
                </a:rPr>
                <a:t>has additional checks on their roadmap</a:t>
              </a:r>
              <a:endPar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Validation of the data at large, across federation: statistical properties across federation for all data sets to verify non-IID aspects, quality, data drift etc.</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This is an active area of research to have data quality checks in multi-tenant and federated environment, especially with privacy guarantees.</a:t>
              </a:r>
            </a:p>
            <a:p>
              <a:pPr marR="0" lvl="0" algn="l" defTabSz="914400" rtl="0" eaLnBrk="1" fontAlgn="base" latinLnBrk="0" hangingPunct="1">
                <a:lnSpc>
                  <a:spcPct val="100000"/>
                </a:lnSpc>
                <a:spcBef>
                  <a:spcPts val="0"/>
                </a:spcBef>
                <a:spcAft>
                  <a:spcPts val="0"/>
                </a:spcAft>
                <a:buClrTx/>
                <a:buSzTx/>
                <a:tabLst/>
                <a:defRPr/>
              </a:pPr>
              <a:endPar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R="0" lvl="0" algn="l" defTabSz="914400" rtl="0" eaLnBrk="1" fontAlgn="base"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Data Loading:</a:t>
              </a:r>
            </a:p>
            <a:p>
              <a:pPr marR="0" lvl="0" algn="l" defTabSz="914400" rtl="0" eaLnBrk="1" fontAlgn="base"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NVIDIA Flare recently introduced streaming for large language models across federation.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For continuous learning and feedback loops or in scenarios where local data sets are larger, there is a need to have a streaming data loading component integrated with local federated training process.</a:t>
              </a:r>
              <a:endParaRPr kumimoji="0" lang="en-CA" sz="12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grpSp>
          <p:nvGrpSpPr>
            <p:cNvPr id="46" name="Group 45">
              <a:extLst>
                <a:ext uri="{FF2B5EF4-FFF2-40B4-BE49-F238E27FC236}">
                  <a16:creationId xmlns:a16="http://schemas.microsoft.com/office/drawing/2014/main" id="{6359C87A-B59F-B887-5D79-E0950E740A6A}"/>
                </a:ext>
              </a:extLst>
            </p:cNvPr>
            <p:cNvGrpSpPr/>
            <p:nvPr/>
          </p:nvGrpSpPr>
          <p:grpSpPr>
            <a:xfrm>
              <a:off x="1189358" y="1371922"/>
              <a:ext cx="4418559" cy="1187170"/>
              <a:chOff x="620384" y="1292365"/>
              <a:chExt cx="4418559" cy="1187170"/>
            </a:xfrm>
          </p:grpSpPr>
          <p:sp>
            <p:nvSpPr>
              <p:cNvPr id="4" name="Rectangle 3">
                <a:extLst>
                  <a:ext uri="{FF2B5EF4-FFF2-40B4-BE49-F238E27FC236}">
                    <a16:creationId xmlns:a16="http://schemas.microsoft.com/office/drawing/2014/main" id="{FE258DDB-2442-F7DC-DF4A-F0864176E997}"/>
                  </a:ext>
                </a:extLst>
              </p:cNvPr>
              <p:cNvSpPr/>
              <p:nvPr/>
            </p:nvSpPr>
            <p:spPr>
              <a:xfrm>
                <a:off x="1245556" y="1506911"/>
                <a:ext cx="3793387" cy="9726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Complex data loading and validation scenarios to ensure accurate and </a:t>
                </a:r>
                <a:r>
                  <a:rPr lang="en-US" sz="1400" i="1" dirty="0">
                    <a:solidFill>
                      <a:schemeClr val="accent1"/>
                    </a:solidFill>
                    <a:latin typeface="Calibri Light" panose="020F0302020204030204" pitchFamily="34" charset="0"/>
                    <a:cs typeface="Calibri Light" panose="020F0302020204030204" pitchFamily="34" charset="0"/>
                  </a:rPr>
                  <a:t>timely insights are needed (and underway)</a:t>
                </a: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5" name="Text Placeholder 3">
                <a:extLst>
                  <a:ext uri="{FF2B5EF4-FFF2-40B4-BE49-F238E27FC236}">
                    <a16:creationId xmlns:a16="http://schemas.microsoft.com/office/drawing/2014/main" id="{C5823BFF-079B-4824-65E1-EFAA612B5C85}"/>
                  </a:ext>
                </a:extLst>
              </p:cNvPr>
              <p:cNvSpPr txBox="1">
                <a:spLocks/>
              </p:cNvSpPr>
              <p:nvPr/>
            </p:nvSpPr>
            <p:spPr>
              <a:xfrm>
                <a:off x="1291138" y="1368411"/>
                <a:ext cx="178157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Data Management</a:t>
                </a:r>
              </a:p>
            </p:txBody>
          </p:sp>
          <p:sp>
            <p:nvSpPr>
              <p:cNvPr id="36" name="Text Placeholder 3">
                <a:extLst>
                  <a:ext uri="{FF2B5EF4-FFF2-40B4-BE49-F238E27FC236}">
                    <a16:creationId xmlns:a16="http://schemas.microsoft.com/office/drawing/2014/main" id="{5C6F35E0-3C95-FB99-E534-F9B8C95039B6}"/>
                  </a:ext>
                </a:extLst>
              </p:cNvPr>
              <p:cNvSpPr txBox="1">
                <a:spLocks/>
              </p:cNvSpPr>
              <p:nvPr/>
            </p:nvSpPr>
            <p:spPr>
              <a:xfrm>
                <a:off x="620384" y="1292365"/>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03</a:t>
                </a:r>
              </a:p>
            </p:txBody>
          </p:sp>
        </p:grpSp>
      </p:grpSp>
      <p:pic>
        <p:nvPicPr>
          <p:cNvPr id="3" name="Graphic 2" descr="Database outline">
            <a:extLst>
              <a:ext uri="{FF2B5EF4-FFF2-40B4-BE49-F238E27FC236}">
                <a16:creationId xmlns:a16="http://schemas.microsoft.com/office/drawing/2014/main" id="{75CB4C23-04FB-24D3-6C4E-4A91B8E19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057" y="1945783"/>
            <a:ext cx="825773" cy="625329"/>
          </a:xfrm>
          <a:prstGeom prst="rect">
            <a:avLst/>
          </a:prstGeom>
        </p:spPr>
      </p:pic>
      <p:pic>
        <p:nvPicPr>
          <p:cNvPr id="17" name="Graphic 16" descr="Arrow circle with solid fill">
            <a:extLst>
              <a:ext uri="{FF2B5EF4-FFF2-40B4-BE49-F238E27FC236}">
                <a16:creationId xmlns:a16="http://schemas.microsoft.com/office/drawing/2014/main" id="{768748A9-4A06-3CFD-9924-E55EA1E89C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5622" y="1844697"/>
            <a:ext cx="807573" cy="807573"/>
          </a:xfrm>
          <a:prstGeom prst="rect">
            <a:avLst/>
          </a:prstGeom>
        </p:spPr>
      </p:pic>
    </p:spTree>
    <p:extLst>
      <p:ext uri="{BB962C8B-B14F-4D97-AF65-F5344CB8AC3E}">
        <p14:creationId xmlns:p14="http://schemas.microsoft.com/office/powerpoint/2010/main" val="182026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20040" y="172923"/>
            <a:ext cx="11034057" cy="595173"/>
          </a:xfrm>
        </p:spPr>
        <p:txBody>
          <a:bodyPr>
            <a:normAutofit fontScale="90000"/>
          </a:bodyPr>
          <a:lstStyle/>
          <a:p>
            <a:r>
              <a:rPr lang="en-US" sz="2400" b="1" dirty="0">
                <a:solidFill>
                  <a:srgbClr val="0051A5"/>
                </a:solidFill>
                <a:latin typeface="Franklin Gothic Book" panose="020B0503020102020204" pitchFamily="34" charset="0"/>
                <a:cs typeface="+mj-cs"/>
              </a:rPr>
              <a:t>7 Areas of Consideration: </a:t>
            </a:r>
            <a:r>
              <a:rPr lang="en-US" sz="2400" dirty="0">
                <a:solidFill>
                  <a:srgbClr val="0051A5"/>
                </a:solidFill>
                <a:latin typeface="Franklin Gothic Book" panose="020B0503020102020204" pitchFamily="34" charset="0"/>
                <a:cs typeface="+mj-cs"/>
              </a:rPr>
              <a:t>In order to achieve broad enterprise adoption of federated learning, there are 7 areas we’ve identified that are critical to get right </a:t>
            </a:r>
            <a:endParaRPr lang="en-US" sz="2400" b="1" dirty="0">
              <a:solidFill>
                <a:srgbClr val="0051A5"/>
              </a:solidFill>
              <a:latin typeface="Franklin Gothic Book" panose="020B0503020102020204" pitchFamily="34" charset="0"/>
              <a:cs typeface="+mj-cs"/>
            </a:endParaRPr>
          </a:p>
        </p:txBody>
      </p:sp>
      <p:sp>
        <p:nvSpPr>
          <p:cNvPr id="6" name="Rectangle 5">
            <a:extLst>
              <a:ext uri="{FF2B5EF4-FFF2-40B4-BE49-F238E27FC236}">
                <a16:creationId xmlns:a16="http://schemas.microsoft.com/office/drawing/2014/main" id="{6F92D117-D7DC-6D66-327D-31DF6E5CF132}"/>
              </a:ext>
            </a:extLst>
          </p:cNvPr>
          <p:cNvSpPr/>
          <p:nvPr/>
        </p:nvSpPr>
        <p:spPr>
          <a:xfrm>
            <a:off x="6050512" y="1619112"/>
            <a:ext cx="5057647" cy="49215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l" defTabSz="914400" rtl="0" eaLnBrk="1" fontAlgn="base" latinLnBrk="0" hangingPunct="1">
              <a:lnSpc>
                <a:spcPct val="100000"/>
              </a:lnSpc>
              <a:spcBef>
                <a:spcPts val="0"/>
              </a:spcBef>
              <a:spcAft>
                <a:spcPts val="0"/>
              </a:spcAft>
              <a:buClrTx/>
              <a:buSzTx/>
              <a:tabLst/>
              <a:defRPr/>
            </a:pPr>
            <a:endParaRPr lang="en-US" sz="1400" dirty="0">
              <a:solidFill>
                <a:prstClr val="black"/>
              </a:solidFill>
              <a:latin typeface="Calibri Light" panose="020F0302020204030204" pitchFamily="34" charset="0"/>
              <a:cs typeface="Calibri Light" panose="020F0302020204030204" pitchFamily="34" charset="0"/>
            </a:endParaRPr>
          </a:p>
        </p:txBody>
      </p:sp>
      <p:grpSp>
        <p:nvGrpSpPr>
          <p:cNvPr id="59" name="Group 58">
            <a:extLst>
              <a:ext uri="{FF2B5EF4-FFF2-40B4-BE49-F238E27FC236}">
                <a16:creationId xmlns:a16="http://schemas.microsoft.com/office/drawing/2014/main" id="{4B6E1DFD-7F48-87E1-B91F-69FCD6AB3023}"/>
              </a:ext>
            </a:extLst>
          </p:cNvPr>
          <p:cNvGrpSpPr/>
          <p:nvPr/>
        </p:nvGrpSpPr>
        <p:grpSpPr>
          <a:xfrm>
            <a:off x="184115" y="1119097"/>
            <a:ext cx="3847712" cy="4993638"/>
            <a:chOff x="790211" y="1216601"/>
            <a:chExt cx="5079223" cy="4993638"/>
          </a:xfrm>
        </p:grpSpPr>
        <p:sp>
          <p:nvSpPr>
            <p:cNvPr id="53" name="Rounded Rectangle 60">
              <a:extLst>
                <a:ext uri="{FF2B5EF4-FFF2-40B4-BE49-F238E27FC236}">
                  <a16:creationId xmlns:a16="http://schemas.microsoft.com/office/drawing/2014/main" id="{4542587F-1469-71F8-57E2-F22EADAC7307}"/>
                </a:ext>
              </a:extLst>
            </p:cNvPr>
            <p:cNvSpPr/>
            <p:nvPr/>
          </p:nvSpPr>
          <p:spPr>
            <a:xfrm>
              <a:off x="790211"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7" name="Rounded Rectangle 55">
              <a:extLst>
                <a:ext uri="{FF2B5EF4-FFF2-40B4-BE49-F238E27FC236}">
                  <a16:creationId xmlns:a16="http://schemas.microsoft.com/office/drawing/2014/main" id="{8E7A2585-9978-6F35-9152-0E7FD8E30FEC}"/>
                </a:ext>
              </a:extLst>
            </p:cNvPr>
            <p:cNvSpPr/>
            <p:nvPr/>
          </p:nvSpPr>
          <p:spPr>
            <a:xfrm>
              <a:off x="1035918"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1" name="Rounded Rectangle 55">
              <a:extLst>
                <a:ext uri="{FF2B5EF4-FFF2-40B4-BE49-F238E27FC236}">
                  <a16:creationId xmlns:a16="http://schemas.microsoft.com/office/drawing/2014/main" id="{6B581622-EDEF-5B73-C8CC-C298B3BA5ABC}"/>
                </a:ext>
              </a:extLst>
            </p:cNvPr>
            <p:cNvSpPr/>
            <p:nvPr/>
          </p:nvSpPr>
          <p:spPr>
            <a:xfrm>
              <a:off x="1035918" y="1357146"/>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4" name="TextBox 33">
              <a:extLst>
                <a:ext uri="{FF2B5EF4-FFF2-40B4-BE49-F238E27FC236}">
                  <a16:creationId xmlns:a16="http://schemas.microsoft.com/office/drawing/2014/main" id="{710F2E46-B9E6-AEC8-12DC-8A8DC87614DD}"/>
                </a:ext>
              </a:extLst>
            </p:cNvPr>
            <p:cNvSpPr txBox="1"/>
            <p:nvPr/>
          </p:nvSpPr>
          <p:spPr>
            <a:xfrm>
              <a:off x="1146012" y="2749391"/>
              <a:ext cx="4199590" cy="3231654"/>
            </a:xfrm>
            <a:prstGeom prst="rect">
              <a:avLst/>
            </a:prstGeom>
            <a:noFill/>
          </p:spPr>
          <p:txBody>
            <a:bodyPr wrap="square">
              <a:spAutoFit/>
            </a:bodyPr>
            <a:lstStyle/>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LLM evaluations is complex and applying software engineering best practices (unit testing, assertions etc.) is needed:</a:t>
              </a:r>
            </a:p>
            <a:p>
              <a:pPr fontAlgn="base"/>
              <a:endParaRPr lang="en-US" sz="1200" dirty="0">
                <a:solidFill>
                  <a:prstClr val="black"/>
                </a:solidFill>
                <a:latin typeface="Calibri Light" panose="020F0302020204030204" pitchFamily="34" charset="0"/>
                <a:cs typeface="Calibri Light" panose="020F0302020204030204" pitchFamily="34" charset="0"/>
              </a:endParaRPr>
            </a:p>
            <a:p>
              <a:pPr marL="628650" lvl="1"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early monitoring and detection of data drifts will ensure model performance remains effective, accurate and relevant</a:t>
              </a:r>
            </a:p>
            <a:p>
              <a:pPr marL="628650" lvl="1"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monitoring model performance is needed both at the local level (federated party) and at the global aggregator site.</a:t>
              </a:r>
            </a:p>
            <a:p>
              <a:pPr marL="171450" indent="-171450" fontAlgn="base">
                <a:buFont typeface="Arial" panose="020B0604020202020204" pitchFamily="34" charset="0"/>
                <a:buChar char="•"/>
              </a:pPr>
              <a:endParaRPr lang="en-US" sz="1200"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During our experiment, we selected basic model metrics to monitor during training and validation, such as: F1 score, accuracy, loss function etc.</a:t>
              </a:r>
              <a:endParaRPr lang="en-CA" sz="1200" dirty="0">
                <a:solidFill>
                  <a:prstClr val="black"/>
                </a:solidFill>
                <a:latin typeface="Calibri Light" panose="020F0302020204030204" pitchFamily="34" charset="0"/>
                <a:cs typeface="Calibri Light" panose="020F0302020204030204" pitchFamily="34" charset="0"/>
              </a:endParaRPr>
            </a:p>
          </p:txBody>
        </p:sp>
        <p:grpSp>
          <p:nvGrpSpPr>
            <p:cNvPr id="46" name="Group 45">
              <a:extLst>
                <a:ext uri="{FF2B5EF4-FFF2-40B4-BE49-F238E27FC236}">
                  <a16:creationId xmlns:a16="http://schemas.microsoft.com/office/drawing/2014/main" id="{6359C87A-B59F-B887-5D79-E0950E740A6A}"/>
                </a:ext>
              </a:extLst>
            </p:cNvPr>
            <p:cNvGrpSpPr/>
            <p:nvPr/>
          </p:nvGrpSpPr>
          <p:grpSpPr>
            <a:xfrm>
              <a:off x="1089310" y="1371922"/>
              <a:ext cx="4329021" cy="1300571"/>
              <a:chOff x="520336" y="1292365"/>
              <a:chExt cx="4329021" cy="1300571"/>
            </a:xfrm>
          </p:grpSpPr>
          <p:sp>
            <p:nvSpPr>
              <p:cNvPr id="4" name="Rectangle 3">
                <a:extLst>
                  <a:ext uri="{FF2B5EF4-FFF2-40B4-BE49-F238E27FC236}">
                    <a16:creationId xmlns:a16="http://schemas.microsoft.com/office/drawing/2014/main" id="{FE258DDB-2442-F7DC-DF4A-F0864176E997}"/>
                  </a:ext>
                </a:extLst>
              </p:cNvPr>
              <p:cNvSpPr/>
              <p:nvPr/>
            </p:nvSpPr>
            <p:spPr>
              <a:xfrm>
                <a:off x="1245556" y="1589228"/>
                <a:ext cx="3603801" cy="10037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lang="en-US" sz="1400" i="1" dirty="0">
                    <a:solidFill>
                      <a:schemeClr val="accent1"/>
                    </a:solidFill>
                    <a:latin typeface="Calibri Light" panose="020F0302020204030204" pitchFamily="34" charset="0"/>
                    <a:cs typeface="Calibri Light" panose="020F0302020204030204" pitchFamily="34" charset="0"/>
                  </a:rPr>
                  <a:t>Early and continuous m</a:t>
                </a:r>
                <a:r>
                  <a:rPr kumimoji="0" lang="en-US" sz="1400" i="1" u="none" strike="noStrike" kern="1200" cap="none" spc="0" normalizeH="0" baseline="0" noProof="0" dirty="0" err="1">
                    <a:ln>
                      <a:noFill/>
                    </a:ln>
                    <a:solidFill>
                      <a:schemeClr val="accent1"/>
                    </a:solidFill>
                    <a:effectLst/>
                    <a:uLnTx/>
                    <a:uFillTx/>
                    <a:latin typeface="Calibri Light" panose="020F0302020204030204" pitchFamily="34" charset="0"/>
                    <a:cs typeface="Calibri Light" panose="020F0302020204030204" pitchFamily="34" charset="0"/>
                  </a:rPr>
                  <a:t>onitoring</a:t>
                </a: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 is required to manage model performance</a:t>
                </a:r>
              </a:p>
              <a:p>
                <a:pPr marR="0" lvl="0" algn="l" defTabSz="914400" rtl="0" eaLnBrk="1" fontAlgn="base"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5" name="Text Placeholder 3">
                <a:extLst>
                  <a:ext uri="{FF2B5EF4-FFF2-40B4-BE49-F238E27FC236}">
                    <a16:creationId xmlns:a16="http://schemas.microsoft.com/office/drawing/2014/main" id="{C5823BFF-079B-4824-65E1-EFAA612B5C85}"/>
                  </a:ext>
                </a:extLst>
              </p:cNvPr>
              <p:cNvSpPr txBox="1">
                <a:spLocks/>
              </p:cNvSpPr>
              <p:nvPr/>
            </p:nvSpPr>
            <p:spPr>
              <a:xfrm>
                <a:off x="1390547" y="1368411"/>
                <a:ext cx="3094619"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Evaluation &amp; Monitoring</a:t>
                </a:r>
              </a:p>
            </p:txBody>
          </p:sp>
          <p:sp>
            <p:nvSpPr>
              <p:cNvPr id="36" name="Text Placeholder 3">
                <a:extLst>
                  <a:ext uri="{FF2B5EF4-FFF2-40B4-BE49-F238E27FC236}">
                    <a16:creationId xmlns:a16="http://schemas.microsoft.com/office/drawing/2014/main" id="{5C6F35E0-3C95-FB99-E534-F9B8C95039B6}"/>
                  </a:ext>
                </a:extLst>
              </p:cNvPr>
              <p:cNvSpPr txBox="1">
                <a:spLocks/>
              </p:cNvSpPr>
              <p:nvPr/>
            </p:nvSpPr>
            <p:spPr>
              <a:xfrm>
                <a:off x="520336" y="1292365"/>
                <a:ext cx="82526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05</a:t>
                </a:r>
              </a:p>
            </p:txBody>
          </p:sp>
        </p:grpSp>
      </p:grpSp>
      <p:grpSp>
        <p:nvGrpSpPr>
          <p:cNvPr id="3" name="Group 2">
            <a:extLst>
              <a:ext uri="{FF2B5EF4-FFF2-40B4-BE49-F238E27FC236}">
                <a16:creationId xmlns:a16="http://schemas.microsoft.com/office/drawing/2014/main" id="{5657D9B2-81F8-7F52-3E07-BCC8B7351C87}"/>
              </a:ext>
            </a:extLst>
          </p:cNvPr>
          <p:cNvGrpSpPr/>
          <p:nvPr/>
        </p:nvGrpSpPr>
        <p:grpSpPr>
          <a:xfrm>
            <a:off x="4128468" y="1119782"/>
            <a:ext cx="3847712" cy="4993638"/>
            <a:chOff x="790211" y="1216601"/>
            <a:chExt cx="5079223" cy="4993638"/>
          </a:xfrm>
        </p:grpSpPr>
        <p:sp>
          <p:nvSpPr>
            <p:cNvPr id="5" name="Rounded Rectangle 60">
              <a:extLst>
                <a:ext uri="{FF2B5EF4-FFF2-40B4-BE49-F238E27FC236}">
                  <a16:creationId xmlns:a16="http://schemas.microsoft.com/office/drawing/2014/main" id="{F1D89B8A-6B8D-0C35-B32C-6D83F5C915BE}"/>
                </a:ext>
              </a:extLst>
            </p:cNvPr>
            <p:cNvSpPr/>
            <p:nvPr/>
          </p:nvSpPr>
          <p:spPr>
            <a:xfrm>
              <a:off x="790211"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7" name="Rounded Rectangle 55">
              <a:extLst>
                <a:ext uri="{FF2B5EF4-FFF2-40B4-BE49-F238E27FC236}">
                  <a16:creationId xmlns:a16="http://schemas.microsoft.com/office/drawing/2014/main" id="{E01CCFE7-5067-AB1D-9B74-B1D26BE3A2A7}"/>
                </a:ext>
              </a:extLst>
            </p:cNvPr>
            <p:cNvSpPr/>
            <p:nvPr/>
          </p:nvSpPr>
          <p:spPr>
            <a:xfrm>
              <a:off x="1035918"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8" name="Rounded Rectangle 55">
              <a:extLst>
                <a:ext uri="{FF2B5EF4-FFF2-40B4-BE49-F238E27FC236}">
                  <a16:creationId xmlns:a16="http://schemas.microsoft.com/office/drawing/2014/main" id="{66C66B8F-DD15-8EB5-3389-5FB575235CBA}"/>
                </a:ext>
              </a:extLst>
            </p:cNvPr>
            <p:cNvSpPr/>
            <p:nvPr/>
          </p:nvSpPr>
          <p:spPr>
            <a:xfrm>
              <a:off x="1035918" y="1357146"/>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A9BD4B26-9DEE-6528-EEE0-2CD2B4E44481}"/>
                </a:ext>
              </a:extLst>
            </p:cNvPr>
            <p:cNvSpPr txBox="1"/>
            <p:nvPr/>
          </p:nvSpPr>
          <p:spPr>
            <a:xfrm>
              <a:off x="1146012" y="2749391"/>
              <a:ext cx="4199590" cy="2492990"/>
            </a:xfrm>
            <a:prstGeom prst="rect">
              <a:avLst/>
            </a:prstGeom>
            <a:noFill/>
          </p:spPr>
          <p:txBody>
            <a:bodyPr wrap="square">
              <a:spAutoFit/>
            </a:bodyPr>
            <a:lstStyle/>
            <a:p>
              <a:pPr marL="171450" indent="-171450" fontAlgn="base">
                <a:buFont typeface="Arial" panose="020B0604020202020204" pitchFamily="34" charset="0"/>
                <a:buChar char="•"/>
                <a:defRPr/>
              </a:pPr>
              <a:r>
                <a:rPr lang="en-US" sz="1200" dirty="0">
                  <a:solidFill>
                    <a:prstClr val="black"/>
                  </a:solidFill>
                  <a:latin typeface="Calibri Light" panose="020F0302020204030204" pitchFamily="34" charset="0"/>
                  <a:cs typeface="Calibri Light" panose="020F0302020204030204" pitchFamily="34" charset="0"/>
                </a:rPr>
                <a:t>Explaining model predictions allows end users to understand and trust the system's behavior in dynamic environments.</a:t>
              </a:r>
            </a:p>
            <a:p>
              <a:pPr fontAlgn="base">
                <a:defRPr/>
              </a:pPr>
              <a:endParaRPr lang="en-US" sz="1200"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defRPr/>
              </a:pPr>
              <a:r>
                <a:rPr lang="en-US" sz="1200" dirty="0">
                  <a:solidFill>
                    <a:prstClr val="black"/>
                  </a:solidFill>
                  <a:latin typeface="Calibri Light" panose="020F0302020204030204" pitchFamily="34" charset="0"/>
                  <a:cs typeface="Calibri Light" panose="020F0302020204030204" pitchFamily="34" charset="0"/>
                </a:rPr>
                <a:t>Complementing NVIDIA Flare with built-in mechanisms for explaining the causes of concept drift or the reasons behind model adaptations will support this aspect.</a:t>
              </a:r>
            </a:p>
            <a:p>
              <a:pPr fontAlgn="base">
                <a:defRPr/>
              </a:pPr>
              <a:endParaRPr lang="en-US" sz="1200"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defRPr/>
              </a:pPr>
              <a:r>
                <a:rPr lang="en-US" sz="1200" dirty="0">
                  <a:solidFill>
                    <a:prstClr val="black"/>
                  </a:solidFill>
                  <a:latin typeface="Calibri Light" panose="020F0302020204030204" pitchFamily="34" charset="0"/>
                  <a:cs typeface="Calibri Light" panose="020F0302020204030204" pitchFamily="34" charset="0"/>
                </a:rPr>
                <a:t>Adding </a:t>
              </a:r>
              <a:r>
                <a:rPr lang="en-US" sz="1200" dirty="0" err="1">
                  <a:solidFill>
                    <a:prstClr val="black"/>
                  </a:solidFill>
                  <a:latin typeface="Calibri Light" panose="020F0302020204030204" pitchFamily="34" charset="0"/>
                  <a:cs typeface="Calibri Light" panose="020F0302020204030204" pitchFamily="34" charset="0"/>
                </a:rPr>
                <a:t>explainability</a:t>
              </a:r>
              <a:r>
                <a:rPr lang="en-US" sz="1200" dirty="0">
                  <a:solidFill>
                    <a:prstClr val="black"/>
                  </a:solidFill>
                  <a:latin typeface="Calibri Light" panose="020F0302020204030204" pitchFamily="34" charset="0"/>
                  <a:cs typeface="Calibri Light" panose="020F0302020204030204" pitchFamily="34" charset="0"/>
                </a:rPr>
                <a:t> techniques such as SHAP or others, will help to observe the importance of each input feature of the model, while keeping data private in the federation.</a:t>
              </a:r>
            </a:p>
          </p:txBody>
        </p:sp>
        <p:grpSp>
          <p:nvGrpSpPr>
            <p:cNvPr id="11" name="Group 10">
              <a:extLst>
                <a:ext uri="{FF2B5EF4-FFF2-40B4-BE49-F238E27FC236}">
                  <a16:creationId xmlns:a16="http://schemas.microsoft.com/office/drawing/2014/main" id="{A5681156-5622-D10D-D2C0-882C957EC109}"/>
                </a:ext>
              </a:extLst>
            </p:cNvPr>
            <p:cNvGrpSpPr/>
            <p:nvPr/>
          </p:nvGrpSpPr>
          <p:grpSpPr>
            <a:xfrm>
              <a:off x="1089310" y="1371922"/>
              <a:ext cx="4329021" cy="1280161"/>
              <a:chOff x="520336" y="1292365"/>
              <a:chExt cx="4329021" cy="1280161"/>
            </a:xfrm>
          </p:grpSpPr>
          <p:sp>
            <p:nvSpPr>
              <p:cNvPr id="12" name="Rectangle 11">
                <a:extLst>
                  <a:ext uri="{FF2B5EF4-FFF2-40B4-BE49-F238E27FC236}">
                    <a16:creationId xmlns:a16="http://schemas.microsoft.com/office/drawing/2014/main" id="{A2103B6F-DA65-F6FD-B252-80646DA5AD6A}"/>
                  </a:ext>
                </a:extLst>
              </p:cNvPr>
              <p:cNvSpPr/>
              <p:nvPr/>
            </p:nvSpPr>
            <p:spPr>
              <a:xfrm>
                <a:off x="1245556" y="1589228"/>
                <a:ext cx="3603801" cy="9832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Explanation of models needs to be included as they are rolled out more broadly</a:t>
                </a:r>
              </a:p>
              <a:p>
                <a:pPr marR="0" lvl="0" algn="l" defTabSz="914400" rtl="0" eaLnBrk="1" fontAlgn="base"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13" name="Text Placeholder 3">
                <a:extLst>
                  <a:ext uri="{FF2B5EF4-FFF2-40B4-BE49-F238E27FC236}">
                    <a16:creationId xmlns:a16="http://schemas.microsoft.com/office/drawing/2014/main" id="{FC8B6831-DBDD-AA13-DE79-4AE949750234}"/>
                  </a:ext>
                </a:extLst>
              </p:cNvPr>
              <p:cNvSpPr txBox="1">
                <a:spLocks/>
              </p:cNvSpPr>
              <p:nvPr/>
            </p:nvSpPr>
            <p:spPr>
              <a:xfrm>
                <a:off x="1376346" y="1368411"/>
                <a:ext cx="258583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Model </a:t>
                </a:r>
                <a:r>
                  <a:rPr kumimoji="0" lang="en-US" sz="1800" b="1"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Explainability</a:t>
                </a:r>
                <a:endPar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4" name="Text Placeholder 3">
                <a:extLst>
                  <a:ext uri="{FF2B5EF4-FFF2-40B4-BE49-F238E27FC236}">
                    <a16:creationId xmlns:a16="http://schemas.microsoft.com/office/drawing/2014/main" id="{4F4873DC-9F35-3645-9C1F-9D4F10507C56}"/>
                  </a:ext>
                </a:extLst>
              </p:cNvPr>
              <p:cNvSpPr txBox="1">
                <a:spLocks/>
              </p:cNvSpPr>
              <p:nvPr/>
            </p:nvSpPr>
            <p:spPr>
              <a:xfrm>
                <a:off x="520336" y="1292365"/>
                <a:ext cx="82526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06</a:t>
                </a:r>
              </a:p>
            </p:txBody>
          </p:sp>
        </p:grpSp>
      </p:grpSp>
      <p:grpSp>
        <p:nvGrpSpPr>
          <p:cNvPr id="15" name="Group 14">
            <a:extLst>
              <a:ext uri="{FF2B5EF4-FFF2-40B4-BE49-F238E27FC236}">
                <a16:creationId xmlns:a16="http://schemas.microsoft.com/office/drawing/2014/main" id="{4766D19E-7A20-08AE-BB9E-719DDB1900B8}"/>
              </a:ext>
            </a:extLst>
          </p:cNvPr>
          <p:cNvGrpSpPr/>
          <p:nvPr/>
        </p:nvGrpSpPr>
        <p:grpSpPr>
          <a:xfrm>
            <a:off x="8070253" y="1119097"/>
            <a:ext cx="3847712" cy="4993638"/>
            <a:chOff x="790211" y="1216601"/>
            <a:chExt cx="5079223" cy="4993638"/>
          </a:xfrm>
        </p:grpSpPr>
        <p:sp>
          <p:nvSpPr>
            <p:cNvPr id="16" name="Rounded Rectangle 60">
              <a:extLst>
                <a:ext uri="{FF2B5EF4-FFF2-40B4-BE49-F238E27FC236}">
                  <a16:creationId xmlns:a16="http://schemas.microsoft.com/office/drawing/2014/main" id="{59F4CB71-2ED8-E9AD-DF13-509320D292C7}"/>
                </a:ext>
              </a:extLst>
            </p:cNvPr>
            <p:cNvSpPr/>
            <p:nvPr/>
          </p:nvSpPr>
          <p:spPr>
            <a:xfrm>
              <a:off x="790211"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17" name="Rounded Rectangle 55">
              <a:extLst>
                <a:ext uri="{FF2B5EF4-FFF2-40B4-BE49-F238E27FC236}">
                  <a16:creationId xmlns:a16="http://schemas.microsoft.com/office/drawing/2014/main" id="{3E77A656-4B91-BD6D-4B63-B318AD7B6B4C}"/>
                </a:ext>
              </a:extLst>
            </p:cNvPr>
            <p:cNvSpPr/>
            <p:nvPr/>
          </p:nvSpPr>
          <p:spPr>
            <a:xfrm>
              <a:off x="1035918"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18" name="Rounded Rectangle 55">
              <a:extLst>
                <a:ext uri="{FF2B5EF4-FFF2-40B4-BE49-F238E27FC236}">
                  <a16:creationId xmlns:a16="http://schemas.microsoft.com/office/drawing/2014/main" id="{45A96769-A140-79FC-4F30-72F0FC3CC3CA}"/>
                </a:ext>
              </a:extLst>
            </p:cNvPr>
            <p:cNvSpPr/>
            <p:nvPr/>
          </p:nvSpPr>
          <p:spPr>
            <a:xfrm>
              <a:off x="1035918" y="1357146"/>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2D529780-4D07-059E-4072-E6E37D51EE54}"/>
                </a:ext>
              </a:extLst>
            </p:cNvPr>
            <p:cNvSpPr txBox="1"/>
            <p:nvPr/>
          </p:nvSpPr>
          <p:spPr>
            <a:xfrm>
              <a:off x="1146012" y="2749391"/>
              <a:ext cx="4199590" cy="3231654"/>
            </a:xfrm>
            <a:prstGeom prst="rect">
              <a:avLst/>
            </a:prstGeom>
            <a:noFill/>
          </p:spPr>
          <p:txBody>
            <a:bodyPr wrap="square">
              <a:spAutoFit/>
            </a:bodyPr>
            <a:lstStyle/>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Confidential computing infrastructure (confidential VMs, confidential containers, GPUs) will protect the computational processes during federated data processing, local training, model aggregation and evaluation. This is an out-of-the box integration within NVIDIA Flare.</a:t>
              </a:r>
            </a:p>
            <a:p>
              <a:pPr marL="171450" indent="-171450" fontAlgn="base">
                <a:buFont typeface="Arial" panose="020B0604020202020204" pitchFamily="34" charset="0"/>
                <a:buChar char="•"/>
              </a:pPr>
              <a:endParaRPr lang="en-US" sz="1200"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A confidential (multi) GPU cloud during federated training time can be orchestrated using NVIDIA Flare. </a:t>
              </a:r>
            </a:p>
            <a:p>
              <a:pPr marL="171450" indent="-171450" fontAlgn="base">
                <a:buFont typeface="Arial" panose="020B0604020202020204" pitchFamily="34" charset="0"/>
                <a:buChar char="•"/>
              </a:pPr>
              <a:endParaRPr lang="en-US" sz="1200" dirty="0">
                <a:solidFill>
                  <a:prstClr val="black"/>
                </a:solidFill>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By orchestrating confidential computation workflows at training time, where each participating node has confidential VM and confidential GPU, the load will be parallelized to obtain better scalability.</a:t>
              </a:r>
              <a:endParaRPr lang="en-CA" sz="1200" dirty="0">
                <a:solidFill>
                  <a:prstClr val="black"/>
                </a:solidFill>
                <a:latin typeface="Calibri Light" panose="020F0302020204030204" pitchFamily="34" charset="0"/>
                <a:cs typeface="Calibri Light" panose="020F0302020204030204" pitchFamily="34" charset="0"/>
              </a:endParaRPr>
            </a:p>
          </p:txBody>
        </p:sp>
        <p:grpSp>
          <p:nvGrpSpPr>
            <p:cNvPr id="21" name="Group 20">
              <a:extLst>
                <a:ext uri="{FF2B5EF4-FFF2-40B4-BE49-F238E27FC236}">
                  <a16:creationId xmlns:a16="http://schemas.microsoft.com/office/drawing/2014/main" id="{43A0EBE0-CEE2-CD0D-A790-2B1E7A763283}"/>
                </a:ext>
              </a:extLst>
            </p:cNvPr>
            <p:cNvGrpSpPr/>
            <p:nvPr/>
          </p:nvGrpSpPr>
          <p:grpSpPr>
            <a:xfrm>
              <a:off x="1089310" y="1371922"/>
              <a:ext cx="4329021" cy="1280161"/>
              <a:chOff x="520336" y="1292365"/>
              <a:chExt cx="4329021" cy="1280161"/>
            </a:xfrm>
          </p:grpSpPr>
          <p:sp>
            <p:nvSpPr>
              <p:cNvPr id="22" name="Rectangle 21">
                <a:extLst>
                  <a:ext uri="{FF2B5EF4-FFF2-40B4-BE49-F238E27FC236}">
                    <a16:creationId xmlns:a16="http://schemas.microsoft.com/office/drawing/2014/main" id="{40FD7D72-0FCA-56E8-92B3-970E62BE0D0C}"/>
                  </a:ext>
                </a:extLst>
              </p:cNvPr>
              <p:cNvSpPr/>
              <p:nvPr/>
            </p:nvSpPr>
            <p:spPr>
              <a:xfrm>
                <a:off x="1245556" y="1589228"/>
                <a:ext cx="3603801" cy="9832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As confidential computing matures, it will impact how we work and expand</a:t>
                </a:r>
              </a:p>
              <a:p>
                <a:pPr marR="0" lvl="0" algn="l" defTabSz="914400" rtl="0" eaLnBrk="1" fontAlgn="base"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23" name="Text Placeholder 3">
                <a:extLst>
                  <a:ext uri="{FF2B5EF4-FFF2-40B4-BE49-F238E27FC236}">
                    <a16:creationId xmlns:a16="http://schemas.microsoft.com/office/drawing/2014/main" id="{E8DCF4FC-CDEA-5D85-A271-B7CDC0A3EADA}"/>
                  </a:ext>
                </a:extLst>
              </p:cNvPr>
              <p:cNvSpPr txBox="1">
                <a:spLocks/>
              </p:cNvSpPr>
              <p:nvPr/>
            </p:nvSpPr>
            <p:spPr>
              <a:xfrm>
                <a:off x="1362144" y="1368411"/>
                <a:ext cx="2989831"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Confidential Computing</a:t>
                </a:r>
              </a:p>
            </p:txBody>
          </p:sp>
          <p:sp>
            <p:nvSpPr>
              <p:cNvPr id="24" name="Text Placeholder 3">
                <a:extLst>
                  <a:ext uri="{FF2B5EF4-FFF2-40B4-BE49-F238E27FC236}">
                    <a16:creationId xmlns:a16="http://schemas.microsoft.com/office/drawing/2014/main" id="{93895AF2-CBDA-0249-F2B6-C58D79080461}"/>
                  </a:ext>
                </a:extLst>
              </p:cNvPr>
              <p:cNvSpPr txBox="1">
                <a:spLocks/>
              </p:cNvSpPr>
              <p:nvPr/>
            </p:nvSpPr>
            <p:spPr>
              <a:xfrm>
                <a:off x="520336" y="1292365"/>
                <a:ext cx="82526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07</a:t>
                </a:r>
              </a:p>
            </p:txBody>
          </p:sp>
        </p:grpSp>
      </p:grpSp>
      <p:pic>
        <p:nvPicPr>
          <p:cNvPr id="25" name="Graphic 24" descr="Heart with pulse outline">
            <a:extLst>
              <a:ext uri="{FF2B5EF4-FFF2-40B4-BE49-F238E27FC236}">
                <a16:creationId xmlns:a16="http://schemas.microsoft.com/office/drawing/2014/main" id="{C546DD04-388F-D17B-67DB-8D556ED719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382" y="1946723"/>
            <a:ext cx="715815" cy="628265"/>
          </a:xfrm>
          <a:prstGeom prst="rect">
            <a:avLst/>
          </a:prstGeom>
        </p:spPr>
      </p:pic>
      <p:pic>
        <p:nvPicPr>
          <p:cNvPr id="26" name="Graphic 25" descr="Teacher outline">
            <a:extLst>
              <a:ext uri="{FF2B5EF4-FFF2-40B4-BE49-F238E27FC236}">
                <a16:creationId xmlns:a16="http://schemas.microsoft.com/office/drawing/2014/main" id="{EB828D46-F384-F2B4-7BF6-05C84B16A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8530" y="1851749"/>
            <a:ext cx="589410" cy="652392"/>
          </a:xfrm>
          <a:prstGeom prst="rect">
            <a:avLst/>
          </a:prstGeom>
        </p:spPr>
      </p:pic>
      <p:pic>
        <p:nvPicPr>
          <p:cNvPr id="27" name="Graphic 26" descr="Shield Tick outline">
            <a:extLst>
              <a:ext uri="{FF2B5EF4-FFF2-40B4-BE49-F238E27FC236}">
                <a16:creationId xmlns:a16="http://schemas.microsoft.com/office/drawing/2014/main" id="{0E9ECB7A-0B7B-69FF-6ED9-3A0620ECF6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1621" y="1888095"/>
            <a:ext cx="635593" cy="635593"/>
          </a:xfrm>
          <a:prstGeom prst="rect">
            <a:avLst/>
          </a:prstGeom>
        </p:spPr>
      </p:pic>
    </p:spTree>
    <p:extLst>
      <p:ext uri="{BB962C8B-B14F-4D97-AF65-F5344CB8AC3E}">
        <p14:creationId xmlns:p14="http://schemas.microsoft.com/office/powerpoint/2010/main" val="264377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0BE02C0-688A-7FDA-9B4F-86B8DACB04E0}"/>
              </a:ext>
            </a:extLst>
          </p:cNvPr>
          <p:cNvGrpSpPr/>
          <p:nvPr/>
        </p:nvGrpSpPr>
        <p:grpSpPr>
          <a:xfrm>
            <a:off x="-24414" y="-45477"/>
            <a:ext cx="12216414" cy="2519074"/>
            <a:chOff x="-24414" y="-45477"/>
            <a:chExt cx="12216414" cy="2519074"/>
          </a:xfrm>
        </p:grpSpPr>
        <p:pic>
          <p:nvPicPr>
            <p:cNvPr id="2060" name="Picture 12" descr="Managing technology innovation - KPMG China">
              <a:extLst>
                <a:ext uri="{FF2B5EF4-FFF2-40B4-BE49-F238E27FC236}">
                  <a16:creationId xmlns:a16="http://schemas.microsoft.com/office/drawing/2014/main" id="{69914BA7-39CA-FB17-DF23-9DD6D881AD6A}"/>
                </a:ext>
              </a:extLst>
            </p:cNvPr>
            <p:cNvPicPr>
              <a:picLocks noChangeAspect="1" noChangeArrowheads="1"/>
            </p:cNvPicPr>
            <p:nvPr/>
          </p:nvPicPr>
          <p:blipFill>
            <a:blip r:embed="rId3">
              <a:alphaModFix amt="67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7655" y="-45477"/>
              <a:ext cx="4024345" cy="25190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Managing technology innovation - KPMG China">
              <a:extLst>
                <a:ext uri="{FF2B5EF4-FFF2-40B4-BE49-F238E27FC236}">
                  <a16:creationId xmlns:a16="http://schemas.microsoft.com/office/drawing/2014/main" id="{D47D84B5-9EB7-2B26-A44A-370F238286DB}"/>
                </a:ext>
              </a:extLst>
            </p:cNvPr>
            <p:cNvPicPr>
              <a:picLocks noChangeAspect="1" noChangeArrowheads="1"/>
            </p:cNvPicPr>
            <p:nvPr/>
          </p:nvPicPr>
          <p:blipFill rotWithShape="1">
            <a:blip r:embed="rId3">
              <a:alphaModFix amt="67000"/>
              <a:duotone>
                <a:schemeClr val="accent1">
                  <a:shade val="45000"/>
                  <a:satMod val="135000"/>
                </a:schemeClr>
                <a:prstClr val="white"/>
              </a:duotone>
              <a:extLst>
                <a:ext uri="{28A0092B-C50C-407E-A947-70E740481C1C}">
                  <a14:useLocalDpi xmlns:a14="http://schemas.microsoft.com/office/drawing/2010/main" val="0"/>
                </a:ext>
              </a:extLst>
            </a:blip>
            <a:srcRect r="64773"/>
            <a:stretch/>
          </p:blipFill>
          <p:spPr bwMode="auto">
            <a:xfrm rot="10800000">
              <a:off x="-24414" y="-45477"/>
              <a:ext cx="8192069" cy="251907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51D9A44E-9DBD-C3D1-1DB6-193E96962BCD}"/>
              </a:ext>
            </a:extLst>
          </p:cNvPr>
          <p:cNvSpPr txBox="1"/>
          <p:nvPr/>
        </p:nvSpPr>
        <p:spPr>
          <a:xfrm>
            <a:off x="2302057" y="5107220"/>
            <a:ext cx="7352519" cy="861774"/>
          </a:xfrm>
          <a:prstGeom prst="rect">
            <a:avLst/>
          </a:prstGeom>
          <a:noFill/>
        </p:spPr>
        <p:txBody>
          <a:bodyPr wrap="square" rtlCol="0">
            <a:spAutoFit/>
          </a:bodyPr>
          <a:lstStyle/>
          <a:p>
            <a:pPr marR="0" lvl="0" algn="ctr" defTabSz="914400" rtl="0" eaLnBrk="1" fontAlgn="auto" latinLnBrk="0" hangingPunct="1">
              <a:spcBef>
                <a:spcPts val="0"/>
              </a:spcBef>
              <a:spcAft>
                <a:spcPts val="600"/>
              </a:spcAft>
              <a:buClrTx/>
              <a:buSzTx/>
              <a:tabLst/>
              <a:defRPr/>
            </a:pPr>
            <a:r>
              <a:rPr lang="en-US" sz="1200" dirty="0">
                <a:solidFill>
                  <a:srgbClr val="000000"/>
                </a:solidFill>
                <a:latin typeface="Calibri Light" panose="020F0302020204030204" pitchFamily="34" charset="0"/>
                <a:cs typeface="Calibri Light" panose="020F0302020204030204" pitchFamily="34" charset="0"/>
              </a:rPr>
              <a:t>Interested in Today’s Topic? Have Questions? </a:t>
            </a:r>
          </a:p>
          <a:p>
            <a:pPr marR="0" lvl="0" algn="ctr" defTabSz="914400" rtl="0" eaLnBrk="1" fontAlgn="auto" latinLnBrk="0" hangingPunct="1">
              <a:spcBef>
                <a:spcPts val="0"/>
              </a:spcBef>
              <a:spcAft>
                <a:spcPts val="600"/>
              </a:spcAft>
              <a:buClrTx/>
              <a:buSzTx/>
              <a:tabLst/>
              <a:defRPr/>
            </a:pPr>
            <a:r>
              <a:rPr lang="en-US" sz="1200" dirty="0">
                <a:solidFill>
                  <a:srgbClr val="000000"/>
                </a:solidFill>
                <a:latin typeface="Calibri Light" panose="020F0302020204030204" pitchFamily="34" charset="0"/>
                <a:cs typeface="Calibri Light" panose="020F0302020204030204" pitchFamily="34" charset="0"/>
              </a:rPr>
              <a:t>Let’s Stay in Touch: </a:t>
            </a:r>
          </a:p>
          <a:p>
            <a:pPr marR="0" lvl="0" algn="ctr" defTabSz="914400" rtl="0" eaLnBrk="1" fontAlgn="auto" latinLnBrk="0" hangingPunct="1">
              <a:spcBef>
                <a:spcPts val="0"/>
              </a:spcBef>
              <a:spcAft>
                <a:spcPts val="600"/>
              </a:spcAft>
              <a:buClrTx/>
              <a:buSzTx/>
              <a:tabLst/>
              <a:defRPr/>
            </a:pPr>
            <a:r>
              <a:rPr kumimoji="0" lang="en-US" sz="1600"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iustina.vintila@rbc.com</a:t>
            </a:r>
          </a:p>
        </p:txBody>
      </p:sp>
      <p:grpSp>
        <p:nvGrpSpPr>
          <p:cNvPr id="5" name="Group 26">
            <a:extLst>
              <a:ext uri="{FF2B5EF4-FFF2-40B4-BE49-F238E27FC236}">
                <a16:creationId xmlns:a16="http://schemas.microsoft.com/office/drawing/2014/main" id="{3DDEF87E-4A92-96FD-0A77-ED3AC9481C2C}"/>
              </a:ext>
            </a:extLst>
          </p:cNvPr>
          <p:cNvGrpSpPr/>
          <p:nvPr/>
        </p:nvGrpSpPr>
        <p:grpSpPr>
          <a:xfrm>
            <a:off x="5247179" y="1236031"/>
            <a:ext cx="1382568" cy="1382568"/>
            <a:chOff x="3995930" y="694339"/>
            <a:chExt cx="1382568" cy="1382568"/>
          </a:xfrm>
        </p:grpSpPr>
        <p:sp>
          <p:nvSpPr>
            <p:cNvPr id="6" name="Oval 5">
              <a:extLst>
                <a:ext uri="{FF2B5EF4-FFF2-40B4-BE49-F238E27FC236}">
                  <a16:creationId xmlns:a16="http://schemas.microsoft.com/office/drawing/2014/main" id="{EF95A725-AC8A-C3C3-B115-EAC3C5D915E6}"/>
                </a:ext>
              </a:extLst>
            </p:cNvPr>
            <p:cNvSpPr/>
            <p:nvPr/>
          </p:nvSpPr>
          <p:spPr>
            <a:xfrm>
              <a:off x="3995930" y="694339"/>
              <a:ext cx="1382568" cy="1382568"/>
            </a:xfrm>
            <a:prstGeom prst="ellipse">
              <a:avLst/>
            </a:prstGeom>
            <a:solidFill>
              <a:schemeClr val="bg1"/>
            </a:solidFill>
            <a:ln>
              <a:solidFill>
                <a:schemeClr val="bg1">
                  <a:lumMod val="65000"/>
                </a:schemeClr>
              </a:solidFill>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a:p>
          </p:txBody>
        </p:sp>
        <p:sp>
          <p:nvSpPr>
            <p:cNvPr id="7" name="Oval 6">
              <a:extLst>
                <a:ext uri="{FF2B5EF4-FFF2-40B4-BE49-F238E27FC236}">
                  <a16:creationId xmlns:a16="http://schemas.microsoft.com/office/drawing/2014/main" id="{D47C2321-3FC4-09BE-38F7-7AC6E6C2E5F0}"/>
                </a:ext>
              </a:extLst>
            </p:cNvPr>
            <p:cNvSpPr/>
            <p:nvPr/>
          </p:nvSpPr>
          <p:spPr>
            <a:xfrm>
              <a:off x="4140932" y="839341"/>
              <a:ext cx="1092564" cy="1092564"/>
            </a:xfrm>
            <a:prstGeom prst="ellipse">
              <a:avLst/>
            </a:prstGeom>
            <a:blipFill>
              <a:blip r:embed="rId4" cstate="prin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24">
            <a:extLst>
              <a:ext uri="{FF2B5EF4-FFF2-40B4-BE49-F238E27FC236}">
                <a16:creationId xmlns:a16="http://schemas.microsoft.com/office/drawing/2014/main" id="{8F1B60F8-8128-4325-22F8-2CAED32BCB90}"/>
              </a:ext>
            </a:extLst>
          </p:cNvPr>
          <p:cNvGrpSpPr/>
          <p:nvPr/>
        </p:nvGrpSpPr>
        <p:grpSpPr>
          <a:xfrm>
            <a:off x="5471891" y="3650223"/>
            <a:ext cx="1012854" cy="152400"/>
            <a:chOff x="4168751" y="2495551"/>
            <a:chExt cx="1012854" cy="152400"/>
          </a:xfrm>
        </p:grpSpPr>
        <p:sp>
          <p:nvSpPr>
            <p:cNvPr id="9" name="Oval 8">
              <a:extLst>
                <a:ext uri="{FF2B5EF4-FFF2-40B4-BE49-F238E27FC236}">
                  <a16:creationId xmlns:a16="http://schemas.microsoft.com/office/drawing/2014/main" id="{543369A4-D588-5280-76C9-523A89199FB7}"/>
                </a:ext>
              </a:extLst>
            </p:cNvPr>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3A7B4A0A-0E37-86CE-0C8A-78E60E8A7695}"/>
                </a:ext>
              </a:extLst>
            </p:cNvPr>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C44F1FA6-7D7F-08B2-4BAF-8F912A4EBFC2}"/>
                </a:ext>
              </a:extLst>
            </p:cNvPr>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F66FC053-D592-B34F-30AF-E7FADD17BB3E}"/>
                </a:ext>
              </a:extLst>
            </p:cNvPr>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E4460BFF-92C5-2282-9EBD-68A4628BDED3}"/>
                </a:ext>
              </a:extLst>
            </p:cNvPr>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B2E03C6D-3C80-B043-6C50-C0F02D93D07D}"/>
                </a:ext>
              </a:extLst>
            </p:cNvPr>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65C0DE1D-C24D-3691-3913-E22A484F5BE6}"/>
                </a:ext>
              </a:extLst>
            </p:cNvPr>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grpSp>
      <p:sp>
        <p:nvSpPr>
          <p:cNvPr id="16" name="Title 1">
            <a:extLst>
              <a:ext uri="{FF2B5EF4-FFF2-40B4-BE49-F238E27FC236}">
                <a16:creationId xmlns:a16="http://schemas.microsoft.com/office/drawing/2014/main" id="{878D55C1-4C99-ECCE-2FDF-4A6CD32F0215}"/>
              </a:ext>
            </a:extLst>
          </p:cNvPr>
          <p:cNvSpPr txBox="1">
            <a:spLocks/>
          </p:cNvSpPr>
          <p:nvPr/>
        </p:nvSpPr>
        <p:spPr>
          <a:xfrm>
            <a:off x="5119614" y="3076580"/>
            <a:ext cx="1637697" cy="360087"/>
          </a:xfrm>
          <a:prstGeom prst="rect">
            <a:avLst/>
          </a:prstGeom>
        </p:spPr>
        <p:txBody>
          <a:bodyPr vert="horz" wrap="none" lIns="0" tIns="0" rIns="0" bIns="0" rtlCol="0" anchor="ctr">
            <a:noAutofit/>
          </a:bodyPr>
          <a:lstStyle/>
          <a:p>
            <a:pPr marL="0" marR="0" lvl="0" indent="0" algn="ctr" defTabSz="1031626" rtl="0" eaLnBrk="1" fontAlgn="auto" latinLnBrk="0" hangingPunct="1">
              <a:lnSpc>
                <a:spcPct val="100000"/>
              </a:lnSpc>
              <a:spcBef>
                <a:spcPct val="0"/>
              </a:spcBef>
              <a:spcAft>
                <a:spcPts val="0"/>
              </a:spcAft>
              <a:buClrTx/>
              <a:buSzTx/>
              <a:buFontTx/>
              <a:buNone/>
              <a:tabLst>
                <a:tab pos="3595688" algn="l"/>
              </a:tabLst>
              <a:defRPr/>
            </a:pPr>
            <a:r>
              <a:rPr lang="en-US" sz="2000" b="1" noProof="0" dirty="0" err="1">
                <a:solidFill>
                  <a:schemeClr val="accent3"/>
                </a:solidFill>
                <a:latin typeface="Calibri" panose="020F0502020204030204" pitchFamily="34" charset="0"/>
                <a:ea typeface="+mj-ea"/>
                <a:cs typeface="Calibri" panose="020F0502020204030204" pitchFamily="34" charset="0"/>
              </a:rPr>
              <a:t>Iustina</a:t>
            </a:r>
            <a:r>
              <a:rPr lang="en-US" sz="2000" b="1" noProof="0" dirty="0">
                <a:solidFill>
                  <a:schemeClr val="accent3"/>
                </a:solidFill>
                <a:latin typeface="Calibri" panose="020F0502020204030204" pitchFamily="34" charset="0"/>
                <a:ea typeface="+mj-ea"/>
                <a:cs typeface="Calibri" panose="020F0502020204030204" pitchFamily="34" charset="0"/>
              </a:rPr>
              <a:t> </a:t>
            </a:r>
            <a:r>
              <a:rPr lang="en-US" sz="2000" b="1" noProof="0" dirty="0" err="1">
                <a:solidFill>
                  <a:schemeClr val="accent3"/>
                </a:solidFill>
                <a:latin typeface="Calibri" panose="020F0502020204030204" pitchFamily="34" charset="0"/>
                <a:ea typeface="+mj-ea"/>
                <a:cs typeface="Calibri" panose="020F0502020204030204" pitchFamily="34" charset="0"/>
              </a:rPr>
              <a:t>Vintila</a:t>
            </a:r>
            <a:endParaRPr lang="en-US" sz="2000" b="1" noProof="0" dirty="0">
              <a:solidFill>
                <a:schemeClr val="accent3"/>
              </a:solidFill>
              <a:latin typeface="Calibri" panose="020F0502020204030204" pitchFamily="34" charset="0"/>
              <a:ea typeface="+mj-ea"/>
              <a:cs typeface="Calibri" panose="020F0502020204030204" pitchFamily="34" charset="0"/>
            </a:endParaRPr>
          </a:p>
          <a:p>
            <a:pPr marL="0" marR="0" lvl="0" indent="0" algn="ctr" defTabSz="1031626" rtl="0" eaLnBrk="1" fontAlgn="auto" latinLnBrk="0" hangingPunct="1">
              <a:lnSpc>
                <a:spcPct val="100000"/>
              </a:lnSpc>
              <a:spcBef>
                <a:spcPct val="0"/>
              </a:spcBef>
              <a:spcAft>
                <a:spcPts val="0"/>
              </a:spcAft>
              <a:buClrTx/>
              <a:buSzTx/>
              <a:buFontTx/>
              <a:buNone/>
              <a:tabLst>
                <a:tab pos="3595688" algn="l"/>
              </a:tabLst>
              <a:defRPr/>
            </a:pPr>
            <a:r>
              <a:rPr kumimoji="0" lang="en-US" i="1" u="none" strike="noStrike" kern="1200" cap="none" spc="0" normalizeH="0" baseline="0" dirty="0">
                <a:ln>
                  <a:noFill/>
                </a:ln>
                <a:solidFill>
                  <a:schemeClr val="tx1"/>
                </a:solidFill>
                <a:effectLst/>
                <a:uLnTx/>
                <a:uFillTx/>
                <a:latin typeface="Calibri" panose="020F0502020204030204" pitchFamily="34" charset="0"/>
                <a:ea typeface="+mj-ea"/>
                <a:cs typeface="Calibri" panose="020F0502020204030204" pitchFamily="34" charset="0"/>
              </a:rPr>
              <a:t>Innovat</a:t>
            </a:r>
            <a:r>
              <a:rPr lang="en-US" i="1" dirty="0">
                <a:latin typeface="Calibri" panose="020F0502020204030204" pitchFamily="34" charset="0"/>
                <a:ea typeface="+mj-ea"/>
                <a:cs typeface="Calibri" panose="020F0502020204030204" pitchFamily="34" charset="0"/>
              </a:rPr>
              <a:t>ion Architect, RBC</a:t>
            </a:r>
            <a:endParaRPr kumimoji="0" lang="en-US" i="1"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grpSp>
        <p:nvGrpSpPr>
          <p:cNvPr id="17" name="Group 29">
            <a:extLst>
              <a:ext uri="{FF2B5EF4-FFF2-40B4-BE49-F238E27FC236}">
                <a16:creationId xmlns:a16="http://schemas.microsoft.com/office/drawing/2014/main" id="{07ACACD8-99E1-EDA6-BD05-ED7A591AC321}"/>
              </a:ext>
            </a:extLst>
          </p:cNvPr>
          <p:cNvGrpSpPr/>
          <p:nvPr/>
        </p:nvGrpSpPr>
        <p:grpSpPr>
          <a:xfrm>
            <a:off x="5471891" y="6179032"/>
            <a:ext cx="1012854" cy="152400"/>
            <a:chOff x="4168751" y="2495551"/>
            <a:chExt cx="1012854" cy="152400"/>
          </a:xfrm>
        </p:grpSpPr>
        <p:sp>
          <p:nvSpPr>
            <p:cNvPr id="18" name="Oval 17">
              <a:extLst>
                <a:ext uri="{FF2B5EF4-FFF2-40B4-BE49-F238E27FC236}">
                  <a16:creationId xmlns:a16="http://schemas.microsoft.com/office/drawing/2014/main" id="{62E5CABC-AFF1-575A-29A0-E494B2C3E9B7}"/>
                </a:ext>
              </a:extLst>
            </p:cNvPr>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9" name="Oval 18">
              <a:extLst>
                <a:ext uri="{FF2B5EF4-FFF2-40B4-BE49-F238E27FC236}">
                  <a16:creationId xmlns:a16="http://schemas.microsoft.com/office/drawing/2014/main" id="{B7975FBB-7B3F-7A81-8782-E9AACEBAD299}"/>
                </a:ext>
              </a:extLst>
            </p:cNvPr>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0" name="Oval 19">
              <a:extLst>
                <a:ext uri="{FF2B5EF4-FFF2-40B4-BE49-F238E27FC236}">
                  <a16:creationId xmlns:a16="http://schemas.microsoft.com/office/drawing/2014/main" id="{0E04930A-8CC9-8F61-6885-B4DD45C580AE}"/>
                </a:ext>
              </a:extLst>
            </p:cNvPr>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2" name="Oval 21">
              <a:extLst>
                <a:ext uri="{FF2B5EF4-FFF2-40B4-BE49-F238E27FC236}">
                  <a16:creationId xmlns:a16="http://schemas.microsoft.com/office/drawing/2014/main" id="{F44C3EDF-9EDD-0B7B-B4E8-F403A37775BA}"/>
                </a:ext>
              </a:extLst>
            </p:cNvPr>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3" name="Oval 22">
              <a:extLst>
                <a:ext uri="{FF2B5EF4-FFF2-40B4-BE49-F238E27FC236}">
                  <a16:creationId xmlns:a16="http://schemas.microsoft.com/office/drawing/2014/main" id="{C371D8C5-D20F-3940-72FD-35C50C7C3E6F}"/>
                </a:ext>
              </a:extLst>
            </p:cNvPr>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4" name="Oval 23">
              <a:extLst>
                <a:ext uri="{FF2B5EF4-FFF2-40B4-BE49-F238E27FC236}">
                  <a16:creationId xmlns:a16="http://schemas.microsoft.com/office/drawing/2014/main" id="{5B9A38A0-8248-9521-E9CA-4B89B178AD1F}"/>
                </a:ext>
              </a:extLst>
            </p:cNvPr>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5" name="Oval 24">
              <a:extLst>
                <a:ext uri="{FF2B5EF4-FFF2-40B4-BE49-F238E27FC236}">
                  <a16:creationId xmlns:a16="http://schemas.microsoft.com/office/drawing/2014/main" id="{0C70709D-B8AF-7017-735C-106338576F2D}"/>
                </a:ext>
              </a:extLst>
            </p:cNvPr>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grpSp>
      <p:sp>
        <p:nvSpPr>
          <p:cNvPr id="21" name="TextBox 20">
            <a:extLst>
              <a:ext uri="{FF2B5EF4-FFF2-40B4-BE49-F238E27FC236}">
                <a16:creationId xmlns:a16="http://schemas.microsoft.com/office/drawing/2014/main" id="{D612CD4E-B96F-4F16-A5B9-B7E95CACE7B9}"/>
              </a:ext>
            </a:extLst>
          </p:cNvPr>
          <p:cNvSpPr txBox="1"/>
          <p:nvPr/>
        </p:nvSpPr>
        <p:spPr>
          <a:xfrm>
            <a:off x="2923173" y="4177035"/>
            <a:ext cx="611028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Thank you!</a:t>
            </a:r>
          </a:p>
        </p:txBody>
      </p:sp>
      <p:grpSp>
        <p:nvGrpSpPr>
          <p:cNvPr id="34" name="Group 33">
            <a:extLst>
              <a:ext uri="{FF2B5EF4-FFF2-40B4-BE49-F238E27FC236}">
                <a16:creationId xmlns:a16="http://schemas.microsoft.com/office/drawing/2014/main" id="{260763B1-CC99-6721-0508-C8AB9AC8F79E}"/>
              </a:ext>
            </a:extLst>
          </p:cNvPr>
          <p:cNvGrpSpPr>
            <a:grpSpLocks noChangeAspect="1"/>
          </p:cNvGrpSpPr>
          <p:nvPr/>
        </p:nvGrpSpPr>
        <p:grpSpPr>
          <a:xfrm>
            <a:off x="5094496" y="1013847"/>
            <a:ext cx="2248002" cy="1826936"/>
            <a:chOff x="895350" y="791122"/>
            <a:chExt cx="3838184" cy="3119267"/>
          </a:xfrm>
        </p:grpSpPr>
        <p:sp>
          <p:nvSpPr>
            <p:cNvPr id="26" name="Oval 25">
              <a:extLst>
                <a:ext uri="{FF2B5EF4-FFF2-40B4-BE49-F238E27FC236}">
                  <a16:creationId xmlns:a16="http://schemas.microsoft.com/office/drawing/2014/main" id="{755046B6-B510-7C23-9C13-44F0EFCB84DA}"/>
                </a:ext>
              </a:extLst>
            </p:cNvPr>
            <p:cNvSpPr/>
            <p:nvPr/>
          </p:nvSpPr>
          <p:spPr>
            <a:xfrm>
              <a:off x="895350" y="791122"/>
              <a:ext cx="3128011" cy="3119267"/>
            </a:xfrm>
            <a:prstGeom prst="ellipse">
              <a:avLst/>
            </a:prstGeom>
            <a:solidFill>
              <a:schemeClr val="bg1"/>
            </a:solidFill>
            <a:ln>
              <a:noFill/>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a:p>
          </p:txBody>
        </p:sp>
        <p:pic>
          <p:nvPicPr>
            <p:cNvPr id="27" name="Picture 26" descr="A person smiling for a picture&#10;&#10;Description automatically generated">
              <a:extLst>
                <a:ext uri="{FF2B5EF4-FFF2-40B4-BE49-F238E27FC236}">
                  <a16:creationId xmlns:a16="http://schemas.microsoft.com/office/drawing/2014/main" id="{74B608BF-D867-9D62-6BEE-E272C0F011EC}"/>
                </a:ext>
              </a:extLst>
            </p:cNvPr>
            <p:cNvPicPr>
              <a:picLocks noChangeAspect="1"/>
            </p:cNvPicPr>
            <p:nvPr/>
          </p:nvPicPr>
          <p:blipFill rotWithShape="1">
            <a:blip r:embed="rId5"/>
            <a:srcRect l="7433" t="6822" r="8105" b="7363"/>
            <a:stretch/>
          </p:blipFill>
          <p:spPr>
            <a:xfrm>
              <a:off x="1393770" y="1214060"/>
              <a:ext cx="2139780" cy="2232055"/>
            </a:xfrm>
            <a:prstGeom prst="ellipse">
              <a:avLst/>
            </a:prstGeom>
          </p:spPr>
        </p:pic>
        <p:sp>
          <p:nvSpPr>
            <p:cNvPr id="28" name="Rectangle: Rounded Corners 27">
              <a:extLst>
                <a:ext uri="{FF2B5EF4-FFF2-40B4-BE49-F238E27FC236}">
                  <a16:creationId xmlns:a16="http://schemas.microsoft.com/office/drawing/2014/main" id="{FC0169B3-2E27-ED19-12ED-543B0B0E592F}"/>
                </a:ext>
              </a:extLst>
            </p:cNvPr>
            <p:cNvSpPr/>
            <p:nvPr/>
          </p:nvSpPr>
          <p:spPr>
            <a:xfrm>
              <a:off x="2809484" y="2930291"/>
              <a:ext cx="1924050" cy="8773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FDE61C23-7374-3D12-CBCC-2683E16CA237}"/>
                </a:ext>
              </a:extLst>
            </p:cNvPr>
            <p:cNvGrpSpPr/>
            <p:nvPr/>
          </p:nvGrpSpPr>
          <p:grpSpPr>
            <a:xfrm>
              <a:off x="2882642" y="2991658"/>
              <a:ext cx="1819928" cy="793138"/>
              <a:chOff x="3249099" y="3026275"/>
              <a:chExt cx="1819928" cy="793138"/>
            </a:xfrm>
          </p:grpSpPr>
          <p:pic>
            <p:nvPicPr>
              <p:cNvPr id="32" name="Picture 4">
                <a:extLst>
                  <a:ext uri="{FF2B5EF4-FFF2-40B4-BE49-F238E27FC236}">
                    <a16:creationId xmlns:a16="http://schemas.microsoft.com/office/drawing/2014/main" id="{55D25EA3-E4DE-A4C0-B53D-D79C9410A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9099" y="3026275"/>
                <a:ext cx="1819928" cy="79313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AB9E4D8-A75D-8BD9-D476-6FBE665F41B8}"/>
                  </a:ext>
                </a:extLst>
              </p:cNvPr>
              <p:cNvSpPr/>
              <p:nvPr/>
            </p:nvSpPr>
            <p:spPr>
              <a:xfrm>
                <a:off x="3876472" y="3624475"/>
                <a:ext cx="1192555" cy="15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9970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0BE02C0-688A-7FDA-9B4F-86B8DACB04E0}"/>
              </a:ext>
            </a:extLst>
          </p:cNvPr>
          <p:cNvGrpSpPr/>
          <p:nvPr/>
        </p:nvGrpSpPr>
        <p:grpSpPr>
          <a:xfrm>
            <a:off x="-24414" y="-45477"/>
            <a:ext cx="12216414" cy="2519074"/>
            <a:chOff x="-24414" y="-45477"/>
            <a:chExt cx="12216414" cy="2519074"/>
          </a:xfrm>
        </p:grpSpPr>
        <p:pic>
          <p:nvPicPr>
            <p:cNvPr id="2060" name="Picture 12" descr="Managing technology innovation - KPMG China">
              <a:extLst>
                <a:ext uri="{FF2B5EF4-FFF2-40B4-BE49-F238E27FC236}">
                  <a16:creationId xmlns:a16="http://schemas.microsoft.com/office/drawing/2014/main" id="{69914BA7-39CA-FB17-DF23-9DD6D881AD6A}"/>
                </a:ext>
              </a:extLst>
            </p:cNvPr>
            <p:cNvPicPr>
              <a:picLocks noChangeAspect="1" noChangeArrowheads="1"/>
            </p:cNvPicPr>
            <p:nvPr/>
          </p:nvPicPr>
          <p:blipFill>
            <a:blip r:embed="rId3">
              <a:alphaModFix amt="67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8640" y="-45477"/>
              <a:ext cx="4023360" cy="25190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Managing technology innovation - KPMG China">
              <a:extLst>
                <a:ext uri="{FF2B5EF4-FFF2-40B4-BE49-F238E27FC236}">
                  <a16:creationId xmlns:a16="http://schemas.microsoft.com/office/drawing/2014/main" id="{D47D84B5-9EB7-2B26-A44A-370F238286DB}"/>
                </a:ext>
              </a:extLst>
            </p:cNvPr>
            <p:cNvPicPr>
              <a:picLocks noChangeAspect="1" noChangeArrowheads="1"/>
            </p:cNvPicPr>
            <p:nvPr/>
          </p:nvPicPr>
          <p:blipFill rotWithShape="1">
            <a:blip r:embed="rId3">
              <a:alphaModFix amt="67000"/>
              <a:duotone>
                <a:schemeClr val="accent1">
                  <a:shade val="45000"/>
                  <a:satMod val="135000"/>
                </a:schemeClr>
                <a:prstClr val="white"/>
              </a:duotone>
              <a:extLst>
                <a:ext uri="{28A0092B-C50C-407E-A947-70E740481C1C}">
                  <a14:useLocalDpi xmlns:a14="http://schemas.microsoft.com/office/drawing/2010/main" val="0"/>
                </a:ext>
              </a:extLst>
            </a:blip>
            <a:srcRect r="64773"/>
            <a:stretch/>
          </p:blipFill>
          <p:spPr bwMode="auto">
            <a:xfrm rot="10800000">
              <a:off x="-24414" y="-45477"/>
              <a:ext cx="8192069" cy="251907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Oval 5">
            <a:extLst>
              <a:ext uri="{FF2B5EF4-FFF2-40B4-BE49-F238E27FC236}">
                <a16:creationId xmlns:a16="http://schemas.microsoft.com/office/drawing/2014/main" id="{EF95A725-AC8A-C3C3-B115-EAC3C5D915E6}"/>
              </a:ext>
            </a:extLst>
          </p:cNvPr>
          <p:cNvSpPr/>
          <p:nvPr/>
        </p:nvSpPr>
        <p:spPr>
          <a:xfrm>
            <a:off x="895350" y="791122"/>
            <a:ext cx="3128011" cy="3119267"/>
          </a:xfrm>
          <a:prstGeom prst="ellipse">
            <a:avLst/>
          </a:prstGeom>
          <a:solidFill>
            <a:schemeClr val="bg1"/>
          </a:solidFill>
          <a:ln>
            <a:noFill/>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a:p>
        </p:txBody>
      </p:sp>
      <p:pic>
        <p:nvPicPr>
          <p:cNvPr id="26" name="Picture 25" descr="A person smiling for a picture&#10;&#10;Description automatically generated">
            <a:extLst>
              <a:ext uri="{FF2B5EF4-FFF2-40B4-BE49-F238E27FC236}">
                <a16:creationId xmlns:a16="http://schemas.microsoft.com/office/drawing/2014/main" id="{7F08F1D2-499E-248D-0B98-A233FE908769}"/>
              </a:ext>
            </a:extLst>
          </p:cNvPr>
          <p:cNvPicPr>
            <a:picLocks noChangeAspect="1"/>
          </p:cNvPicPr>
          <p:nvPr/>
        </p:nvPicPr>
        <p:blipFill rotWithShape="1">
          <a:blip r:embed="rId4"/>
          <a:srcRect l="7433" t="6822" r="8105" b="7363"/>
          <a:stretch/>
        </p:blipFill>
        <p:spPr>
          <a:xfrm>
            <a:off x="1393770" y="1214060"/>
            <a:ext cx="2139780" cy="2232055"/>
          </a:xfrm>
          <a:prstGeom prst="ellipse">
            <a:avLst/>
          </a:prstGeom>
        </p:spPr>
      </p:pic>
      <p:sp>
        <p:nvSpPr>
          <p:cNvPr id="27" name="Rectangle: Rounded Corners 26">
            <a:extLst>
              <a:ext uri="{FF2B5EF4-FFF2-40B4-BE49-F238E27FC236}">
                <a16:creationId xmlns:a16="http://schemas.microsoft.com/office/drawing/2014/main" id="{D605D18C-20F5-220E-8CF2-67C48C3E1E75}"/>
              </a:ext>
            </a:extLst>
          </p:cNvPr>
          <p:cNvSpPr/>
          <p:nvPr/>
        </p:nvSpPr>
        <p:spPr>
          <a:xfrm>
            <a:off x="2809484" y="2930291"/>
            <a:ext cx="1924050" cy="8773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D9A44E-9DBD-C3D1-1DB6-193E96962BCD}"/>
              </a:ext>
            </a:extLst>
          </p:cNvPr>
          <p:cNvSpPr txBox="1"/>
          <p:nvPr/>
        </p:nvSpPr>
        <p:spPr>
          <a:xfrm>
            <a:off x="6809643" y="3121919"/>
            <a:ext cx="4845070" cy="2539157"/>
          </a:xfrm>
          <a:prstGeom prst="rect">
            <a:avLst/>
          </a:prstGeom>
          <a:noFill/>
        </p:spPr>
        <p:txBody>
          <a:bodyPr wrap="square" rtlCol="0">
            <a:spAutoFit/>
          </a:bodyPr>
          <a:lstStyle/>
          <a:p>
            <a:pPr marR="0" lvl="0" defTabSz="914400" rtl="0" eaLnBrk="1" fontAlgn="auto" latinLnBrk="0" hangingPunct="1">
              <a:spcBef>
                <a:spcPts val="0"/>
              </a:spcBef>
              <a:spcAft>
                <a:spcPts val="600"/>
              </a:spcAft>
              <a:buClrTx/>
              <a:buSzTx/>
              <a:tabLst/>
              <a:defRPr/>
            </a:pPr>
            <a:r>
              <a:rPr lang="en-US" sz="1600" dirty="0">
                <a:solidFill>
                  <a:srgbClr val="000000"/>
                </a:solidFill>
                <a:latin typeface="Calibri Light" panose="020F0302020204030204" pitchFamily="34" charset="0"/>
                <a:cs typeface="Calibri Light" panose="020F0302020204030204" pitchFamily="34" charset="0"/>
              </a:rPr>
              <a:t>What I do:</a:t>
            </a:r>
          </a:p>
          <a:p>
            <a:pPr marL="285750" marR="0" lvl="0" indent="-285750" defTabSz="914400" rtl="0" eaLnBrk="1" fontAlgn="auto" latinLnBrk="0" hangingPunct="1">
              <a:spcBef>
                <a:spcPts val="0"/>
              </a:spcBef>
              <a:spcAft>
                <a:spcPts val="600"/>
              </a:spcAft>
              <a:buClrTx/>
              <a:buSzTx/>
              <a:buFont typeface="Arial" panose="020B0604020202020204" pitchFamily="34" charset="0"/>
              <a:buChar char="•"/>
              <a:tabLst/>
              <a:defRPr/>
            </a:pPr>
            <a:r>
              <a:rPr lang="en-US" sz="1600" dirty="0">
                <a:solidFill>
                  <a:srgbClr val="000000"/>
                </a:solidFill>
                <a:latin typeface="Calibri Light" panose="020F0302020204030204" pitchFamily="34" charset="0"/>
                <a:cs typeface="Calibri Light" panose="020F0302020204030204" pitchFamily="34" charset="0"/>
              </a:rPr>
              <a:t>S</a:t>
            </a:r>
            <a:r>
              <a:rPr kumimoji="0" lang="en-US" sz="16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upport</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product owners with AI application and design decision patterns</a:t>
            </a:r>
          </a:p>
          <a:p>
            <a:pPr marL="285750" marR="0" lvl="0" indent="-285750" defTabSz="914400" rtl="0" eaLnBrk="1" fontAlgn="auto" latinLnBrk="0" hangingPunct="1">
              <a:spcBef>
                <a:spcPts val="0"/>
              </a:spcBef>
              <a:spcAft>
                <a:spcPts val="600"/>
              </a:spcAft>
              <a:buClrTx/>
              <a:buSzTx/>
              <a:buFont typeface="Arial" panose="020B0604020202020204" pitchFamily="34" charset="0"/>
              <a:buChar char="•"/>
              <a:tabLst/>
              <a:defRPr/>
            </a:pPr>
            <a:r>
              <a:rPr lang="en-US" sz="1600" dirty="0">
                <a:solidFill>
                  <a:srgbClr val="000000"/>
                </a:solidFill>
                <a:latin typeface="Calibri Light" panose="020F0302020204030204" pitchFamily="34" charset="0"/>
                <a:cs typeface="Calibri Light" panose="020F0302020204030204" pitchFamily="34" charset="0"/>
              </a:rPr>
              <a:t>D</a:t>
            </a:r>
            <a:r>
              <a:rPr kumimoji="0" lang="en-US" sz="16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istill</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unifying architectures to increase internal adoption of AI technologies in systematic and principled ways</a:t>
            </a:r>
          </a:p>
          <a:p>
            <a:pPr marL="285750" marR="0" lvl="0" indent="-28575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Evaluate and help adoption of confidential computing infrastructure, models, frameworks, etc. from external providers</a:t>
            </a:r>
          </a:p>
        </p:txBody>
      </p:sp>
      <p:grpSp>
        <p:nvGrpSpPr>
          <p:cNvPr id="8" name="Group 24">
            <a:extLst>
              <a:ext uri="{FF2B5EF4-FFF2-40B4-BE49-F238E27FC236}">
                <a16:creationId xmlns:a16="http://schemas.microsoft.com/office/drawing/2014/main" id="{8F1B60F8-8128-4325-22F8-2CAED32BCB90}"/>
              </a:ext>
            </a:extLst>
          </p:cNvPr>
          <p:cNvGrpSpPr/>
          <p:nvPr/>
        </p:nvGrpSpPr>
        <p:grpSpPr>
          <a:xfrm>
            <a:off x="1952927" y="4801429"/>
            <a:ext cx="1012854" cy="152400"/>
            <a:chOff x="4168751" y="2495551"/>
            <a:chExt cx="1012854" cy="152400"/>
          </a:xfrm>
        </p:grpSpPr>
        <p:sp>
          <p:nvSpPr>
            <p:cNvPr id="9" name="Oval 8">
              <a:extLst>
                <a:ext uri="{FF2B5EF4-FFF2-40B4-BE49-F238E27FC236}">
                  <a16:creationId xmlns:a16="http://schemas.microsoft.com/office/drawing/2014/main" id="{543369A4-D588-5280-76C9-523A89199FB7}"/>
                </a:ext>
              </a:extLst>
            </p:cNvPr>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3A7B4A0A-0E37-86CE-0C8A-78E60E8A7695}"/>
                </a:ext>
              </a:extLst>
            </p:cNvPr>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C44F1FA6-7D7F-08B2-4BAF-8F912A4EBFC2}"/>
                </a:ext>
              </a:extLst>
            </p:cNvPr>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F66FC053-D592-B34F-30AF-E7FADD17BB3E}"/>
                </a:ext>
              </a:extLst>
            </p:cNvPr>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E4460BFF-92C5-2282-9EBD-68A4628BDED3}"/>
                </a:ext>
              </a:extLst>
            </p:cNvPr>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B2E03C6D-3C80-B043-6C50-C0F02D93D07D}"/>
                </a:ext>
              </a:extLst>
            </p:cNvPr>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65C0DE1D-C24D-3691-3913-E22A484F5BE6}"/>
                </a:ext>
              </a:extLst>
            </p:cNvPr>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grpSp>
      <p:sp>
        <p:nvSpPr>
          <p:cNvPr id="16" name="Title 1">
            <a:extLst>
              <a:ext uri="{FF2B5EF4-FFF2-40B4-BE49-F238E27FC236}">
                <a16:creationId xmlns:a16="http://schemas.microsoft.com/office/drawing/2014/main" id="{878D55C1-4C99-ECCE-2FDF-4A6CD32F0215}"/>
              </a:ext>
            </a:extLst>
          </p:cNvPr>
          <p:cNvSpPr txBox="1">
            <a:spLocks/>
          </p:cNvSpPr>
          <p:nvPr/>
        </p:nvSpPr>
        <p:spPr>
          <a:xfrm>
            <a:off x="1640506" y="4137849"/>
            <a:ext cx="1637697" cy="360087"/>
          </a:xfrm>
          <a:prstGeom prst="rect">
            <a:avLst/>
          </a:prstGeom>
        </p:spPr>
        <p:txBody>
          <a:bodyPr vert="horz" wrap="none" lIns="0" tIns="0" rIns="0" bIns="0" rtlCol="0" anchor="ctr">
            <a:noAutofit/>
          </a:bodyPr>
          <a:lstStyle/>
          <a:p>
            <a:pPr marL="0" marR="0" lvl="0" indent="0" algn="ctr" defTabSz="1031626" rtl="0" eaLnBrk="1" fontAlgn="auto" latinLnBrk="0" hangingPunct="1">
              <a:lnSpc>
                <a:spcPct val="100000"/>
              </a:lnSpc>
              <a:spcBef>
                <a:spcPct val="0"/>
              </a:spcBef>
              <a:spcAft>
                <a:spcPts val="0"/>
              </a:spcAft>
              <a:buClrTx/>
              <a:buSzTx/>
              <a:buFontTx/>
              <a:buNone/>
              <a:tabLst>
                <a:tab pos="3595688" algn="l"/>
              </a:tabLst>
              <a:defRPr/>
            </a:pPr>
            <a:r>
              <a:rPr lang="en-US" sz="2000" b="1" noProof="0" dirty="0" err="1">
                <a:solidFill>
                  <a:schemeClr val="accent3"/>
                </a:solidFill>
                <a:latin typeface="Calibri" panose="020F0502020204030204" pitchFamily="34" charset="0"/>
                <a:ea typeface="+mj-ea"/>
                <a:cs typeface="Calibri" panose="020F0502020204030204" pitchFamily="34" charset="0"/>
              </a:rPr>
              <a:t>Iustina</a:t>
            </a:r>
            <a:r>
              <a:rPr lang="en-US" sz="2000" b="1" noProof="0" dirty="0">
                <a:solidFill>
                  <a:schemeClr val="accent3"/>
                </a:solidFill>
                <a:latin typeface="Calibri" panose="020F0502020204030204" pitchFamily="34" charset="0"/>
                <a:ea typeface="+mj-ea"/>
                <a:cs typeface="Calibri" panose="020F0502020204030204" pitchFamily="34" charset="0"/>
              </a:rPr>
              <a:t> </a:t>
            </a:r>
            <a:r>
              <a:rPr lang="en-US" sz="2000" b="1" noProof="0" dirty="0" err="1">
                <a:solidFill>
                  <a:schemeClr val="accent3"/>
                </a:solidFill>
                <a:latin typeface="Calibri" panose="020F0502020204030204" pitchFamily="34" charset="0"/>
                <a:ea typeface="+mj-ea"/>
                <a:cs typeface="Calibri" panose="020F0502020204030204" pitchFamily="34" charset="0"/>
              </a:rPr>
              <a:t>Vintila</a:t>
            </a:r>
            <a:endParaRPr lang="en-US" sz="2000" b="1" noProof="0" dirty="0">
              <a:solidFill>
                <a:schemeClr val="accent3"/>
              </a:solidFill>
              <a:latin typeface="Calibri" panose="020F0502020204030204" pitchFamily="34" charset="0"/>
              <a:ea typeface="+mj-ea"/>
              <a:cs typeface="Calibri" panose="020F0502020204030204" pitchFamily="34" charset="0"/>
            </a:endParaRPr>
          </a:p>
          <a:p>
            <a:pPr marL="0" marR="0" lvl="0" indent="0" algn="ctr" defTabSz="1031626" rtl="0" eaLnBrk="1" fontAlgn="auto" latinLnBrk="0" hangingPunct="1">
              <a:lnSpc>
                <a:spcPct val="100000"/>
              </a:lnSpc>
              <a:spcBef>
                <a:spcPct val="0"/>
              </a:spcBef>
              <a:spcAft>
                <a:spcPts val="0"/>
              </a:spcAft>
              <a:buClrTx/>
              <a:buSzTx/>
              <a:buFontTx/>
              <a:buNone/>
              <a:tabLst>
                <a:tab pos="3595688" algn="l"/>
              </a:tabLst>
              <a:defRPr/>
            </a:pPr>
            <a:r>
              <a:rPr kumimoji="0" lang="en-US" i="1" u="none" strike="noStrike" kern="1200" cap="none" spc="0" normalizeH="0" baseline="0" dirty="0">
                <a:ln>
                  <a:noFill/>
                </a:ln>
                <a:solidFill>
                  <a:schemeClr val="tx1"/>
                </a:solidFill>
                <a:effectLst/>
                <a:uLnTx/>
                <a:uFillTx/>
                <a:latin typeface="Calibri" panose="020F0502020204030204" pitchFamily="34" charset="0"/>
                <a:ea typeface="+mj-ea"/>
                <a:cs typeface="Calibri" panose="020F0502020204030204" pitchFamily="34" charset="0"/>
              </a:rPr>
              <a:t>Data &amp; AI Innovation</a:t>
            </a:r>
            <a:endParaRPr kumimoji="0" lang="en-US" i="1"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grpSp>
        <p:nvGrpSpPr>
          <p:cNvPr id="17" name="Group 29">
            <a:extLst>
              <a:ext uri="{FF2B5EF4-FFF2-40B4-BE49-F238E27FC236}">
                <a16:creationId xmlns:a16="http://schemas.microsoft.com/office/drawing/2014/main" id="{07ACACD8-99E1-EDA6-BD05-ED7A591AC321}"/>
              </a:ext>
            </a:extLst>
          </p:cNvPr>
          <p:cNvGrpSpPr/>
          <p:nvPr/>
        </p:nvGrpSpPr>
        <p:grpSpPr>
          <a:xfrm>
            <a:off x="5589573" y="6167156"/>
            <a:ext cx="1012854" cy="152400"/>
            <a:chOff x="4168751" y="2495551"/>
            <a:chExt cx="1012854" cy="152400"/>
          </a:xfrm>
        </p:grpSpPr>
        <p:sp>
          <p:nvSpPr>
            <p:cNvPr id="18" name="Oval 17">
              <a:extLst>
                <a:ext uri="{FF2B5EF4-FFF2-40B4-BE49-F238E27FC236}">
                  <a16:creationId xmlns:a16="http://schemas.microsoft.com/office/drawing/2014/main" id="{62E5CABC-AFF1-575A-29A0-E494B2C3E9B7}"/>
                </a:ext>
              </a:extLst>
            </p:cNvPr>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9" name="Oval 18">
              <a:extLst>
                <a:ext uri="{FF2B5EF4-FFF2-40B4-BE49-F238E27FC236}">
                  <a16:creationId xmlns:a16="http://schemas.microsoft.com/office/drawing/2014/main" id="{B7975FBB-7B3F-7A81-8782-E9AACEBAD299}"/>
                </a:ext>
              </a:extLst>
            </p:cNvPr>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0" name="Oval 19">
              <a:extLst>
                <a:ext uri="{FF2B5EF4-FFF2-40B4-BE49-F238E27FC236}">
                  <a16:creationId xmlns:a16="http://schemas.microsoft.com/office/drawing/2014/main" id="{0E04930A-8CC9-8F61-6885-B4DD45C580AE}"/>
                </a:ext>
              </a:extLst>
            </p:cNvPr>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2" name="Oval 21">
              <a:extLst>
                <a:ext uri="{FF2B5EF4-FFF2-40B4-BE49-F238E27FC236}">
                  <a16:creationId xmlns:a16="http://schemas.microsoft.com/office/drawing/2014/main" id="{F44C3EDF-9EDD-0B7B-B4E8-F403A37775BA}"/>
                </a:ext>
              </a:extLst>
            </p:cNvPr>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3" name="Oval 22">
              <a:extLst>
                <a:ext uri="{FF2B5EF4-FFF2-40B4-BE49-F238E27FC236}">
                  <a16:creationId xmlns:a16="http://schemas.microsoft.com/office/drawing/2014/main" id="{C371D8C5-D20F-3940-72FD-35C50C7C3E6F}"/>
                </a:ext>
              </a:extLst>
            </p:cNvPr>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4" name="Oval 23">
              <a:extLst>
                <a:ext uri="{FF2B5EF4-FFF2-40B4-BE49-F238E27FC236}">
                  <a16:creationId xmlns:a16="http://schemas.microsoft.com/office/drawing/2014/main" id="{5B9A38A0-8248-9521-E9CA-4B89B178AD1F}"/>
                </a:ext>
              </a:extLst>
            </p:cNvPr>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5" name="Oval 24">
              <a:extLst>
                <a:ext uri="{FF2B5EF4-FFF2-40B4-BE49-F238E27FC236}">
                  <a16:creationId xmlns:a16="http://schemas.microsoft.com/office/drawing/2014/main" id="{0C70709D-B8AF-7017-735C-106338576F2D}"/>
                </a:ext>
              </a:extLst>
            </p:cNvPr>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grpSp>
      <p:grpSp>
        <p:nvGrpSpPr>
          <p:cNvPr id="3" name="Group 2">
            <a:extLst>
              <a:ext uri="{FF2B5EF4-FFF2-40B4-BE49-F238E27FC236}">
                <a16:creationId xmlns:a16="http://schemas.microsoft.com/office/drawing/2014/main" id="{01871B12-7458-3D58-360F-EB3E3596D0AD}"/>
              </a:ext>
            </a:extLst>
          </p:cNvPr>
          <p:cNvGrpSpPr/>
          <p:nvPr/>
        </p:nvGrpSpPr>
        <p:grpSpPr>
          <a:xfrm>
            <a:off x="2882642" y="2991658"/>
            <a:ext cx="1819928" cy="793138"/>
            <a:chOff x="3249099" y="3026275"/>
            <a:chExt cx="1819928" cy="793138"/>
          </a:xfrm>
        </p:grpSpPr>
        <p:pic>
          <p:nvPicPr>
            <p:cNvPr id="4100" name="Picture 4">
              <a:extLst>
                <a:ext uri="{FF2B5EF4-FFF2-40B4-BE49-F238E27FC236}">
                  <a16:creationId xmlns:a16="http://schemas.microsoft.com/office/drawing/2014/main" id="{F506FF7D-218F-0541-A72E-6D1AC6DC55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099" y="3026275"/>
              <a:ext cx="1819928" cy="7931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C1DD9C-6B17-6103-CBF4-89E0A4CEE26C}"/>
                </a:ext>
              </a:extLst>
            </p:cNvPr>
            <p:cNvSpPr/>
            <p:nvPr/>
          </p:nvSpPr>
          <p:spPr>
            <a:xfrm>
              <a:off x="3876472" y="3624475"/>
              <a:ext cx="1192555" cy="15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671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20040" y="173736"/>
            <a:ext cx="11322586" cy="409478"/>
          </a:xfrm>
        </p:spPr>
        <p:txBody>
          <a:bodyPr>
            <a:normAutofit/>
          </a:bodyPr>
          <a:lstStyle/>
          <a:p>
            <a:r>
              <a:rPr lang="en-US" sz="2400" b="1" dirty="0">
                <a:solidFill>
                  <a:srgbClr val="0051A5"/>
                </a:solidFill>
                <a:latin typeface="Franklin Gothic Book" panose="020B0503020102020204" pitchFamily="34" charset="0"/>
                <a:cs typeface="+mj-cs"/>
              </a:rPr>
              <a:t>Overview</a:t>
            </a:r>
          </a:p>
        </p:txBody>
      </p:sp>
      <p:sp>
        <p:nvSpPr>
          <p:cNvPr id="4" name="TextBox 3">
            <a:extLst>
              <a:ext uri="{FF2B5EF4-FFF2-40B4-BE49-F238E27FC236}">
                <a16:creationId xmlns:a16="http://schemas.microsoft.com/office/drawing/2014/main" id="{F9F4B83A-A719-C700-5DDE-1F58E92FA287}"/>
              </a:ext>
            </a:extLst>
          </p:cNvPr>
          <p:cNvSpPr txBox="1"/>
          <p:nvPr/>
        </p:nvSpPr>
        <p:spPr>
          <a:xfrm>
            <a:off x="1350138" y="5434597"/>
            <a:ext cx="10082432" cy="595173"/>
          </a:xfrm>
          <a:prstGeom prst="rect">
            <a:avLst/>
          </a:prstGeom>
        </p:spPr>
        <p:txBody>
          <a:bodyPr wrap="square" rtlCol="0" anchor="ctr">
            <a:noAutofit/>
          </a:bodyPr>
          <a:lstStyle/>
          <a:p>
            <a:pPr algn="l"/>
            <a:endParaRPr lang="en-US" sz="1400" b="1" i="1" u="sng" dirty="0">
              <a:solidFill>
                <a:srgbClr val="899299"/>
              </a:solidFill>
              <a:latin typeface="Calibri Light" panose="020F0302020204030204" pitchFamily="34" charset="0"/>
              <a:cs typeface="Calibri Light" panose="020F0302020204030204" pitchFamily="34" charset="0"/>
            </a:endParaRPr>
          </a:p>
          <a:p>
            <a:pPr algn="l"/>
            <a:r>
              <a:rPr lang="en-US" sz="1400" b="1" i="1" u="sng" dirty="0">
                <a:solidFill>
                  <a:srgbClr val="899299"/>
                </a:solidFill>
                <a:effectLst/>
                <a:latin typeface="Calibri Light" panose="020F0302020204030204" pitchFamily="34" charset="0"/>
                <a:cs typeface="Calibri Light" panose="020F0302020204030204" pitchFamily="34" charset="0"/>
              </a:rPr>
              <a:t>Disclaimer</a:t>
            </a:r>
            <a:r>
              <a:rPr lang="en-US" sz="1400" b="0" i="1" dirty="0">
                <a:solidFill>
                  <a:srgbClr val="899299"/>
                </a:solidFill>
                <a:effectLst/>
                <a:latin typeface="Calibri Light" panose="020F0302020204030204" pitchFamily="34" charset="0"/>
                <a:cs typeface="Calibri Light" panose="020F0302020204030204" pitchFamily="34" charset="0"/>
              </a:rPr>
              <a:t>: This is our current understanding so far, from practice and research and we still need further investigations to converge.</a:t>
            </a:r>
            <a:endParaRPr lang="en-US" sz="1400" b="0" i="0" dirty="0">
              <a:solidFill>
                <a:srgbClr val="899299"/>
              </a:solidFill>
              <a:effectLst/>
              <a:latin typeface="Calibri Light" panose="020F0302020204030204" pitchFamily="34" charset="0"/>
              <a:cs typeface="Calibri Light" panose="020F0302020204030204" pitchFamily="34" charset="0"/>
            </a:endParaRPr>
          </a:p>
          <a:p>
            <a:pPr marL="0" marR="0" lvl="0" indent="0"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899299"/>
              </a:solidFill>
              <a:effectLst/>
              <a:uLnTx/>
              <a:uFillTx/>
              <a:latin typeface="Calibri Light" panose="020F0302020204030204" pitchFamily="34" charset="0"/>
              <a:cs typeface="Calibri Light" panose="020F0302020204030204" pitchFamily="34" charset="0"/>
            </a:endParaRPr>
          </a:p>
        </p:txBody>
      </p:sp>
      <p:pic>
        <p:nvPicPr>
          <p:cNvPr id="5" name="Graphic 4" descr="Information with solid fill">
            <a:extLst>
              <a:ext uri="{FF2B5EF4-FFF2-40B4-BE49-F238E27FC236}">
                <a16:creationId xmlns:a16="http://schemas.microsoft.com/office/drawing/2014/main" id="{67AAA3AF-B9BA-8F13-04F3-D17D7227A4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92938" y="5527524"/>
            <a:ext cx="457200" cy="409317"/>
          </a:xfrm>
          <a:prstGeom prst="rect">
            <a:avLst/>
          </a:prstGeom>
        </p:spPr>
      </p:pic>
      <p:sp>
        <p:nvSpPr>
          <p:cNvPr id="7" name="Rounded Rectangle 60">
            <a:extLst>
              <a:ext uri="{FF2B5EF4-FFF2-40B4-BE49-F238E27FC236}">
                <a16:creationId xmlns:a16="http://schemas.microsoft.com/office/drawing/2014/main" id="{3F8F0DC3-82FD-6796-6A32-FF23309F270A}"/>
              </a:ext>
            </a:extLst>
          </p:cNvPr>
          <p:cNvSpPr/>
          <p:nvPr/>
        </p:nvSpPr>
        <p:spPr>
          <a:xfrm>
            <a:off x="495761" y="921159"/>
            <a:ext cx="11179137" cy="4513436"/>
          </a:xfrm>
          <a:prstGeom prst="roundRect">
            <a:avLst>
              <a:gd name="adj" fmla="val 10828"/>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ndParaRPr>
          </a:p>
        </p:txBody>
      </p:sp>
      <p:sp>
        <p:nvSpPr>
          <p:cNvPr id="8" name="Rounded Rectangle 55">
            <a:extLst>
              <a:ext uri="{FF2B5EF4-FFF2-40B4-BE49-F238E27FC236}">
                <a16:creationId xmlns:a16="http://schemas.microsoft.com/office/drawing/2014/main" id="{E1716D30-EC13-5A20-9D21-07AED9C750F0}"/>
              </a:ext>
            </a:extLst>
          </p:cNvPr>
          <p:cNvSpPr/>
          <p:nvPr/>
        </p:nvSpPr>
        <p:spPr>
          <a:xfrm>
            <a:off x="791161" y="2025593"/>
            <a:ext cx="10632038" cy="686828"/>
          </a:xfrm>
          <a:prstGeom prst="roundRect">
            <a:avLst>
              <a:gd name="adj" fmla="val 11953"/>
            </a:avLst>
          </a:prstGeom>
          <a:solidFill>
            <a:schemeClr val="bg1"/>
          </a:solidFill>
          <a:ln w="12700" cap="flat" cmpd="sng" algn="ctr">
            <a:solidFill>
              <a:srgbClr val="0051A5"/>
            </a:solid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cxnSp>
        <p:nvCxnSpPr>
          <p:cNvPr id="12" name="Straight Connector 11">
            <a:extLst>
              <a:ext uri="{FF2B5EF4-FFF2-40B4-BE49-F238E27FC236}">
                <a16:creationId xmlns:a16="http://schemas.microsoft.com/office/drawing/2014/main" id="{0BBE8A04-16AF-B956-396D-2793F85725CC}"/>
              </a:ext>
            </a:extLst>
          </p:cNvPr>
          <p:cNvCxnSpPr>
            <a:cxnSpLocks/>
          </p:cNvCxnSpPr>
          <p:nvPr/>
        </p:nvCxnSpPr>
        <p:spPr>
          <a:xfrm>
            <a:off x="3527566" y="2229465"/>
            <a:ext cx="0" cy="279084"/>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3" name="Rounded Rectangle 55">
            <a:extLst>
              <a:ext uri="{FF2B5EF4-FFF2-40B4-BE49-F238E27FC236}">
                <a16:creationId xmlns:a16="http://schemas.microsoft.com/office/drawing/2014/main" id="{A5A8509D-5751-B539-827E-28A9C70BF01B}"/>
              </a:ext>
            </a:extLst>
          </p:cNvPr>
          <p:cNvSpPr/>
          <p:nvPr/>
        </p:nvSpPr>
        <p:spPr>
          <a:xfrm>
            <a:off x="791160" y="2865435"/>
            <a:ext cx="10632037" cy="686828"/>
          </a:xfrm>
          <a:prstGeom prst="roundRect">
            <a:avLst>
              <a:gd name="adj" fmla="val 11953"/>
            </a:avLst>
          </a:prstGeom>
          <a:solidFill>
            <a:schemeClr val="bg1"/>
          </a:solidFill>
          <a:ln w="12700" cap="flat" cmpd="sng" algn="ctr">
            <a:solidFill>
              <a:srgbClr val="0051A5"/>
            </a:solid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cxnSp>
        <p:nvCxnSpPr>
          <p:cNvPr id="17" name="Straight Connector 16">
            <a:extLst>
              <a:ext uri="{FF2B5EF4-FFF2-40B4-BE49-F238E27FC236}">
                <a16:creationId xmlns:a16="http://schemas.microsoft.com/office/drawing/2014/main" id="{D386A958-9F6A-825E-7685-FF22A162C749}"/>
              </a:ext>
            </a:extLst>
          </p:cNvPr>
          <p:cNvCxnSpPr>
            <a:cxnSpLocks/>
          </p:cNvCxnSpPr>
          <p:nvPr/>
        </p:nvCxnSpPr>
        <p:spPr>
          <a:xfrm>
            <a:off x="3527565" y="3069307"/>
            <a:ext cx="0" cy="279084"/>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3" name="Rounded Rectangle 55">
            <a:extLst>
              <a:ext uri="{FF2B5EF4-FFF2-40B4-BE49-F238E27FC236}">
                <a16:creationId xmlns:a16="http://schemas.microsoft.com/office/drawing/2014/main" id="{9E699DFB-26CB-0297-DAAC-B31F1E9B3E9B}"/>
              </a:ext>
            </a:extLst>
          </p:cNvPr>
          <p:cNvSpPr/>
          <p:nvPr/>
        </p:nvSpPr>
        <p:spPr>
          <a:xfrm>
            <a:off x="791160" y="3704641"/>
            <a:ext cx="10632038" cy="686828"/>
          </a:xfrm>
          <a:prstGeom prst="roundRect">
            <a:avLst>
              <a:gd name="adj" fmla="val 11953"/>
            </a:avLst>
          </a:prstGeom>
          <a:solidFill>
            <a:schemeClr val="bg1"/>
          </a:solidFill>
          <a:ln w="12700" cap="flat" cmpd="sng" algn="ctr">
            <a:solidFill>
              <a:srgbClr val="0051A5"/>
            </a:solid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sp>
        <p:nvSpPr>
          <p:cNvPr id="24" name="TextBox 23">
            <a:extLst>
              <a:ext uri="{FF2B5EF4-FFF2-40B4-BE49-F238E27FC236}">
                <a16:creationId xmlns:a16="http://schemas.microsoft.com/office/drawing/2014/main" id="{A4096F42-9D53-C127-BFEA-01EBF5970D87}"/>
              </a:ext>
            </a:extLst>
          </p:cNvPr>
          <p:cNvSpPr txBox="1"/>
          <p:nvPr/>
        </p:nvSpPr>
        <p:spPr>
          <a:xfrm>
            <a:off x="1297332" y="2237357"/>
            <a:ext cx="2230233" cy="289438"/>
          </a:xfrm>
          <a:prstGeom prst="rect">
            <a:avLst/>
          </a:prstGeom>
          <a:noFill/>
          <a:ln w="19050">
            <a:noFill/>
          </a:ln>
        </p:spPr>
        <p:txBody>
          <a:bodyPr wrap="square" lIns="0" tIns="0" rIns="0" bIns="0" rtlCol="0">
            <a:spAutoFit/>
          </a:bodyPr>
          <a:lstStyle/>
          <a:p>
            <a:pPr marL="0" marR="0" lvl="0" indent="0" defTabSz="914400" rtl="0" eaLnBrk="1" fontAlgn="auto" latinLnBrk="0" hangingPunct="1">
              <a:lnSpc>
                <a:spcPct val="110000"/>
              </a:lnSpc>
              <a:spcBef>
                <a:spcPts val="0"/>
              </a:spcBef>
              <a:spcAft>
                <a:spcPts val="300"/>
              </a:spcAft>
              <a:buClrTx/>
              <a:buSzTx/>
              <a:buFontTx/>
              <a:buNone/>
              <a:tabLst/>
              <a:defRPr/>
            </a:pPr>
            <a:r>
              <a:rPr lang="en-US" b="1" kern="0" dirty="0">
                <a:solidFill>
                  <a:srgbClr val="003168"/>
                </a:solidFill>
                <a:latin typeface="Calibri" panose="020F0502020204030204" pitchFamily="34" charset="0"/>
                <a:cs typeface="Calibri" panose="020F0502020204030204" pitchFamily="34" charset="0"/>
              </a:rPr>
              <a:t>Premises</a:t>
            </a:r>
            <a:endParaRPr kumimoji="0" lang="en-US" b="1" i="0" u="none" strike="noStrike" kern="0" cap="none" spc="0" normalizeH="0" baseline="0" noProof="0" dirty="0">
              <a:ln>
                <a:noFill/>
              </a:ln>
              <a:solidFill>
                <a:srgbClr val="003168"/>
              </a:solidFill>
              <a:effectLst/>
              <a:uLnTx/>
              <a:uFillTx/>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8DAABE1C-2FD8-BD8E-476D-96E7059DD9F0}"/>
              </a:ext>
            </a:extLst>
          </p:cNvPr>
          <p:cNvSpPr>
            <a:spLocks noChangeAspect="1"/>
          </p:cNvSpPr>
          <p:nvPr/>
        </p:nvSpPr>
        <p:spPr>
          <a:xfrm>
            <a:off x="837185" y="2225476"/>
            <a:ext cx="318211" cy="313200"/>
          </a:xfrm>
          <a:prstGeom prst="ellipse">
            <a:avLst/>
          </a:prstGeom>
          <a:solidFill>
            <a:srgbClr val="0051A5"/>
          </a:solidFill>
          <a:ln w="635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a:rPr>
              <a:t>2</a:t>
            </a:r>
            <a:endParaRPr kumimoji="0" lang="en-US" sz="1050" b="1" i="0" u="none" strike="noStrike" kern="0" cap="none" spc="0" normalizeH="0" baseline="0" noProof="0" dirty="0">
              <a:ln>
                <a:noFill/>
              </a:ln>
              <a:solidFill>
                <a:srgbClr val="FFFFFF"/>
              </a:solidFill>
              <a:effectLst/>
              <a:uLnTx/>
              <a:uFillTx/>
              <a:latin typeface="Arial"/>
            </a:endParaRPr>
          </a:p>
        </p:txBody>
      </p:sp>
      <p:sp>
        <p:nvSpPr>
          <p:cNvPr id="26" name="TextBox 25">
            <a:extLst>
              <a:ext uri="{FF2B5EF4-FFF2-40B4-BE49-F238E27FC236}">
                <a16:creationId xmlns:a16="http://schemas.microsoft.com/office/drawing/2014/main" id="{6F5B2D44-D59A-0D2F-D991-227A24C6F228}"/>
              </a:ext>
            </a:extLst>
          </p:cNvPr>
          <p:cNvSpPr txBox="1"/>
          <p:nvPr/>
        </p:nvSpPr>
        <p:spPr>
          <a:xfrm>
            <a:off x="3608406" y="2280382"/>
            <a:ext cx="7804244" cy="203389"/>
          </a:xfrm>
          <a:prstGeom prst="rect">
            <a:avLst/>
          </a:prstGeom>
          <a:noFill/>
          <a:ln>
            <a:noFill/>
          </a:ln>
        </p:spPr>
        <p:txBody>
          <a:bodyPr wrap="square" lIns="0" tIns="0" rIns="0" bIns="0" rtlCol="0" anchor="ctr">
            <a:noAutofit/>
          </a:bodyPr>
          <a:lstStyle/>
          <a:p>
            <a:r>
              <a:rPr lang="en-US" sz="1400" dirty="0">
                <a:latin typeface="Calibri Light" panose="020F0302020204030204" pitchFamily="34" charset="0"/>
                <a:cs typeface="Calibri Light" panose="020F0302020204030204" pitchFamily="34" charset="0"/>
              </a:rPr>
              <a:t>Sketch premises and classes of actors at the basis of our architecture work with federated learning and various product lines.</a:t>
            </a:r>
          </a:p>
        </p:txBody>
      </p:sp>
      <p:cxnSp>
        <p:nvCxnSpPr>
          <p:cNvPr id="27" name="Straight Connector 26">
            <a:extLst>
              <a:ext uri="{FF2B5EF4-FFF2-40B4-BE49-F238E27FC236}">
                <a16:creationId xmlns:a16="http://schemas.microsoft.com/office/drawing/2014/main" id="{AFCB1070-0A00-FB1D-3D4A-5F4BDD47DD9B}"/>
              </a:ext>
            </a:extLst>
          </p:cNvPr>
          <p:cNvCxnSpPr>
            <a:cxnSpLocks/>
          </p:cNvCxnSpPr>
          <p:nvPr/>
        </p:nvCxnSpPr>
        <p:spPr>
          <a:xfrm>
            <a:off x="3527565" y="3908513"/>
            <a:ext cx="0" cy="279084"/>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8" name="Rounded Rectangle 55">
            <a:extLst>
              <a:ext uri="{FF2B5EF4-FFF2-40B4-BE49-F238E27FC236}">
                <a16:creationId xmlns:a16="http://schemas.microsoft.com/office/drawing/2014/main" id="{EAB5B2F5-6F76-A972-9847-95E9B5AC9165}"/>
              </a:ext>
            </a:extLst>
          </p:cNvPr>
          <p:cNvSpPr/>
          <p:nvPr/>
        </p:nvSpPr>
        <p:spPr>
          <a:xfrm>
            <a:off x="791160" y="4567724"/>
            <a:ext cx="10632038" cy="686828"/>
          </a:xfrm>
          <a:prstGeom prst="roundRect">
            <a:avLst>
              <a:gd name="adj" fmla="val 11953"/>
            </a:avLst>
          </a:prstGeom>
          <a:solidFill>
            <a:schemeClr val="bg1"/>
          </a:solidFill>
          <a:ln w="12700" cap="flat" cmpd="sng" algn="ctr">
            <a:solidFill>
              <a:srgbClr val="0051A5"/>
            </a:solid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sp>
        <p:nvSpPr>
          <p:cNvPr id="29" name="TextBox 28">
            <a:extLst>
              <a:ext uri="{FF2B5EF4-FFF2-40B4-BE49-F238E27FC236}">
                <a16:creationId xmlns:a16="http://schemas.microsoft.com/office/drawing/2014/main" id="{E965F57B-1B54-173D-8865-A69447C5810D}"/>
              </a:ext>
            </a:extLst>
          </p:cNvPr>
          <p:cNvSpPr txBox="1"/>
          <p:nvPr/>
        </p:nvSpPr>
        <p:spPr>
          <a:xfrm>
            <a:off x="1297332" y="4766419"/>
            <a:ext cx="2230233" cy="289438"/>
          </a:xfrm>
          <a:prstGeom prst="rect">
            <a:avLst/>
          </a:prstGeom>
          <a:noFill/>
          <a:ln w="19050">
            <a:noFill/>
          </a:ln>
        </p:spPr>
        <p:txBody>
          <a:bodyPr wrap="square" lIns="0" tIns="0" rIns="0" bIns="0" rtlCol="0">
            <a:spAutoFit/>
          </a:bodyPr>
          <a:lstStyle/>
          <a:p>
            <a:pPr marL="0" marR="0" lvl="0" indent="0" defTabSz="914400" rtl="0" eaLnBrk="1" fontAlgn="auto" latinLnBrk="0" hangingPunct="1">
              <a:lnSpc>
                <a:spcPct val="110000"/>
              </a:lnSpc>
              <a:spcBef>
                <a:spcPts val="0"/>
              </a:spcBef>
              <a:spcAft>
                <a:spcPts val="300"/>
              </a:spcAft>
              <a:buClrTx/>
              <a:buSzTx/>
              <a:buFontTx/>
              <a:buNone/>
              <a:tabLst/>
              <a:defRPr/>
            </a:pPr>
            <a:r>
              <a:rPr lang="en-US" b="1" kern="0" dirty="0">
                <a:solidFill>
                  <a:srgbClr val="003168"/>
                </a:solidFill>
                <a:latin typeface="Calibri" panose="020F0502020204030204" pitchFamily="34" charset="0"/>
                <a:cs typeface="Calibri" panose="020F0502020204030204" pitchFamily="34" charset="0"/>
              </a:rPr>
              <a:t>Future Considerations</a:t>
            </a:r>
            <a:endParaRPr kumimoji="0" lang="en-US" b="1" i="0" u="none" strike="noStrike" kern="0" cap="none" spc="0" normalizeH="0" baseline="0" noProof="0" dirty="0">
              <a:ln>
                <a:noFill/>
              </a:ln>
              <a:solidFill>
                <a:srgbClr val="003168"/>
              </a:solidFill>
              <a:effectLst/>
              <a:uLnTx/>
              <a:uFillTx/>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28ECDA9C-6DE7-4438-6666-F126D8C5574A}"/>
              </a:ext>
            </a:extLst>
          </p:cNvPr>
          <p:cNvSpPr>
            <a:spLocks noChangeAspect="1"/>
          </p:cNvSpPr>
          <p:nvPr/>
        </p:nvSpPr>
        <p:spPr>
          <a:xfrm>
            <a:off x="837185" y="4754538"/>
            <a:ext cx="318211" cy="313200"/>
          </a:xfrm>
          <a:prstGeom prst="ellipse">
            <a:avLst/>
          </a:prstGeom>
          <a:solidFill>
            <a:srgbClr val="0051A5"/>
          </a:solidFill>
          <a:ln w="635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a:rPr>
              <a:t>5</a:t>
            </a:r>
          </a:p>
        </p:txBody>
      </p:sp>
      <p:sp>
        <p:nvSpPr>
          <p:cNvPr id="31" name="TextBox 30">
            <a:extLst>
              <a:ext uri="{FF2B5EF4-FFF2-40B4-BE49-F238E27FC236}">
                <a16:creationId xmlns:a16="http://schemas.microsoft.com/office/drawing/2014/main" id="{4AFD3D26-08A3-D559-4EA4-A46EFEDB0B92}"/>
              </a:ext>
            </a:extLst>
          </p:cNvPr>
          <p:cNvSpPr txBox="1"/>
          <p:nvPr/>
        </p:nvSpPr>
        <p:spPr>
          <a:xfrm>
            <a:off x="3618967" y="4809444"/>
            <a:ext cx="7804244" cy="203389"/>
          </a:xfrm>
          <a:prstGeom prst="rect">
            <a:avLst/>
          </a:prstGeom>
          <a:noFill/>
          <a:ln>
            <a:noFill/>
          </a:ln>
        </p:spPr>
        <p:txBody>
          <a:bodyPr wrap="square" lIns="0" tIns="0" rIns="0" bIns="0" rtlCol="0" anchor="ctr">
            <a:noAutofit/>
          </a:bodyPr>
          <a:lstStyle/>
          <a:p>
            <a:r>
              <a:rPr lang="en-US" sz="1400" dirty="0">
                <a:latin typeface="Calibri Light" panose="020F0302020204030204" pitchFamily="34" charset="0"/>
                <a:cs typeface="Calibri Light" panose="020F0302020204030204" pitchFamily="34" charset="0"/>
              </a:rPr>
              <a:t>Propose considerations and evidence of business and technical capabilities we allege are necessary for adoption of federated learning and applications. </a:t>
            </a:r>
            <a:br>
              <a:rPr lang="en-US" sz="1400" dirty="0">
                <a:latin typeface="Calibri Light" panose="020F0302020204030204" pitchFamily="34" charset="0"/>
                <a:cs typeface="Calibri Light" panose="020F0302020204030204" pitchFamily="34" charset="0"/>
              </a:rPr>
            </a:br>
            <a:r>
              <a:rPr lang="en-US" sz="1000" i="1" dirty="0">
                <a:latin typeface="Calibri Light" panose="020F0302020204030204" pitchFamily="34" charset="0"/>
                <a:cs typeface="Calibri Light" panose="020F0302020204030204" pitchFamily="34" charset="0"/>
              </a:rPr>
              <a:t>This is ongoing, based on our understanding of </a:t>
            </a:r>
            <a:r>
              <a:rPr lang="en-US" sz="1000" i="1" dirty="0" err="1">
                <a:latin typeface="Calibri Light" panose="020F0302020204030204" pitchFamily="34" charset="0"/>
                <a:cs typeface="Calibri Light" panose="020F0302020204030204" pitchFamily="34" charset="0"/>
              </a:rPr>
              <a:t>NVFlare</a:t>
            </a:r>
            <a:r>
              <a:rPr lang="en-US" sz="1000" i="1" dirty="0">
                <a:latin typeface="Calibri Light" panose="020F0302020204030204" pitchFamily="34" charset="0"/>
                <a:cs typeface="Calibri Light" panose="020F0302020204030204" pitchFamily="34" charset="0"/>
              </a:rPr>
              <a:t> so far and it is continuously validated with NVIDIA product leads.</a:t>
            </a:r>
          </a:p>
        </p:txBody>
      </p:sp>
      <p:cxnSp>
        <p:nvCxnSpPr>
          <p:cNvPr id="32" name="Straight Connector 31">
            <a:extLst>
              <a:ext uri="{FF2B5EF4-FFF2-40B4-BE49-F238E27FC236}">
                <a16:creationId xmlns:a16="http://schemas.microsoft.com/office/drawing/2014/main" id="{13AB0DA8-FCED-A30F-9303-E39BE8773D86}"/>
              </a:ext>
            </a:extLst>
          </p:cNvPr>
          <p:cNvCxnSpPr>
            <a:cxnSpLocks/>
          </p:cNvCxnSpPr>
          <p:nvPr/>
        </p:nvCxnSpPr>
        <p:spPr>
          <a:xfrm>
            <a:off x="3527565" y="4771596"/>
            <a:ext cx="0" cy="279084"/>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12D18B-5298-C899-A37E-E971CEFCD60F}"/>
              </a:ext>
            </a:extLst>
          </p:cNvPr>
          <p:cNvSpPr txBox="1"/>
          <p:nvPr/>
        </p:nvSpPr>
        <p:spPr>
          <a:xfrm>
            <a:off x="1297332" y="3890999"/>
            <a:ext cx="2230233" cy="289438"/>
          </a:xfrm>
          <a:prstGeom prst="rect">
            <a:avLst/>
          </a:prstGeom>
          <a:noFill/>
          <a:ln w="19050">
            <a:noFill/>
          </a:ln>
        </p:spPr>
        <p:txBody>
          <a:bodyPr wrap="square" lIns="0" tIns="0" rIns="0" bIns="0" rtlCol="0">
            <a:spAutoFit/>
          </a:bodyPr>
          <a:lstStyle/>
          <a:p>
            <a:pPr marL="0" marR="0" lvl="0" indent="0" defTabSz="914400" rtl="0" eaLnBrk="1" fontAlgn="auto" latinLnBrk="0" hangingPunct="1">
              <a:lnSpc>
                <a:spcPct val="110000"/>
              </a:lnSpc>
              <a:spcBef>
                <a:spcPts val="0"/>
              </a:spcBef>
              <a:spcAft>
                <a:spcPts val="300"/>
              </a:spcAft>
              <a:buClrTx/>
              <a:buSzTx/>
              <a:buFontTx/>
              <a:buNone/>
              <a:tabLst/>
              <a:defRPr/>
            </a:pPr>
            <a:r>
              <a:rPr lang="en-US" b="1" kern="0" dirty="0">
                <a:solidFill>
                  <a:srgbClr val="003168"/>
                </a:solidFill>
                <a:latin typeface="Calibri" panose="020F0502020204030204" pitchFamily="34" charset="0"/>
                <a:cs typeface="Calibri" panose="020F0502020204030204" pitchFamily="34" charset="0"/>
              </a:rPr>
              <a:t>Approach</a:t>
            </a:r>
            <a:endParaRPr kumimoji="0" lang="en-US" b="1" i="0" u="none" strike="noStrike" kern="0" cap="none" spc="0" normalizeH="0" baseline="0" noProof="0" dirty="0">
              <a:ln>
                <a:noFill/>
              </a:ln>
              <a:solidFill>
                <a:srgbClr val="003168"/>
              </a:solidFill>
              <a:effectLst/>
              <a:uLnTx/>
              <a:uFillTx/>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35727695-7EBB-0EF7-3917-6722F4996EA1}"/>
              </a:ext>
            </a:extLst>
          </p:cNvPr>
          <p:cNvSpPr>
            <a:spLocks noChangeAspect="1"/>
          </p:cNvSpPr>
          <p:nvPr/>
        </p:nvSpPr>
        <p:spPr>
          <a:xfrm>
            <a:off x="837185" y="3890999"/>
            <a:ext cx="318211" cy="313200"/>
          </a:xfrm>
          <a:prstGeom prst="ellipse">
            <a:avLst/>
          </a:prstGeom>
          <a:solidFill>
            <a:srgbClr val="0051A5"/>
          </a:solidFill>
          <a:ln w="635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a:rPr>
              <a:t>4</a:t>
            </a:r>
            <a:endParaRPr kumimoji="0" lang="en-US" sz="1050" b="1" i="0" u="none" strike="noStrike" kern="0" cap="none" spc="0" normalizeH="0" baseline="0" noProof="0" dirty="0">
              <a:ln>
                <a:noFill/>
              </a:ln>
              <a:solidFill>
                <a:srgbClr val="FFFFFF"/>
              </a:solidFill>
              <a:effectLst/>
              <a:uLnTx/>
              <a:uFillTx/>
              <a:latin typeface="Arial"/>
            </a:endParaRPr>
          </a:p>
        </p:txBody>
      </p:sp>
      <p:sp>
        <p:nvSpPr>
          <p:cNvPr id="16" name="TextBox 15">
            <a:extLst>
              <a:ext uri="{FF2B5EF4-FFF2-40B4-BE49-F238E27FC236}">
                <a16:creationId xmlns:a16="http://schemas.microsoft.com/office/drawing/2014/main" id="{BD9C8AA8-7FED-B856-74F3-0FB1BE4E0718}"/>
              </a:ext>
            </a:extLst>
          </p:cNvPr>
          <p:cNvSpPr txBox="1"/>
          <p:nvPr/>
        </p:nvSpPr>
        <p:spPr>
          <a:xfrm>
            <a:off x="3618967" y="3945905"/>
            <a:ext cx="7804244" cy="203389"/>
          </a:xfrm>
          <a:prstGeom prst="rect">
            <a:avLst/>
          </a:prstGeom>
          <a:noFill/>
          <a:ln>
            <a:noFill/>
          </a:ln>
        </p:spPr>
        <p:txBody>
          <a:bodyPr wrap="square" lIns="0" tIns="0" rIns="0" bIns="0" rtlCol="0" anchor="ctr">
            <a:noAutofit/>
          </a:bodyPr>
          <a:lstStyle/>
          <a:p>
            <a:r>
              <a:rPr lang="en-US" sz="1400" dirty="0">
                <a:latin typeface="Calibri Light" panose="020F0302020204030204" pitchFamily="34" charset="0"/>
                <a:cs typeface="Calibri Light" panose="020F0302020204030204" pitchFamily="34" charset="0"/>
              </a:rPr>
              <a:t>Present our architecture approach meant to support federated learning and applications.</a:t>
            </a:r>
          </a:p>
        </p:txBody>
      </p:sp>
      <p:sp>
        <p:nvSpPr>
          <p:cNvPr id="9" name="TextBox 8">
            <a:extLst>
              <a:ext uri="{FF2B5EF4-FFF2-40B4-BE49-F238E27FC236}">
                <a16:creationId xmlns:a16="http://schemas.microsoft.com/office/drawing/2014/main" id="{7569B0E4-604D-20EC-BAA6-030E7069E543}"/>
              </a:ext>
            </a:extLst>
          </p:cNvPr>
          <p:cNvSpPr txBox="1"/>
          <p:nvPr/>
        </p:nvSpPr>
        <p:spPr>
          <a:xfrm>
            <a:off x="1297332" y="2952115"/>
            <a:ext cx="2230233" cy="594137"/>
          </a:xfrm>
          <a:prstGeom prst="rect">
            <a:avLst/>
          </a:prstGeom>
          <a:noFill/>
          <a:ln w="19050">
            <a:noFill/>
          </a:ln>
        </p:spPr>
        <p:txBody>
          <a:bodyPr wrap="square" lIns="0" tIns="0" rIns="0" bIns="0" rtlCol="0">
            <a:spAutoFit/>
          </a:bodyPr>
          <a:lstStyle/>
          <a:p>
            <a:pPr marL="0" marR="0" lvl="0" indent="0" defTabSz="914400" rtl="0" eaLnBrk="1" fontAlgn="auto" latinLnBrk="0" hangingPunct="1">
              <a:lnSpc>
                <a:spcPct val="110000"/>
              </a:lnSpc>
              <a:spcBef>
                <a:spcPts val="0"/>
              </a:spcBef>
              <a:spcAft>
                <a:spcPts val="300"/>
              </a:spcAft>
              <a:buClrTx/>
              <a:buSzTx/>
              <a:buFontTx/>
              <a:buNone/>
              <a:tabLst/>
              <a:defRPr/>
            </a:pPr>
            <a:r>
              <a:rPr lang="en-US" b="1" kern="0" dirty="0">
                <a:solidFill>
                  <a:srgbClr val="003168"/>
                </a:solidFill>
                <a:latin typeface="Calibri" panose="020F0502020204030204" pitchFamily="34" charset="0"/>
                <a:cs typeface="Calibri" panose="020F0502020204030204" pitchFamily="34" charset="0"/>
              </a:rPr>
              <a:t>Previous Federated Recommender</a:t>
            </a:r>
            <a:endParaRPr kumimoji="0" lang="en-US" b="1" i="0" u="none" strike="noStrike" kern="0" cap="none" spc="0" normalizeH="0" baseline="0" noProof="0" dirty="0">
              <a:ln>
                <a:noFill/>
              </a:ln>
              <a:solidFill>
                <a:srgbClr val="003168"/>
              </a:solidFill>
              <a:effectLst/>
              <a:uLnTx/>
              <a:uFillTx/>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A17F50A5-E26B-789A-53DC-ABDD44191C1D}"/>
              </a:ext>
            </a:extLst>
          </p:cNvPr>
          <p:cNvSpPr>
            <a:spLocks noChangeAspect="1"/>
          </p:cNvSpPr>
          <p:nvPr/>
        </p:nvSpPr>
        <p:spPr>
          <a:xfrm>
            <a:off x="837185" y="3079961"/>
            <a:ext cx="318211" cy="313200"/>
          </a:xfrm>
          <a:prstGeom prst="ellipse">
            <a:avLst/>
          </a:prstGeom>
          <a:solidFill>
            <a:srgbClr val="0051A5"/>
          </a:solidFill>
          <a:ln w="635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a:rPr>
              <a:t>3</a:t>
            </a:r>
          </a:p>
        </p:txBody>
      </p:sp>
      <p:sp>
        <p:nvSpPr>
          <p:cNvPr id="11" name="TextBox 10">
            <a:extLst>
              <a:ext uri="{FF2B5EF4-FFF2-40B4-BE49-F238E27FC236}">
                <a16:creationId xmlns:a16="http://schemas.microsoft.com/office/drawing/2014/main" id="{AD50F4FE-143C-F66C-AA96-F118D6746A0B}"/>
              </a:ext>
            </a:extLst>
          </p:cNvPr>
          <p:cNvSpPr txBox="1"/>
          <p:nvPr/>
        </p:nvSpPr>
        <p:spPr>
          <a:xfrm>
            <a:off x="3618967" y="3134867"/>
            <a:ext cx="7804244" cy="203389"/>
          </a:xfrm>
          <a:prstGeom prst="rect">
            <a:avLst/>
          </a:prstGeom>
          <a:noFill/>
          <a:ln>
            <a:noFill/>
          </a:ln>
        </p:spPr>
        <p:txBody>
          <a:bodyPr wrap="square" lIns="0" tIns="0" rIns="0" bIns="0" rtlCol="0" anchor="ctr">
            <a:noAutofit/>
          </a:bodyPr>
          <a:lstStyle/>
          <a:p>
            <a:r>
              <a:rPr lang="en-US" sz="1400" dirty="0">
                <a:latin typeface="Calibri Light" panose="020F0302020204030204" pitchFamily="34" charset="0"/>
                <a:cs typeface="Calibri Light" panose="020F0302020204030204" pitchFamily="34" charset="0"/>
              </a:rPr>
              <a:t>Outline previous work on using </a:t>
            </a:r>
            <a:r>
              <a:rPr lang="en-US" sz="1400" dirty="0" err="1">
                <a:latin typeface="Calibri Light" panose="020F0302020204030204" pitchFamily="34" charset="0"/>
                <a:cs typeface="Calibri Light" panose="020F0302020204030204" pitchFamily="34" charset="0"/>
              </a:rPr>
              <a:t>NVFlare</a:t>
            </a:r>
            <a:r>
              <a:rPr lang="en-US" sz="1400" dirty="0">
                <a:latin typeface="Calibri Light" panose="020F0302020204030204" pitchFamily="34" charset="0"/>
                <a:cs typeface="Calibri Light" panose="020F0302020204030204" pitchFamily="34" charset="0"/>
              </a:rPr>
              <a:t> for federated training of recommender models.</a:t>
            </a:r>
          </a:p>
        </p:txBody>
      </p:sp>
      <p:sp>
        <p:nvSpPr>
          <p:cNvPr id="6" name="Rounded Rectangle 55">
            <a:extLst>
              <a:ext uri="{FF2B5EF4-FFF2-40B4-BE49-F238E27FC236}">
                <a16:creationId xmlns:a16="http://schemas.microsoft.com/office/drawing/2014/main" id="{5956EE3F-8C0E-F28E-9CD4-8168DA669B50}"/>
              </a:ext>
            </a:extLst>
          </p:cNvPr>
          <p:cNvSpPr/>
          <p:nvPr/>
        </p:nvSpPr>
        <p:spPr>
          <a:xfrm>
            <a:off x="779981" y="1150793"/>
            <a:ext cx="10632038" cy="686828"/>
          </a:xfrm>
          <a:prstGeom prst="roundRect">
            <a:avLst>
              <a:gd name="adj" fmla="val 11953"/>
            </a:avLst>
          </a:prstGeom>
          <a:solidFill>
            <a:schemeClr val="bg1"/>
          </a:solidFill>
          <a:ln w="12700" cap="flat" cmpd="sng" algn="ctr">
            <a:solidFill>
              <a:srgbClr val="0051A5"/>
            </a:solid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cxnSp>
        <p:nvCxnSpPr>
          <p:cNvPr id="18" name="Straight Connector 17">
            <a:extLst>
              <a:ext uri="{FF2B5EF4-FFF2-40B4-BE49-F238E27FC236}">
                <a16:creationId xmlns:a16="http://schemas.microsoft.com/office/drawing/2014/main" id="{E34558A0-F59A-372F-064B-137555174193}"/>
              </a:ext>
            </a:extLst>
          </p:cNvPr>
          <p:cNvCxnSpPr>
            <a:cxnSpLocks/>
          </p:cNvCxnSpPr>
          <p:nvPr/>
        </p:nvCxnSpPr>
        <p:spPr>
          <a:xfrm>
            <a:off x="3516386" y="1354665"/>
            <a:ext cx="0" cy="279084"/>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B82DC4A-E608-AD03-7E8F-F7AEA5067AFC}"/>
              </a:ext>
            </a:extLst>
          </p:cNvPr>
          <p:cNvSpPr txBox="1"/>
          <p:nvPr/>
        </p:nvSpPr>
        <p:spPr>
          <a:xfrm>
            <a:off x="1286152" y="1362557"/>
            <a:ext cx="2230233" cy="289438"/>
          </a:xfrm>
          <a:prstGeom prst="rect">
            <a:avLst/>
          </a:prstGeom>
          <a:noFill/>
          <a:ln w="19050">
            <a:noFill/>
          </a:ln>
        </p:spPr>
        <p:txBody>
          <a:bodyPr wrap="square" lIns="0" tIns="0" rIns="0" bIns="0" rtlCol="0">
            <a:spAutoFit/>
          </a:bodyPr>
          <a:lstStyle/>
          <a:p>
            <a:pPr marL="0" marR="0" lvl="0" indent="0" defTabSz="914400" rtl="0" eaLnBrk="1" fontAlgn="auto" latinLnBrk="0" hangingPunct="1">
              <a:lnSpc>
                <a:spcPct val="110000"/>
              </a:lnSpc>
              <a:spcBef>
                <a:spcPts val="0"/>
              </a:spcBef>
              <a:spcAft>
                <a:spcPts val="300"/>
              </a:spcAft>
              <a:buClrTx/>
              <a:buSzTx/>
              <a:buFontTx/>
              <a:buNone/>
              <a:tabLst/>
              <a:defRPr/>
            </a:pPr>
            <a:r>
              <a:rPr lang="en-US" b="1" kern="0" dirty="0">
                <a:solidFill>
                  <a:srgbClr val="003168"/>
                </a:solidFill>
                <a:latin typeface="Calibri" panose="020F0502020204030204" pitchFamily="34" charset="0"/>
                <a:cs typeface="Calibri" panose="020F0502020204030204" pitchFamily="34" charset="0"/>
              </a:rPr>
              <a:t>Context </a:t>
            </a:r>
            <a:endParaRPr kumimoji="0" lang="en-US" b="1" i="0" u="none" strike="noStrike" kern="0" cap="none" spc="0" normalizeH="0" baseline="0" noProof="0" dirty="0">
              <a:ln>
                <a:noFill/>
              </a:ln>
              <a:solidFill>
                <a:srgbClr val="003168"/>
              </a:solidFill>
              <a:effectLst/>
              <a:uLnTx/>
              <a:uFillTx/>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B357F8D7-CE15-A51A-ECB4-4323FF59F9B9}"/>
              </a:ext>
            </a:extLst>
          </p:cNvPr>
          <p:cNvSpPr>
            <a:spLocks noChangeAspect="1"/>
          </p:cNvSpPr>
          <p:nvPr/>
        </p:nvSpPr>
        <p:spPr>
          <a:xfrm>
            <a:off x="826005" y="1350676"/>
            <a:ext cx="318211" cy="313200"/>
          </a:xfrm>
          <a:prstGeom prst="ellipse">
            <a:avLst/>
          </a:prstGeom>
          <a:solidFill>
            <a:srgbClr val="0051A5"/>
          </a:solidFill>
          <a:ln w="635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a:rPr>
              <a:t>1</a:t>
            </a:r>
          </a:p>
        </p:txBody>
      </p:sp>
      <p:sp>
        <p:nvSpPr>
          <p:cNvPr id="21" name="TextBox 20">
            <a:extLst>
              <a:ext uri="{FF2B5EF4-FFF2-40B4-BE49-F238E27FC236}">
                <a16:creationId xmlns:a16="http://schemas.microsoft.com/office/drawing/2014/main" id="{26D58406-04F8-328F-257B-3D6D59CE9F28}"/>
              </a:ext>
            </a:extLst>
          </p:cNvPr>
          <p:cNvSpPr txBox="1"/>
          <p:nvPr/>
        </p:nvSpPr>
        <p:spPr>
          <a:xfrm>
            <a:off x="3597226" y="1405582"/>
            <a:ext cx="7804244" cy="203389"/>
          </a:xfrm>
          <a:prstGeom prst="rect">
            <a:avLst/>
          </a:prstGeom>
          <a:noFill/>
          <a:ln>
            <a:noFill/>
          </a:ln>
        </p:spPr>
        <p:txBody>
          <a:bodyPr wrap="square" lIns="0" tIns="0" rIns="0" bIns="0" rtlCol="0" anchor="ctr">
            <a:noAutofit/>
          </a:bodyPr>
          <a:lstStyle/>
          <a:p>
            <a:r>
              <a:rPr lang="en-US" sz="1400" dirty="0">
                <a:latin typeface="Calibri Light" panose="020F0302020204030204" pitchFamily="34" charset="0"/>
                <a:cs typeface="Calibri Light" panose="020F0302020204030204" pitchFamily="34" charset="0"/>
              </a:rPr>
              <a:t>The role of SA&amp;I and our work in the federated learning space.</a:t>
            </a:r>
          </a:p>
        </p:txBody>
      </p:sp>
    </p:spTree>
    <p:extLst>
      <p:ext uri="{BB962C8B-B14F-4D97-AF65-F5344CB8AC3E}">
        <p14:creationId xmlns:p14="http://schemas.microsoft.com/office/powerpoint/2010/main" val="327857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ck Icons - Free SVG &amp; PNG Lock Images - Noun Project">
            <a:extLst>
              <a:ext uri="{FF2B5EF4-FFF2-40B4-BE49-F238E27FC236}">
                <a16:creationId xmlns:a16="http://schemas.microsoft.com/office/drawing/2014/main" id="{4C90E3A9-01A5-D1E5-8220-708AC7FD69A0}"/>
              </a:ext>
            </a:extLst>
          </p:cNvPr>
          <p:cNvPicPr>
            <a:picLocks noChangeAspect="1" noChangeArrowheads="1"/>
          </p:cNvPicPr>
          <p:nvPr/>
        </p:nvPicPr>
        <p:blipFill>
          <a:blip r:embed="rId4">
            <a:duotone>
              <a:schemeClr val="accent1">
                <a:shade val="45000"/>
                <a:satMod val="135000"/>
              </a:schemeClr>
              <a:prstClr val="white"/>
            </a:duotone>
            <a:alphaModFix amt="14000"/>
            <a:extLst>
              <a:ext uri="{28A0092B-C50C-407E-A947-70E740481C1C}">
                <a14:useLocalDpi xmlns:a14="http://schemas.microsoft.com/office/drawing/2010/main" val="0"/>
              </a:ext>
            </a:extLst>
          </a:blip>
          <a:srcRect/>
          <a:stretch>
            <a:fillRect/>
          </a:stretch>
        </p:blipFill>
        <p:spPr bwMode="auto">
          <a:xfrm>
            <a:off x="7445009" y="724306"/>
            <a:ext cx="3255007" cy="32550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77" name="Object 717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7177" name="Object 7176"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Picture 11" descr="A blue and yellow logo&#10;&#10;Description automatically generated">
            <a:extLst>
              <a:ext uri="{FF2B5EF4-FFF2-40B4-BE49-F238E27FC236}">
                <a16:creationId xmlns:a16="http://schemas.microsoft.com/office/drawing/2014/main" id="{CC3DF271-D267-55E4-7427-B6CB9FAAF92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3068" y="874809"/>
            <a:ext cx="3854015" cy="2843666"/>
          </a:xfrm>
          <a:prstGeom prst="rect">
            <a:avLst/>
          </a:prstGeom>
        </p:spPr>
      </p:pic>
      <p:sp>
        <p:nvSpPr>
          <p:cNvPr id="13" name="TextBox 12">
            <a:extLst>
              <a:ext uri="{FF2B5EF4-FFF2-40B4-BE49-F238E27FC236}">
                <a16:creationId xmlns:a16="http://schemas.microsoft.com/office/drawing/2014/main" id="{223A2E64-B7D3-E865-0C36-1B21A94AEE58}"/>
              </a:ext>
            </a:extLst>
          </p:cNvPr>
          <p:cNvSpPr txBox="1"/>
          <p:nvPr/>
        </p:nvSpPr>
        <p:spPr>
          <a:xfrm>
            <a:off x="549291" y="4022163"/>
            <a:ext cx="5063498" cy="1815882"/>
          </a:xfrm>
          <a:prstGeom prst="rect">
            <a:avLst/>
          </a:prstGeom>
          <a:noFill/>
        </p:spPr>
        <p:txBody>
          <a:bodyPr wrap="square">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SA&amp;I </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was founded as the first innovation lab at RBC, with a strong focus on payments and loyalty.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We are focused on bringing value to RBC and strengthening and future-proofing our client interactions, helping clients make better decisions to optimize their spend, and delivering loyalty in new ways.  </a:t>
            </a:r>
          </a:p>
        </p:txBody>
      </p:sp>
      <p:cxnSp>
        <p:nvCxnSpPr>
          <p:cNvPr id="14" name="Straight Connector 13">
            <a:extLst>
              <a:ext uri="{FF2B5EF4-FFF2-40B4-BE49-F238E27FC236}">
                <a16:creationId xmlns:a16="http://schemas.microsoft.com/office/drawing/2014/main" id="{98E0AF95-A40C-E516-59C2-C86BE945AC5B}"/>
              </a:ext>
            </a:extLst>
          </p:cNvPr>
          <p:cNvCxnSpPr/>
          <p:nvPr/>
        </p:nvCxnSpPr>
        <p:spPr bwMode="auto">
          <a:xfrm flipH="1">
            <a:off x="6193742" y="884957"/>
            <a:ext cx="1507" cy="3601365"/>
          </a:xfrm>
          <a:prstGeom prst="line">
            <a:avLst/>
          </a:prstGeom>
          <a:solidFill>
            <a:srgbClr val="EBF0F5"/>
          </a:solidFill>
          <a:ln w="6350"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1">
            <a:extLst>
              <a:ext uri="{FF2B5EF4-FFF2-40B4-BE49-F238E27FC236}">
                <a16:creationId xmlns:a16="http://schemas.microsoft.com/office/drawing/2014/main" id="{A4C4CF39-695B-25BE-E781-B51D56F27C9D}"/>
              </a:ext>
            </a:extLst>
          </p:cNvPr>
          <p:cNvSpPr>
            <a:spLocks noGrp="1"/>
          </p:cNvSpPr>
          <p:nvPr>
            <p:ph type="title"/>
          </p:nvPr>
        </p:nvSpPr>
        <p:spPr>
          <a:xfrm>
            <a:off x="320040" y="173736"/>
            <a:ext cx="11322586" cy="397385"/>
          </a:xfrm>
        </p:spPr>
        <p:txBody>
          <a:bodyPr>
            <a:normAutofit/>
          </a:bodyPr>
          <a:lstStyle/>
          <a:p>
            <a:r>
              <a:rPr lang="en-US" sz="2400" b="1" dirty="0">
                <a:solidFill>
                  <a:srgbClr val="0051A5"/>
                </a:solidFill>
                <a:latin typeface="Franklin Gothic Book" panose="020B0503020102020204" pitchFamily="34" charset="0"/>
                <a:cs typeface="+mj-cs"/>
              </a:rPr>
              <a:t>Solution Acceleration &amp; Innovation – </a:t>
            </a:r>
            <a:r>
              <a:rPr lang="en-US" sz="2400" dirty="0">
                <a:solidFill>
                  <a:srgbClr val="0051A5"/>
                </a:solidFill>
                <a:latin typeface="Franklin Gothic Book" panose="020B0503020102020204" pitchFamily="34" charset="0"/>
                <a:cs typeface="+mj-cs"/>
              </a:rPr>
              <a:t>Testin</a:t>
            </a:r>
            <a:r>
              <a:rPr lang="en-US" dirty="0">
                <a:solidFill>
                  <a:srgbClr val="0051A5"/>
                </a:solidFill>
                <a:latin typeface="Franklin Gothic Book" panose="020B0503020102020204" pitchFamily="34" charset="0"/>
              </a:rPr>
              <a:t>g &amp; Learning</a:t>
            </a:r>
            <a:r>
              <a:rPr lang="en-US" sz="2400" dirty="0">
                <a:solidFill>
                  <a:srgbClr val="0051A5"/>
                </a:solidFill>
                <a:latin typeface="Franklin Gothic Book" panose="020B0503020102020204" pitchFamily="34" charset="0"/>
                <a:cs typeface="+mj-cs"/>
              </a:rPr>
              <a:t> in Canada’s Largest Bank</a:t>
            </a:r>
          </a:p>
        </p:txBody>
      </p:sp>
      <p:sp>
        <p:nvSpPr>
          <p:cNvPr id="4" name="Rectangle 3">
            <a:extLst>
              <a:ext uri="{FF2B5EF4-FFF2-40B4-BE49-F238E27FC236}">
                <a16:creationId xmlns:a16="http://schemas.microsoft.com/office/drawing/2014/main" id="{C1093790-8C3A-CE24-801F-C28602AD7F41}"/>
              </a:ext>
            </a:extLst>
          </p:cNvPr>
          <p:cNvSpPr/>
          <p:nvPr/>
        </p:nvSpPr>
        <p:spPr>
          <a:xfrm>
            <a:off x="6508345" y="2644749"/>
            <a:ext cx="5134364" cy="525400"/>
          </a:xfrm>
          <a:prstGeom prst="rect">
            <a:avLst/>
          </a:prstGeom>
          <a:noFill/>
          <a:ln w="25400" cap="flat" cmpd="sng" algn="ctr">
            <a:noFill/>
            <a:prstDash val="solid"/>
          </a:ln>
          <a:effectLst/>
        </p:spPr>
        <p:txBody>
          <a:bodyPr rtlCol="0" anchor="b"/>
          <a:lstStyle/>
          <a:p>
            <a:pPr marR="0" lvl="0" algn="ctr" defTabSz="914400" eaLnBrk="1" fontAlgn="auto" latinLnBrk="0" hangingPunct="1">
              <a:lnSpc>
                <a:spcPct val="100000"/>
              </a:lnSpc>
              <a:spcBef>
                <a:spcPts val="0"/>
              </a:spcBef>
              <a:spcAft>
                <a:spcPts val="0"/>
              </a:spcAft>
              <a:buClrTx/>
              <a:buSzTx/>
              <a:tabLst/>
              <a:defRPr/>
            </a:pPr>
            <a:r>
              <a:rPr lang="en-US" b="1" kern="0" dirty="0">
                <a:solidFill>
                  <a:srgbClr val="2A539C"/>
                </a:solidFill>
                <a:latin typeface="Calibri" panose="020F0502020204030204" pitchFamily="34" charset="0"/>
                <a:cs typeface="Calibri" panose="020F0502020204030204" pitchFamily="34" charset="0"/>
              </a:rPr>
              <a:t> As a regulated financial institution, RBC is committed to maintaining and increasing customer trust by ensuring the privacy and confidentiality of consumer financial information.</a:t>
            </a:r>
          </a:p>
        </p:txBody>
      </p:sp>
      <p:sp>
        <p:nvSpPr>
          <p:cNvPr id="5" name="TextBox 4">
            <a:extLst>
              <a:ext uri="{FF2B5EF4-FFF2-40B4-BE49-F238E27FC236}">
                <a16:creationId xmlns:a16="http://schemas.microsoft.com/office/drawing/2014/main" id="{9726D60A-98CE-444E-9303-89C50D3461ED}"/>
              </a:ext>
            </a:extLst>
          </p:cNvPr>
          <p:cNvSpPr txBox="1"/>
          <p:nvPr/>
        </p:nvSpPr>
        <p:spPr>
          <a:xfrm>
            <a:off x="6592572" y="4022163"/>
            <a:ext cx="5140392" cy="1723549"/>
          </a:xfrm>
          <a:prstGeom prst="rect">
            <a:avLst/>
          </a:prstGeom>
          <a:noFill/>
        </p:spPr>
        <p:txBody>
          <a:bodyPr wrap="square" lIns="0" tIns="0" rIns="0" bIns="0" rtlCol="0">
            <a:spAutoFit/>
          </a:bodyPr>
          <a:lstStyle/>
          <a:p>
            <a:r>
              <a:rPr lang="en-US" sz="1600" b="1" dirty="0">
                <a:solidFill>
                  <a:srgbClr val="000000"/>
                </a:solidFill>
                <a:latin typeface="Calibri" panose="020F0502020204030204" pitchFamily="34" charset="0"/>
                <a:cs typeface="Calibri" panose="020F0502020204030204" pitchFamily="34" charset="0"/>
              </a:rPr>
              <a:t>Background:</a:t>
            </a:r>
          </a:p>
          <a:p>
            <a:pPr marL="171450" indent="-171450">
              <a:buFont typeface="Arial" panose="020B0604020202020204" pitchFamily="34" charset="0"/>
              <a:buChar char="•"/>
            </a:pPr>
            <a:r>
              <a:rPr lang="en-US" sz="1600" dirty="0">
                <a:solidFill>
                  <a:srgbClr val="000000"/>
                </a:solidFill>
                <a:latin typeface="Calibri Light" panose="020F0302020204030204" pitchFamily="34" charset="0"/>
                <a:cs typeface="Calibri Light" panose="020F0302020204030204" pitchFamily="34" charset="0"/>
              </a:rPr>
              <a:t>In 2017, we embarked on an initiative to create multi-party analytics and insights while preserving privacy using confidential computing technologies.</a:t>
            </a:r>
          </a:p>
          <a:p>
            <a:pPr marL="171450" indent="-171450">
              <a:buFont typeface="Arial" panose="020B0604020202020204" pitchFamily="34" charset="0"/>
              <a:buChar char="•"/>
            </a:pPr>
            <a:r>
              <a:rPr lang="en-US" sz="1600" dirty="0">
                <a:solidFill>
                  <a:srgbClr val="000000"/>
                </a:solidFill>
                <a:latin typeface="Calibri Light" panose="020F0302020204030204" pitchFamily="34" charset="0"/>
                <a:cs typeface="Calibri Light" panose="020F0302020204030204" pitchFamily="34" charset="0"/>
              </a:rPr>
              <a:t>We are leveraging confidential computing to create "clean rooms" where data custodians can collaborate on analytics without directly exposing or sharing their underlying data.</a:t>
            </a:r>
          </a:p>
        </p:txBody>
      </p:sp>
    </p:spTree>
    <p:extLst>
      <p:ext uri="{BB962C8B-B14F-4D97-AF65-F5344CB8AC3E}">
        <p14:creationId xmlns:p14="http://schemas.microsoft.com/office/powerpoint/2010/main" val="387845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0">
            <a:extLst>
              <a:ext uri="{FF2B5EF4-FFF2-40B4-BE49-F238E27FC236}">
                <a16:creationId xmlns:a16="http://schemas.microsoft.com/office/drawing/2014/main" id="{4F6CEDF7-2C6F-4C20-7B55-1504C9315E3B}"/>
              </a:ext>
            </a:extLst>
          </p:cNvPr>
          <p:cNvSpPr/>
          <p:nvPr/>
        </p:nvSpPr>
        <p:spPr>
          <a:xfrm>
            <a:off x="166762" y="2424145"/>
            <a:ext cx="11823108" cy="3481329"/>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23" name="Rounded Rectangle 55">
            <a:extLst>
              <a:ext uri="{FF2B5EF4-FFF2-40B4-BE49-F238E27FC236}">
                <a16:creationId xmlns:a16="http://schemas.microsoft.com/office/drawing/2014/main" id="{F08592AF-ECEB-7D86-2CBE-D6A3AD6C275D}"/>
              </a:ext>
            </a:extLst>
          </p:cNvPr>
          <p:cNvSpPr/>
          <p:nvPr/>
        </p:nvSpPr>
        <p:spPr>
          <a:xfrm>
            <a:off x="4237551" y="3652181"/>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24" name="Rounded Rectangle 55">
            <a:extLst>
              <a:ext uri="{FF2B5EF4-FFF2-40B4-BE49-F238E27FC236}">
                <a16:creationId xmlns:a16="http://schemas.microsoft.com/office/drawing/2014/main" id="{F6C5BC17-E6E8-F320-51A4-391F4649150E}"/>
              </a:ext>
            </a:extLst>
          </p:cNvPr>
          <p:cNvSpPr/>
          <p:nvPr/>
        </p:nvSpPr>
        <p:spPr>
          <a:xfrm>
            <a:off x="4237551" y="4784193"/>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19159" y="173736"/>
            <a:ext cx="11737331" cy="595173"/>
          </a:xfrm>
        </p:spPr>
        <p:txBody>
          <a:bodyPr>
            <a:normAutofit fontScale="90000"/>
          </a:bodyPr>
          <a:lstStyle/>
          <a:p>
            <a:r>
              <a:rPr lang="en-US" sz="2400" b="1" dirty="0">
                <a:solidFill>
                  <a:srgbClr val="0051A5"/>
                </a:solidFill>
                <a:latin typeface="Franklin Gothic Book" panose="020B0503020102020204" pitchFamily="34" charset="0"/>
                <a:cs typeface="+mj-cs"/>
              </a:rPr>
              <a:t>Context – Premises: </a:t>
            </a:r>
            <a:r>
              <a:rPr lang="en-US" sz="2400" dirty="0">
                <a:solidFill>
                  <a:srgbClr val="0051A5"/>
                </a:solidFill>
                <a:latin typeface="Franklin Gothic Book" panose="020B0503020102020204" pitchFamily="34" charset="0"/>
                <a:cs typeface="+mj-cs"/>
              </a:rPr>
              <a:t>In a large organization with various stakeholders, we need a broad and well documented framework, which can form a basis for effective communication and decision-making.</a:t>
            </a:r>
            <a:endParaRPr lang="en-US" sz="2400" b="1" dirty="0">
              <a:solidFill>
                <a:srgbClr val="0051A5"/>
              </a:solidFill>
              <a:latin typeface="Franklin Gothic Book" panose="020B0503020102020204" pitchFamily="34" charset="0"/>
              <a:cs typeface="+mj-cs"/>
            </a:endParaRPr>
          </a:p>
        </p:txBody>
      </p:sp>
      <p:grpSp>
        <p:nvGrpSpPr>
          <p:cNvPr id="4" name="Group 3">
            <a:extLst>
              <a:ext uri="{FF2B5EF4-FFF2-40B4-BE49-F238E27FC236}">
                <a16:creationId xmlns:a16="http://schemas.microsoft.com/office/drawing/2014/main" id="{7C7AB538-CFDD-2EE8-0956-6CD48E12803C}"/>
              </a:ext>
            </a:extLst>
          </p:cNvPr>
          <p:cNvGrpSpPr/>
          <p:nvPr/>
        </p:nvGrpSpPr>
        <p:grpSpPr>
          <a:xfrm>
            <a:off x="4237551" y="2529460"/>
            <a:ext cx="3783454" cy="979652"/>
            <a:chOff x="4237551" y="2529460"/>
            <a:chExt cx="3783454" cy="979652"/>
          </a:xfrm>
        </p:grpSpPr>
        <p:sp>
          <p:nvSpPr>
            <p:cNvPr id="22" name="Rounded Rectangle 55">
              <a:extLst>
                <a:ext uri="{FF2B5EF4-FFF2-40B4-BE49-F238E27FC236}">
                  <a16:creationId xmlns:a16="http://schemas.microsoft.com/office/drawing/2014/main" id="{D63A2DF3-AEE5-224F-26A8-8F5892B471D1}"/>
                </a:ext>
              </a:extLst>
            </p:cNvPr>
            <p:cNvSpPr/>
            <p:nvPr/>
          </p:nvSpPr>
          <p:spPr>
            <a:xfrm>
              <a:off x="4237551" y="2529460"/>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BFB58243-086A-A8F5-425A-FFA2CED63DF7}"/>
                </a:ext>
              </a:extLst>
            </p:cNvPr>
            <p:cNvSpPr txBox="1"/>
            <p:nvPr/>
          </p:nvSpPr>
          <p:spPr>
            <a:xfrm>
              <a:off x="4265720" y="2567701"/>
              <a:ext cx="3749040" cy="923330"/>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…Involves various kinds of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data custodians, model providers and users</a:t>
              </a:r>
              <a:r>
                <a:rPr kumimoji="0" lang="en-US" sz="120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who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seek collaborative intelligence</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sp>
        <p:nvSpPr>
          <p:cNvPr id="36" name="TextBox 35">
            <a:extLst>
              <a:ext uri="{FF2B5EF4-FFF2-40B4-BE49-F238E27FC236}">
                <a16:creationId xmlns:a16="http://schemas.microsoft.com/office/drawing/2014/main" id="{440C9C10-2B01-617D-2F7B-BDD0AE981919}"/>
              </a:ext>
            </a:extLst>
          </p:cNvPr>
          <p:cNvSpPr txBox="1"/>
          <p:nvPr/>
        </p:nvSpPr>
        <p:spPr>
          <a:xfrm>
            <a:off x="438161" y="2202214"/>
            <a:ext cx="2586825"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Federated learning… </a:t>
            </a:r>
            <a:endParaRPr kumimoji="0" lang="en-CA" sz="1600" b="1"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6A2CF95F-C403-6C2D-81ED-50F13D038219}"/>
              </a:ext>
            </a:extLst>
          </p:cNvPr>
          <p:cNvGrpSpPr/>
          <p:nvPr/>
        </p:nvGrpSpPr>
        <p:grpSpPr>
          <a:xfrm>
            <a:off x="319121" y="2520670"/>
            <a:ext cx="3800661" cy="979652"/>
            <a:chOff x="319121" y="2520670"/>
            <a:chExt cx="3800661" cy="979652"/>
          </a:xfrm>
        </p:grpSpPr>
        <p:sp>
          <p:nvSpPr>
            <p:cNvPr id="25" name="Rounded Rectangle 55">
              <a:extLst>
                <a:ext uri="{FF2B5EF4-FFF2-40B4-BE49-F238E27FC236}">
                  <a16:creationId xmlns:a16="http://schemas.microsoft.com/office/drawing/2014/main" id="{97164790-DF62-A7BF-218F-BC477E4319DC}"/>
                </a:ext>
              </a:extLst>
            </p:cNvPr>
            <p:cNvSpPr/>
            <p:nvPr/>
          </p:nvSpPr>
          <p:spPr>
            <a:xfrm>
              <a:off x="336328" y="2520670"/>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8" name="TextBox 37">
              <a:extLst>
                <a:ext uri="{FF2B5EF4-FFF2-40B4-BE49-F238E27FC236}">
                  <a16:creationId xmlns:a16="http://schemas.microsoft.com/office/drawing/2014/main" id="{8421458D-EA44-9294-49C1-2710DEE09BBC}"/>
                </a:ext>
              </a:extLst>
            </p:cNvPr>
            <p:cNvSpPr txBox="1"/>
            <p:nvPr/>
          </p:nvSpPr>
          <p:spPr>
            <a:xfrm>
              <a:off x="319121" y="2567701"/>
              <a:ext cx="3749040" cy="923330"/>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…Performs across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heterogeneous</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organizations and their data and devices</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grpSp>
        <p:nvGrpSpPr>
          <p:cNvPr id="5" name="Group 4">
            <a:extLst>
              <a:ext uri="{FF2B5EF4-FFF2-40B4-BE49-F238E27FC236}">
                <a16:creationId xmlns:a16="http://schemas.microsoft.com/office/drawing/2014/main" id="{D7D51AF1-35C9-40A2-A980-98B03555A573}"/>
              </a:ext>
            </a:extLst>
          </p:cNvPr>
          <p:cNvGrpSpPr/>
          <p:nvPr/>
        </p:nvGrpSpPr>
        <p:grpSpPr>
          <a:xfrm>
            <a:off x="8089347" y="2529460"/>
            <a:ext cx="3783454" cy="979652"/>
            <a:chOff x="8089347" y="2529460"/>
            <a:chExt cx="3783454" cy="979652"/>
          </a:xfrm>
        </p:grpSpPr>
        <p:sp>
          <p:nvSpPr>
            <p:cNvPr id="17" name="Rounded Rectangle 55">
              <a:extLst>
                <a:ext uri="{FF2B5EF4-FFF2-40B4-BE49-F238E27FC236}">
                  <a16:creationId xmlns:a16="http://schemas.microsoft.com/office/drawing/2014/main" id="{34A97078-A43D-A977-F1D2-AE62888E465D}"/>
                </a:ext>
              </a:extLst>
            </p:cNvPr>
            <p:cNvSpPr/>
            <p:nvPr/>
          </p:nvSpPr>
          <p:spPr>
            <a:xfrm>
              <a:off x="8089347" y="2529460"/>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9" name="TextBox 38">
              <a:extLst>
                <a:ext uri="{FF2B5EF4-FFF2-40B4-BE49-F238E27FC236}">
                  <a16:creationId xmlns:a16="http://schemas.microsoft.com/office/drawing/2014/main" id="{772A32EC-A7EE-638F-6DF6-E7172DA569E2}"/>
                </a:ext>
              </a:extLst>
            </p:cNvPr>
            <p:cNvSpPr txBox="1"/>
            <p:nvPr/>
          </p:nvSpPr>
          <p:spPr>
            <a:xfrm>
              <a:off x="8089347" y="2567701"/>
              <a:ext cx="3749040" cy="923330"/>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T</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o achieve business value </a:t>
              </a:r>
              <a:r>
                <a:rPr lang="en-US" sz="1200" kern="0" dirty="0">
                  <a:solidFill>
                    <a:srgbClr val="222222"/>
                  </a:solidFill>
                  <a:latin typeface="Calibri Light" panose="020F0302020204030204" pitchFamily="34" charset="0"/>
                  <a:cs typeface="Calibri Light" panose="020F0302020204030204" pitchFamily="34" charset="0"/>
                </a:rPr>
                <a:t>&amp; </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monetization it requires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verifiability</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accountability</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a:t>
              </a:r>
              <a:r>
                <a:rPr lang="en-US" sz="1200" kern="0" dirty="0">
                  <a:solidFill>
                    <a:srgbClr val="222222"/>
                  </a:solidFill>
                  <a:latin typeface="Calibri Light" panose="020F0302020204030204" pitchFamily="34" charset="0"/>
                  <a:cs typeface="Calibri Light" panose="020F0302020204030204" pitchFamily="34" charset="0"/>
                </a:rPr>
                <a:t>&amp;</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reproducibility</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even in enterprise settings, where trust is based on priceless business reputation </a:t>
              </a:r>
              <a:r>
                <a:rPr lang="en-US" sz="1200" kern="0" dirty="0">
                  <a:solidFill>
                    <a:srgbClr val="222222"/>
                  </a:solidFill>
                  <a:latin typeface="Calibri Light" panose="020F0302020204030204" pitchFamily="34" charset="0"/>
                  <a:cs typeface="Calibri Light" panose="020F0302020204030204" pitchFamily="34" charset="0"/>
                </a:rPr>
                <a:t>&amp; </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business contracts, but also in democratized applications…</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sp>
        <p:nvSpPr>
          <p:cNvPr id="40" name="TextBox 39">
            <a:extLst>
              <a:ext uri="{FF2B5EF4-FFF2-40B4-BE49-F238E27FC236}">
                <a16:creationId xmlns:a16="http://schemas.microsoft.com/office/drawing/2014/main" id="{3D7F8C45-6654-2658-6F23-F354AE04EF19}"/>
              </a:ext>
            </a:extLst>
          </p:cNvPr>
          <p:cNvSpPr txBox="1"/>
          <p:nvPr/>
        </p:nvSpPr>
        <p:spPr>
          <a:xfrm>
            <a:off x="4265720" y="3671068"/>
            <a:ext cx="3749040" cy="907357"/>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…With complex business data requires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data governance </a:t>
            </a:r>
            <a:r>
              <a:rPr lang="en-US" sz="1200" kern="0" dirty="0">
                <a:solidFill>
                  <a:srgbClr val="222222"/>
                </a:solidFill>
                <a:latin typeface="Calibri Light" panose="020F0302020204030204" pitchFamily="34" charset="0"/>
                <a:cs typeface="Calibri Light" panose="020F0302020204030204" pitchFamily="34" charset="0"/>
              </a:rPr>
              <a:t>&amp;</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data discoverability </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across federation (data quality proofs, adjusting for imbalances, etc.)</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nvGrpSpPr>
          <p:cNvPr id="8" name="Group 7">
            <a:extLst>
              <a:ext uri="{FF2B5EF4-FFF2-40B4-BE49-F238E27FC236}">
                <a16:creationId xmlns:a16="http://schemas.microsoft.com/office/drawing/2014/main" id="{F64B10B7-DF1F-D144-1685-A8D00CFE5A16}"/>
              </a:ext>
            </a:extLst>
          </p:cNvPr>
          <p:cNvGrpSpPr/>
          <p:nvPr/>
        </p:nvGrpSpPr>
        <p:grpSpPr>
          <a:xfrm>
            <a:off x="319121" y="3643391"/>
            <a:ext cx="3783454" cy="979652"/>
            <a:chOff x="319121" y="3643391"/>
            <a:chExt cx="3783454" cy="979652"/>
          </a:xfrm>
        </p:grpSpPr>
        <p:sp>
          <p:nvSpPr>
            <p:cNvPr id="26" name="Rounded Rectangle 55">
              <a:extLst>
                <a:ext uri="{FF2B5EF4-FFF2-40B4-BE49-F238E27FC236}">
                  <a16:creationId xmlns:a16="http://schemas.microsoft.com/office/drawing/2014/main" id="{8E623D30-CDAA-20D0-CCF8-65696C1CFAC4}"/>
                </a:ext>
              </a:extLst>
            </p:cNvPr>
            <p:cNvSpPr/>
            <p:nvPr/>
          </p:nvSpPr>
          <p:spPr>
            <a:xfrm>
              <a:off x="319121" y="3643391"/>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TextBox 40">
              <a:extLst>
                <a:ext uri="{FF2B5EF4-FFF2-40B4-BE49-F238E27FC236}">
                  <a16:creationId xmlns:a16="http://schemas.microsoft.com/office/drawing/2014/main" id="{81FEBBBF-D271-E922-E659-82C1F284A5EF}"/>
                </a:ext>
              </a:extLst>
            </p:cNvPr>
            <p:cNvSpPr txBox="1"/>
            <p:nvPr/>
          </p:nvSpPr>
          <p:spPr>
            <a:xfrm>
              <a:off x="319121" y="3671068"/>
              <a:ext cx="3749040" cy="907357"/>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…For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collaborative intelligence/AI </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the "</a:t>
              </a:r>
              <a:r>
                <a:rPr kumimoji="0" lang="en-US" sz="1200" b="0" i="1"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model is not the product</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hence we need architectures for beyond model building</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grpSp>
        <p:nvGrpSpPr>
          <p:cNvPr id="6" name="Group 5">
            <a:extLst>
              <a:ext uri="{FF2B5EF4-FFF2-40B4-BE49-F238E27FC236}">
                <a16:creationId xmlns:a16="http://schemas.microsoft.com/office/drawing/2014/main" id="{9BA697F2-CCCB-6B9D-D708-2E6A543985F2}"/>
              </a:ext>
            </a:extLst>
          </p:cNvPr>
          <p:cNvGrpSpPr/>
          <p:nvPr/>
        </p:nvGrpSpPr>
        <p:grpSpPr>
          <a:xfrm>
            <a:off x="8072140" y="3652181"/>
            <a:ext cx="3783454" cy="979652"/>
            <a:chOff x="8072140" y="3652181"/>
            <a:chExt cx="3783454" cy="979652"/>
          </a:xfrm>
        </p:grpSpPr>
        <p:sp>
          <p:nvSpPr>
            <p:cNvPr id="19" name="Rounded Rectangle 55">
              <a:extLst>
                <a:ext uri="{FF2B5EF4-FFF2-40B4-BE49-F238E27FC236}">
                  <a16:creationId xmlns:a16="http://schemas.microsoft.com/office/drawing/2014/main" id="{6EFF7163-1948-9492-860D-09A0CE8F4DE2}"/>
                </a:ext>
              </a:extLst>
            </p:cNvPr>
            <p:cNvSpPr/>
            <p:nvPr/>
          </p:nvSpPr>
          <p:spPr>
            <a:xfrm>
              <a:off x="8072140" y="3652181"/>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A8ACFA90-6B6C-FF6A-83E0-CADA85883C54}"/>
                </a:ext>
              </a:extLst>
            </p:cNvPr>
            <p:cNvSpPr txBox="1"/>
            <p:nvPr/>
          </p:nvSpPr>
          <p:spPr>
            <a:xfrm>
              <a:off x="8089347" y="3671068"/>
              <a:ext cx="3749040" cy="907357"/>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…With confidential data and applications requires federated </a:t>
              </a:r>
              <a:r>
                <a:rPr lang="en-US" sz="1200" b="1" kern="0" dirty="0">
                  <a:solidFill>
                    <a:srgbClr val="222222"/>
                  </a:solidFill>
                  <a:latin typeface="Calibri Light" panose="020F0302020204030204" pitchFamily="34" charset="0"/>
                  <a:cs typeface="Calibri Light" panose="020F0302020204030204" pitchFamily="34" charset="0"/>
                </a:rPr>
                <a:t>identity management, key management</a:t>
              </a:r>
              <a:endParaRPr kumimoji="0" lang="en-CA"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sp>
        <p:nvSpPr>
          <p:cNvPr id="43" name="TextBox 42">
            <a:extLst>
              <a:ext uri="{FF2B5EF4-FFF2-40B4-BE49-F238E27FC236}">
                <a16:creationId xmlns:a16="http://schemas.microsoft.com/office/drawing/2014/main" id="{30EA197E-E93E-AE98-5875-B411331F7211}"/>
              </a:ext>
            </a:extLst>
          </p:cNvPr>
          <p:cNvSpPr txBox="1"/>
          <p:nvPr/>
        </p:nvSpPr>
        <p:spPr>
          <a:xfrm>
            <a:off x="4265720" y="4758949"/>
            <a:ext cx="3749040" cy="923330"/>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…Is part of the data development lifecycle and model development lifecycle (model evals, fine tuning, etc.) beyond initial model building, so we need to continuously detect and handle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data shifts, concept drifts.</a:t>
            </a:r>
            <a:endParaRPr kumimoji="0" lang="en-CA"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3392DD33-13C5-CA4D-170E-B31A940DB468}"/>
              </a:ext>
            </a:extLst>
          </p:cNvPr>
          <p:cNvGrpSpPr/>
          <p:nvPr/>
        </p:nvGrpSpPr>
        <p:grpSpPr>
          <a:xfrm>
            <a:off x="319121" y="4758949"/>
            <a:ext cx="3800661" cy="996106"/>
            <a:chOff x="319121" y="4758949"/>
            <a:chExt cx="3800661" cy="996106"/>
          </a:xfrm>
        </p:grpSpPr>
        <p:sp>
          <p:nvSpPr>
            <p:cNvPr id="27" name="Rounded Rectangle 55">
              <a:extLst>
                <a:ext uri="{FF2B5EF4-FFF2-40B4-BE49-F238E27FC236}">
                  <a16:creationId xmlns:a16="http://schemas.microsoft.com/office/drawing/2014/main" id="{31811C7C-ECB7-69FD-65BB-ED5C6F99DAA6}"/>
                </a:ext>
              </a:extLst>
            </p:cNvPr>
            <p:cNvSpPr/>
            <p:nvPr/>
          </p:nvSpPr>
          <p:spPr>
            <a:xfrm>
              <a:off x="336328" y="4775403"/>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4" name="TextBox 43">
              <a:extLst>
                <a:ext uri="{FF2B5EF4-FFF2-40B4-BE49-F238E27FC236}">
                  <a16:creationId xmlns:a16="http://schemas.microsoft.com/office/drawing/2014/main" id="{2CD9714D-5184-F4C7-8585-EFEDA92CA4DB}"/>
                </a:ext>
              </a:extLst>
            </p:cNvPr>
            <p:cNvSpPr txBox="1"/>
            <p:nvPr/>
          </p:nvSpPr>
          <p:spPr>
            <a:xfrm>
              <a:off x="319121" y="4758949"/>
              <a:ext cx="3749040" cy="907357"/>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…With confidential data and applications requires </a:t>
              </a:r>
              <a:r>
                <a:rPr kumimoji="0" lang="en-US"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access control </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of data and resulting models must be also verifiable and "end to end" across (federated) training loops, but also in applications.</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grpSp>
        <p:nvGrpSpPr>
          <p:cNvPr id="10" name="Group 9">
            <a:extLst>
              <a:ext uri="{FF2B5EF4-FFF2-40B4-BE49-F238E27FC236}">
                <a16:creationId xmlns:a16="http://schemas.microsoft.com/office/drawing/2014/main" id="{E275BFE9-6913-C582-F2EA-EFB96AEF3E11}"/>
              </a:ext>
            </a:extLst>
          </p:cNvPr>
          <p:cNvGrpSpPr/>
          <p:nvPr/>
        </p:nvGrpSpPr>
        <p:grpSpPr>
          <a:xfrm>
            <a:off x="8089347" y="4725083"/>
            <a:ext cx="3783454" cy="1038762"/>
            <a:chOff x="8089347" y="4725083"/>
            <a:chExt cx="3783454" cy="1038762"/>
          </a:xfrm>
        </p:grpSpPr>
        <p:sp>
          <p:nvSpPr>
            <p:cNvPr id="20" name="Rounded Rectangle 55">
              <a:extLst>
                <a:ext uri="{FF2B5EF4-FFF2-40B4-BE49-F238E27FC236}">
                  <a16:creationId xmlns:a16="http://schemas.microsoft.com/office/drawing/2014/main" id="{9925C93B-1AF2-ADEB-0A5F-602927ECF4F5}"/>
                </a:ext>
              </a:extLst>
            </p:cNvPr>
            <p:cNvSpPr/>
            <p:nvPr/>
          </p:nvSpPr>
          <p:spPr>
            <a:xfrm>
              <a:off x="8089347" y="4784193"/>
              <a:ext cx="3783454" cy="979652"/>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5" name="TextBox 44">
              <a:extLst>
                <a:ext uri="{FF2B5EF4-FFF2-40B4-BE49-F238E27FC236}">
                  <a16:creationId xmlns:a16="http://schemas.microsoft.com/office/drawing/2014/main" id="{654ED8CB-F569-D16F-7953-469178E45EF7}"/>
                </a:ext>
              </a:extLst>
            </p:cNvPr>
            <p:cNvSpPr txBox="1"/>
            <p:nvPr/>
          </p:nvSpPr>
          <p:spPr>
            <a:xfrm>
              <a:off x="8089347" y="4725083"/>
              <a:ext cx="3749040" cy="923330"/>
            </a:xfrm>
            <a:prstGeom prst="rect">
              <a:avLst/>
            </a:prstGeom>
            <a:noFill/>
            <a:ln>
              <a:noFill/>
            </a:ln>
          </p:spPr>
          <p:txBody>
            <a:bodyPr wrap="square" lIns="3600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…For </a:t>
              </a:r>
              <a:r>
                <a:rPr lang="en-US" sz="1200" b="1" kern="0" dirty="0">
                  <a:solidFill>
                    <a:srgbClr val="222222"/>
                  </a:solidFill>
                  <a:latin typeface="Calibri Light" panose="020F0302020204030204" pitchFamily="34" charset="0"/>
                  <a:cs typeface="Calibri Light" panose="020F0302020204030204" pitchFamily="34" charset="0"/>
                </a:rPr>
                <a:t>RAG </a:t>
              </a:r>
              <a:r>
                <a:rPr lang="en-US" sz="1200" kern="0" dirty="0">
                  <a:solidFill>
                    <a:srgbClr val="222222"/>
                  </a:solidFill>
                  <a:latin typeface="Calibri Light" panose="020F0302020204030204" pitchFamily="34" charset="0"/>
                  <a:cs typeface="Calibri Light" panose="020F0302020204030204" pitchFamily="34" charset="0"/>
                </a:rPr>
                <a:t>applications (LLM retrieval augmented generation) / </a:t>
              </a:r>
              <a:r>
                <a:rPr lang="en-US" sz="1200" kern="0" dirty="0" err="1">
                  <a:solidFill>
                    <a:srgbClr val="222222"/>
                  </a:solidFill>
                  <a:latin typeface="Calibri Light" panose="020F0302020204030204" pitchFamily="34" charset="0"/>
                  <a:cs typeface="Calibri Light" panose="020F0302020204030204" pitchFamily="34" charset="0"/>
                </a:rPr>
                <a:t>GenAI</a:t>
              </a:r>
              <a:r>
                <a:rPr lang="en-US" sz="1200" kern="0" dirty="0">
                  <a:solidFill>
                    <a:srgbClr val="222222"/>
                  </a:solidFill>
                  <a:latin typeface="Calibri Light" panose="020F0302020204030204" pitchFamily="34" charset="0"/>
                  <a:cs typeface="Calibri Light" panose="020F0302020204030204" pitchFamily="34" charset="0"/>
                </a:rPr>
                <a:t> apps, </a:t>
              </a:r>
              <a:r>
                <a:rPr lang="en-US" sz="1200" b="1" kern="0" dirty="0">
                  <a:solidFill>
                    <a:srgbClr val="222222"/>
                  </a:solidFill>
                  <a:latin typeface="Calibri Light" panose="020F0302020204030204" pitchFamily="34" charset="0"/>
                  <a:cs typeface="Calibri Light" panose="020F0302020204030204" pitchFamily="34" charset="0"/>
                </a:rPr>
                <a:t>access control </a:t>
              </a:r>
              <a:r>
                <a:rPr lang="en-US" sz="1200" kern="0" dirty="0">
                  <a:solidFill>
                    <a:srgbClr val="222222"/>
                  </a:solidFill>
                  <a:latin typeface="Calibri Light" panose="020F0302020204030204" pitchFamily="34" charset="0"/>
                  <a:cs typeface="Calibri Light" panose="020F0302020204030204" pitchFamily="34" charset="0"/>
                </a:rPr>
                <a:t>must cover both training data as well as RAG data (of </a:t>
              </a:r>
              <a:r>
                <a:rPr lang="en-US" sz="1200" b="1" kern="0" dirty="0">
                  <a:solidFill>
                    <a:srgbClr val="222222"/>
                  </a:solidFill>
                  <a:latin typeface="Calibri Light" panose="020F0302020204030204" pitchFamily="34" charset="0"/>
                  <a:cs typeface="Calibri Light" panose="020F0302020204030204" pitchFamily="34" charset="0"/>
                </a:rPr>
                <a:t>data custodian,</a:t>
              </a:r>
              <a:r>
                <a:rPr lang="en-US" sz="1200" kern="0" dirty="0">
                  <a:solidFill>
                    <a:srgbClr val="222222"/>
                  </a:solidFill>
                  <a:latin typeface="Calibri Light" panose="020F0302020204030204" pitchFamily="34" charset="0"/>
                  <a:cs typeface="Calibri Light" panose="020F0302020204030204" pitchFamily="34" charset="0"/>
                </a:rPr>
                <a:t> including user data).</a:t>
              </a:r>
              <a:endParaRPr kumimoji="0" lang="en-CA" sz="1200" b="1"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grpSp>
      <p:sp>
        <p:nvSpPr>
          <p:cNvPr id="46" name="Rounded Rectangle 60">
            <a:extLst>
              <a:ext uri="{FF2B5EF4-FFF2-40B4-BE49-F238E27FC236}">
                <a16:creationId xmlns:a16="http://schemas.microsoft.com/office/drawing/2014/main" id="{578D6437-F338-6354-0D53-938180D0284B}"/>
              </a:ext>
            </a:extLst>
          </p:cNvPr>
          <p:cNvSpPr/>
          <p:nvPr/>
        </p:nvSpPr>
        <p:spPr>
          <a:xfrm>
            <a:off x="659863" y="5828047"/>
            <a:ext cx="10938830" cy="393042"/>
          </a:xfrm>
          <a:prstGeom prst="roundRect">
            <a:avLst>
              <a:gd name="adj" fmla="val 108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accent3"/>
                </a:solidFill>
                <a:effectLst/>
                <a:latin typeface="-apple-system"/>
              </a:rPr>
              <a:t>As such, "federated" / "federation" is about much more than the training loop and model building.</a:t>
            </a:r>
            <a:endParaRPr kumimoji="0" lang="en-US" sz="1600" b="1" i="0" u="none" strike="noStrike" kern="1200" cap="none" spc="0" normalizeH="0" baseline="0" noProof="0" dirty="0">
              <a:ln>
                <a:noFill/>
              </a:ln>
              <a:solidFill>
                <a:schemeClr val="accent3"/>
              </a:solidFill>
              <a:effectLst/>
              <a:uLnTx/>
              <a:uFillTx/>
              <a:latin typeface="Arial"/>
              <a:ea typeface="+mn-ea"/>
              <a:cs typeface="+mn-cs"/>
            </a:endParaRPr>
          </a:p>
        </p:txBody>
      </p:sp>
      <p:sp>
        <p:nvSpPr>
          <p:cNvPr id="29" name="TextBox 28">
            <a:extLst>
              <a:ext uri="{FF2B5EF4-FFF2-40B4-BE49-F238E27FC236}">
                <a16:creationId xmlns:a16="http://schemas.microsoft.com/office/drawing/2014/main" id="{5E2D4B07-0D4C-199C-AD05-AA4067FD5FA8}"/>
              </a:ext>
            </a:extLst>
          </p:cNvPr>
          <p:cNvSpPr txBox="1"/>
          <p:nvPr/>
        </p:nvSpPr>
        <p:spPr>
          <a:xfrm>
            <a:off x="810794" y="1198456"/>
            <a:ext cx="4878783" cy="738664"/>
          </a:xfrm>
          <a:prstGeom prst="rect">
            <a:avLst/>
          </a:prstGeom>
          <a:noFill/>
        </p:spPr>
        <p:txBody>
          <a:bodyPr wrap="square" lIns="0" tIns="0" rIns="0" bIns="0" rtlCol="0">
            <a:spAutoFit/>
          </a:bodyPr>
          <a:lstStyle/>
          <a:p>
            <a:r>
              <a:rPr lang="en-US" sz="1600" dirty="0">
                <a:solidFill>
                  <a:srgbClr val="000000"/>
                </a:solidFill>
                <a:latin typeface="Calibri Light" panose="020F0302020204030204" pitchFamily="34" charset="0"/>
                <a:cs typeface="Calibri Light" panose="020F0302020204030204" pitchFamily="34" charset="0"/>
              </a:rPr>
              <a:t>For </a:t>
            </a:r>
            <a:r>
              <a:rPr lang="en-US" sz="1600" b="1" dirty="0">
                <a:solidFill>
                  <a:srgbClr val="000000"/>
                </a:solidFill>
                <a:latin typeface="Calibri Light" panose="020F0302020204030204" pitchFamily="34" charset="0"/>
                <a:cs typeface="Calibri Light" panose="020F0302020204030204" pitchFamily="34" charset="0"/>
              </a:rPr>
              <a:t>federated learning</a:t>
            </a:r>
            <a:r>
              <a:rPr lang="en-US" sz="1600" dirty="0">
                <a:solidFill>
                  <a:srgbClr val="000000"/>
                </a:solidFill>
                <a:latin typeface="Calibri Light" panose="020F0302020204030204" pitchFamily="34" charset="0"/>
                <a:cs typeface="Calibri Light" panose="020F0302020204030204" pitchFamily="34" charset="0"/>
              </a:rPr>
              <a:t>, in general, we propose the </a:t>
            </a:r>
            <a:r>
              <a:rPr lang="en-US" sz="1600" b="1" dirty="0">
                <a:solidFill>
                  <a:schemeClr val="accent3"/>
                </a:solidFill>
                <a:latin typeface="Calibri Light" panose="020F0302020204030204" pitchFamily="34" charset="0"/>
                <a:cs typeface="Calibri Light" panose="020F0302020204030204" pitchFamily="34" charset="0"/>
              </a:rPr>
              <a:t>premises </a:t>
            </a:r>
            <a:r>
              <a:rPr lang="en-US" sz="1600" dirty="0">
                <a:solidFill>
                  <a:srgbClr val="000000"/>
                </a:solidFill>
                <a:latin typeface="Calibri Light" panose="020F0302020204030204" pitchFamily="34" charset="0"/>
                <a:cs typeface="Calibri Light" panose="020F0302020204030204" pitchFamily="34" charset="0"/>
              </a:rPr>
              <a:t>about key business and technical capabilities in scope of application architectures we distill.</a:t>
            </a:r>
          </a:p>
        </p:txBody>
      </p:sp>
      <p:sp>
        <p:nvSpPr>
          <p:cNvPr id="30" name="TextBox 29">
            <a:extLst>
              <a:ext uri="{FF2B5EF4-FFF2-40B4-BE49-F238E27FC236}">
                <a16:creationId xmlns:a16="http://schemas.microsoft.com/office/drawing/2014/main" id="{1520FAAE-E08B-B9C3-6CE5-3466875E80BF}"/>
              </a:ext>
            </a:extLst>
          </p:cNvPr>
          <p:cNvSpPr txBox="1"/>
          <p:nvPr/>
        </p:nvSpPr>
        <p:spPr>
          <a:xfrm>
            <a:off x="6281675" y="1182646"/>
            <a:ext cx="5099531" cy="830997"/>
          </a:xfrm>
          <a:prstGeom prst="rect">
            <a:avLst/>
          </a:prstGeom>
          <a:noFill/>
        </p:spPr>
        <p:txBody>
          <a:bodyPr wrap="square">
            <a:spAutoFit/>
          </a:bodyPr>
          <a:lstStyle/>
          <a:p>
            <a:r>
              <a:rPr lang="en-US" sz="1600" dirty="0">
                <a:solidFill>
                  <a:srgbClr val="000000"/>
                </a:solidFill>
                <a:latin typeface="Calibri Light" panose="020F0302020204030204" pitchFamily="34" charset="0"/>
                <a:cs typeface="Calibri Light" panose="020F0302020204030204" pitchFamily="34" charset="0"/>
              </a:rPr>
              <a:t>For </a:t>
            </a:r>
            <a:r>
              <a:rPr lang="en-US" sz="1600" b="1" dirty="0">
                <a:solidFill>
                  <a:srgbClr val="000000"/>
                </a:solidFill>
                <a:latin typeface="Calibri Light" panose="020F0302020204030204" pitchFamily="34" charset="0"/>
                <a:cs typeface="Calibri Light" panose="020F0302020204030204" pitchFamily="34" charset="0"/>
              </a:rPr>
              <a:t>NVIDIA Flare</a:t>
            </a:r>
            <a:r>
              <a:rPr lang="en-US" sz="1600" dirty="0">
                <a:solidFill>
                  <a:srgbClr val="000000"/>
                </a:solidFill>
                <a:latin typeface="Calibri Light" panose="020F0302020204030204" pitchFamily="34" charset="0"/>
                <a:cs typeface="Calibri Light" panose="020F0302020204030204" pitchFamily="34" charset="0"/>
              </a:rPr>
              <a:t>, specifically, we are working with key NVIDIA stakeholders who confirm importance of these capabilities as part of enterprise adoption of the framework.</a:t>
            </a:r>
          </a:p>
        </p:txBody>
      </p:sp>
    </p:spTree>
    <p:extLst>
      <p:ext uri="{BB962C8B-B14F-4D97-AF65-F5344CB8AC3E}">
        <p14:creationId xmlns:p14="http://schemas.microsoft.com/office/powerpoint/2010/main" val="112407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20040" y="173736"/>
            <a:ext cx="11718008" cy="373472"/>
          </a:xfrm>
        </p:spPr>
        <p:txBody>
          <a:bodyPr>
            <a:normAutofit fontScale="90000"/>
          </a:bodyPr>
          <a:lstStyle/>
          <a:p>
            <a:r>
              <a:rPr lang="en-US" sz="2400" b="1" dirty="0">
                <a:solidFill>
                  <a:srgbClr val="0051A5"/>
                </a:solidFill>
                <a:latin typeface="Franklin Gothic Book" panose="020B0503020102020204" pitchFamily="34" charset="0"/>
              </a:rPr>
              <a:t>Context : </a:t>
            </a:r>
            <a:r>
              <a:rPr lang="en-US" sz="2400" dirty="0">
                <a:solidFill>
                  <a:srgbClr val="0051A5"/>
                </a:solidFill>
                <a:latin typeface="Franklin Gothic Book" panose="020B0503020102020204" pitchFamily="34" charset="0"/>
              </a:rPr>
              <a:t>To Level-set, let’s introduce the classes of actors in a federated setting and 3 key concepts</a:t>
            </a:r>
            <a:endParaRPr lang="en-US" sz="2400" b="1" dirty="0">
              <a:solidFill>
                <a:srgbClr val="0051A5"/>
              </a:solidFill>
              <a:latin typeface="Franklin Gothic Book" panose="020B0503020102020204" pitchFamily="34" charset="0"/>
              <a:cs typeface="+mj-cs"/>
            </a:endParaRPr>
          </a:p>
        </p:txBody>
      </p:sp>
      <p:grpSp>
        <p:nvGrpSpPr>
          <p:cNvPr id="29" name="Group 28">
            <a:extLst>
              <a:ext uri="{FF2B5EF4-FFF2-40B4-BE49-F238E27FC236}">
                <a16:creationId xmlns:a16="http://schemas.microsoft.com/office/drawing/2014/main" id="{3A0BF927-FDA7-4A12-17AF-C2C511F6B22F}"/>
              </a:ext>
            </a:extLst>
          </p:cNvPr>
          <p:cNvGrpSpPr/>
          <p:nvPr/>
        </p:nvGrpSpPr>
        <p:grpSpPr>
          <a:xfrm>
            <a:off x="6943585" y="846597"/>
            <a:ext cx="5079223" cy="5166927"/>
            <a:chOff x="790211" y="1216601"/>
            <a:chExt cx="5079223" cy="4993638"/>
          </a:xfrm>
        </p:grpSpPr>
        <p:sp>
          <p:nvSpPr>
            <p:cNvPr id="30" name="Rounded Rectangle 60">
              <a:extLst>
                <a:ext uri="{FF2B5EF4-FFF2-40B4-BE49-F238E27FC236}">
                  <a16:creationId xmlns:a16="http://schemas.microsoft.com/office/drawing/2014/main" id="{F99652B2-36CE-855A-4A19-FCFC19EE9263}"/>
                </a:ext>
              </a:extLst>
            </p:cNvPr>
            <p:cNvSpPr/>
            <p:nvPr/>
          </p:nvSpPr>
          <p:spPr>
            <a:xfrm>
              <a:off x="790211"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2" name="Rounded Rectangle 55">
              <a:extLst>
                <a:ext uri="{FF2B5EF4-FFF2-40B4-BE49-F238E27FC236}">
                  <a16:creationId xmlns:a16="http://schemas.microsoft.com/office/drawing/2014/main" id="{FB9FAF44-B19F-2C59-BE87-6A67256E2A4D}"/>
                </a:ext>
              </a:extLst>
            </p:cNvPr>
            <p:cNvSpPr/>
            <p:nvPr/>
          </p:nvSpPr>
          <p:spPr>
            <a:xfrm>
              <a:off x="1035918" y="1357145"/>
              <a:ext cx="4572000" cy="1511361"/>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grpSp>
          <p:nvGrpSpPr>
            <p:cNvPr id="35" name="Group 34">
              <a:extLst>
                <a:ext uri="{FF2B5EF4-FFF2-40B4-BE49-F238E27FC236}">
                  <a16:creationId xmlns:a16="http://schemas.microsoft.com/office/drawing/2014/main" id="{EF70F617-23A1-5DA3-8EBA-984FC1128714}"/>
                </a:ext>
              </a:extLst>
            </p:cNvPr>
            <p:cNvGrpSpPr/>
            <p:nvPr/>
          </p:nvGrpSpPr>
          <p:grpSpPr>
            <a:xfrm>
              <a:off x="1814530" y="1447968"/>
              <a:ext cx="3793388" cy="1525816"/>
              <a:chOff x="1245556" y="1368411"/>
              <a:chExt cx="3793388" cy="1525816"/>
            </a:xfrm>
          </p:grpSpPr>
          <p:sp>
            <p:nvSpPr>
              <p:cNvPr id="36" name="Rectangle 35">
                <a:extLst>
                  <a:ext uri="{FF2B5EF4-FFF2-40B4-BE49-F238E27FC236}">
                    <a16:creationId xmlns:a16="http://schemas.microsoft.com/office/drawing/2014/main" id="{FE63A480-2384-5583-07C5-D2FC86499EBC}"/>
                  </a:ext>
                </a:extLst>
              </p:cNvPr>
              <p:cNvSpPr/>
              <p:nvPr/>
            </p:nvSpPr>
            <p:spPr>
              <a:xfrm>
                <a:off x="1245556" y="1645410"/>
                <a:ext cx="3793388" cy="1248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lvl="0" fontAlgn="base">
                  <a:defRPr/>
                </a:pPr>
                <a:r>
                  <a:rPr lang="en-US" sz="1400" i="1" dirty="0">
                    <a:solidFill>
                      <a:prstClr val="black"/>
                    </a:solidFill>
                    <a:latin typeface="Calibri Light" panose="020F0302020204030204" pitchFamily="34" charset="0"/>
                    <a:cs typeface="Calibri Light" panose="020F0302020204030204" pitchFamily="34" charset="0"/>
                  </a:rPr>
                  <a:t>Each step of the AI process is documented and tracked. Trained model can be traced back to the training data sets and respective data custodians. The model performs according to a known benchmark, respects certain rules and metrics</a:t>
                </a:r>
                <a:r>
                  <a:rPr lang="en-US" sz="1600" i="1" dirty="0">
                    <a:solidFill>
                      <a:prstClr val="black"/>
                    </a:solidFill>
                    <a:latin typeface="Calibri Light" panose="020F0302020204030204" pitchFamily="34" charset="0"/>
                    <a:cs typeface="Calibri Light" panose="020F0302020204030204" pitchFamily="34" charset="0"/>
                  </a:rPr>
                  <a:t>.</a:t>
                </a:r>
                <a:endParaRPr lang="en-CA" sz="1600" i="1" dirty="0">
                  <a:solidFill>
                    <a:prstClr val="black"/>
                  </a:solidFill>
                  <a:latin typeface="Calibri Light" panose="020F0302020204030204" pitchFamily="34" charset="0"/>
                  <a:cs typeface="Calibri Light" panose="020F0302020204030204" pitchFamily="34" charset="0"/>
                </a:endParaRPr>
              </a:p>
              <a:p>
                <a:pPr marR="0" lvl="0" defTabSz="914400" rtl="0" eaLnBrk="1" fontAlgn="base" latinLnBrk="0" hangingPunct="1">
                  <a:lnSpc>
                    <a:spcPct val="100000"/>
                  </a:lnSpc>
                  <a:spcBef>
                    <a:spcPts val="0"/>
                  </a:spcBef>
                  <a:spcAft>
                    <a:spcPts val="0"/>
                  </a:spcAft>
                  <a:buClrTx/>
                  <a:buSzTx/>
                  <a:tabLst/>
                  <a:defRPr/>
                </a:pPr>
                <a:endParaRPr kumimoji="0" lang="en-US" sz="12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7" name="Text Placeholder 3">
                <a:extLst>
                  <a:ext uri="{FF2B5EF4-FFF2-40B4-BE49-F238E27FC236}">
                    <a16:creationId xmlns:a16="http://schemas.microsoft.com/office/drawing/2014/main" id="{734D0863-1285-40E3-D655-6A20D0C3FE86}"/>
                  </a:ext>
                </a:extLst>
              </p:cNvPr>
              <p:cNvSpPr txBox="1">
                <a:spLocks/>
              </p:cNvSpPr>
              <p:nvPr/>
            </p:nvSpPr>
            <p:spPr>
              <a:xfrm>
                <a:off x="1291138" y="1368411"/>
                <a:ext cx="1169551"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Verifiable AI</a:t>
                </a:r>
              </a:p>
            </p:txBody>
          </p:sp>
        </p:grpSp>
      </p:grpSp>
      <p:sp>
        <p:nvSpPr>
          <p:cNvPr id="41" name="Rounded Rectangle 55">
            <a:extLst>
              <a:ext uri="{FF2B5EF4-FFF2-40B4-BE49-F238E27FC236}">
                <a16:creationId xmlns:a16="http://schemas.microsoft.com/office/drawing/2014/main" id="{56002643-D759-2452-E3DC-50D4C329036A}"/>
              </a:ext>
            </a:extLst>
          </p:cNvPr>
          <p:cNvSpPr/>
          <p:nvPr/>
        </p:nvSpPr>
        <p:spPr>
          <a:xfrm>
            <a:off x="7189292" y="2658008"/>
            <a:ext cx="4572000" cy="1511361"/>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2" name="Rounded Rectangle 55">
            <a:extLst>
              <a:ext uri="{FF2B5EF4-FFF2-40B4-BE49-F238E27FC236}">
                <a16:creationId xmlns:a16="http://schemas.microsoft.com/office/drawing/2014/main" id="{7F5E5211-B446-861C-C29A-74F2F982302B}"/>
              </a:ext>
            </a:extLst>
          </p:cNvPr>
          <p:cNvSpPr/>
          <p:nvPr/>
        </p:nvSpPr>
        <p:spPr>
          <a:xfrm>
            <a:off x="7197196" y="4260646"/>
            <a:ext cx="4572000" cy="1511361"/>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3" name="Rectangle 42">
            <a:extLst>
              <a:ext uri="{FF2B5EF4-FFF2-40B4-BE49-F238E27FC236}">
                <a16:creationId xmlns:a16="http://schemas.microsoft.com/office/drawing/2014/main" id="{5C0CD485-000B-5405-95DD-300AD8D96663}"/>
              </a:ext>
            </a:extLst>
          </p:cNvPr>
          <p:cNvSpPr/>
          <p:nvPr/>
        </p:nvSpPr>
        <p:spPr>
          <a:xfrm>
            <a:off x="7939700" y="3009113"/>
            <a:ext cx="3603800" cy="12921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lvl="0" fontAlgn="base">
              <a:defRPr/>
            </a:pPr>
            <a:r>
              <a:rPr lang="en-US" sz="1400" i="1" dirty="0">
                <a:solidFill>
                  <a:prstClr val="black"/>
                </a:solidFill>
                <a:latin typeface="Calibri Light" panose="020F0302020204030204" pitchFamily="34" charset="0"/>
                <a:cs typeface="Calibri Light" panose="020F0302020204030204" pitchFamily="34" charset="0"/>
              </a:rPr>
              <a:t>Data custodians, model builders and infrastructure providers collaborate to enhance the quality of the insights.</a:t>
            </a:r>
            <a:endParaRPr lang="en-CA" sz="1400" i="1" dirty="0">
              <a:solidFill>
                <a:prstClr val="black"/>
              </a:solidFill>
              <a:latin typeface="Calibri Light" panose="020F0302020204030204" pitchFamily="34" charset="0"/>
              <a:cs typeface="Calibri Light" panose="020F0302020204030204" pitchFamily="34" charset="0"/>
            </a:endParaRPr>
          </a:p>
          <a:p>
            <a:pPr marR="0" lvl="0" defTabSz="914400" rtl="0" eaLnBrk="1" fontAlgn="base" latinLnBrk="0" hangingPunct="1">
              <a:lnSpc>
                <a:spcPct val="100000"/>
              </a:lnSpc>
              <a:spcBef>
                <a:spcPts val="0"/>
              </a:spcBef>
              <a:spcAft>
                <a:spcPts val="0"/>
              </a:spcAft>
              <a:buClrTx/>
              <a:buSzTx/>
              <a:tabLst/>
              <a:defRPr/>
            </a:pPr>
            <a:endParaRPr kumimoji="0" lang="en-US" sz="12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44" name="Text Placeholder 3">
            <a:extLst>
              <a:ext uri="{FF2B5EF4-FFF2-40B4-BE49-F238E27FC236}">
                <a16:creationId xmlns:a16="http://schemas.microsoft.com/office/drawing/2014/main" id="{D08E6605-8782-A94A-06F1-6EFE6C41F1C2}"/>
              </a:ext>
            </a:extLst>
          </p:cNvPr>
          <p:cNvSpPr txBox="1">
            <a:spLocks/>
          </p:cNvSpPr>
          <p:nvPr/>
        </p:nvSpPr>
        <p:spPr>
          <a:xfrm>
            <a:off x="7985282" y="2727308"/>
            <a:ext cx="1518364"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Collaborative AI</a:t>
            </a:r>
          </a:p>
        </p:txBody>
      </p:sp>
      <p:sp>
        <p:nvSpPr>
          <p:cNvPr id="46" name="Rectangle 45">
            <a:extLst>
              <a:ext uri="{FF2B5EF4-FFF2-40B4-BE49-F238E27FC236}">
                <a16:creationId xmlns:a16="http://schemas.microsoft.com/office/drawing/2014/main" id="{A711BF9D-B4FA-341E-FB75-354C30DED7DC}"/>
              </a:ext>
            </a:extLst>
          </p:cNvPr>
          <p:cNvSpPr/>
          <p:nvPr/>
        </p:nvSpPr>
        <p:spPr>
          <a:xfrm>
            <a:off x="8010056" y="4624645"/>
            <a:ext cx="3603800" cy="12921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lvl="0" fontAlgn="base">
              <a:defRPr/>
            </a:pPr>
            <a:r>
              <a:rPr lang="en-US" sz="1400" b="1" i="1" dirty="0">
                <a:solidFill>
                  <a:prstClr val="black"/>
                </a:solidFill>
                <a:latin typeface="Calibri Light" panose="020F0302020204030204" pitchFamily="34" charset="0"/>
                <a:cs typeface="Calibri Light" panose="020F0302020204030204" pitchFamily="34" charset="0"/>
              </a:rPr>
              <a:t>Monitoring</a:t>
            </a:r>
            <a:r>
              <a:rPr lang="en-US" sz="1400" i="1" dirty="0">
                <a:solidFill>
                  <a:prstClr val="black"/>
                </a:solidFill>
                <a:latin typeface="Calibri Light" panose="020F0302020204030204" pitchFamily="34" charset="0"/>
                <a:cs typeface="Calibri Light" panose="020F0302020204030204" pitchFamily="34" charset="0"/>
              </a:rPr>
              <a:t> and </a:t>
            </a:r>
            <a:r>
              <a:rPr lang="en-US" sz="1400" b="1" i="1" dirty="0">
                <a:solidFill>
                  <a:prstClr val="black"/>
                </a:solidFill>
                <a:latin typeface="Calibri Light" panose="020F0302020204030204" pitchFamily="34" charset="0"/>
                <a:cs typeface="Calibri Light" panose="020F0302020204030204" pitchFamily="34" charset="0"/>
              </a:rPr>
              <a:t>continuous improvement for ML systems </a:t>
            </a:r>
            <a:r>
              <a:rPr lang="en-US" sz="1400" i="1" dirty="0">
                <a:solidFill>
                  <a:prstClr val="black"/>
                </a:solidFill>
                <a:latin typeface="Calibri Light" panose="020F0302020204030204" pitchFamily="34" charset="0"/>
                <a:cs typeface="Calibri Light" panose="020F0302020204030204" pitchFamily="34" charset="0"/>
              </a:rPr>
              <a:t>to track key performance indicators over-time</a:t>
            </a:r>
            <a:endParaRPr lang="en-CA" sz="1400" i="1" dirty="0">
              <a:solidFill>
                <a:prstClr val="black"/>
              </a:solidFill>
              <a:latin typeface="Calibri Light" panose="020F0302020204030204" pitchFamily="34" charset="0"/>
              <a:cs typeface="Calibri Light" panose="020F0302020204030204" pitchFamily="34" charset="0"/>
            </a:endParaRPr>
          </a:p>
          <a:p>
            <a:pPr marR="0" lvl="0" defTabSz="914400" rtl="0" eaLnBrk="1" fontAlgn="base" latinLnBrk="0" hangingPunct="1">
              <a:lnSpc>
                <a:spcPct val="100000"/>
              </a:lnSpc>
              <a:spcBef>
                <a:spcPts val="0"/>
              </a:spcBef>
              <a:spcAft>
                <a:spcPts val="0"/>
              </a:spcAft>
              <a:buClrTx/>
              <a:buSzTx/>
              <a:tabLst/>
              <a:defRPr/>
            </a:pPr>
            <a:endParaRPr kumimoji="0" lang="en-US" sz="12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47" name="Text Placeholder 3">
            <a:extLst>
              <a:ext uri="{FF2B5EF4-FFF2-40B4-BE49-F238E27FC236}">
                <a16:creationId xmlns:a16="http://schemas.microsoft.com/office/drawing/2014/main" id="{70F8BA24-7BE1-4997-42B3-EE3EA09D66C6}"/>
              </a:ext>
            </a:extLst>
          </p:cNvPr>
          <p:cNvSpPr txBox="1">
            <a:spLocks/>
          </p:cNvSpPr>
          <p:nvPr/>
        </p:nvSpPr>
        <p:spPr>
          <a:xfrm>
            <a:off x="8055638" y="4342840"/>
            <a:ext cx="1429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ML Monitoring</a:t>
            </a:r>
          </a:p>
        </p:txBody>
      </p:sp>
      <p:grpSp>
        <p:nvGrpSpPr>
          <p:cNvPr id="49" name="Group 59">
            <a:extLst>
              <a:ext uri="{FF2B5EF4-FFF2-40B4-BE49-F238E27FC236}">
                <a16:creationId xmlns:a16="http://schemas.microsoft.com/office/drawing/2014/main" id="{C5ED0E25-4C95-BCE9-9DCB-315954121917}"/>
              </a:ext>
            </a:extLst>
          </p:cNvPr>
          <p:cNvGrpSpPr/>
          <p:nvPr/>
        </p:nvGrpSpPr>
        <p:grpSpPr>
          <a:xfrm>
            <a:off x="2519037" y="1045083"/>
            <a:ext cx="2416882" cy="801801"/>
            <a:chOff x="7154104" y="3206176"/>
            <a:chExt cx="1836775" cy="801801"/>
          </a:xfrm>
        </p:grpSpPr>
        <p:sp>
          <p:nvSpPr>
            <p:cNvPr id="50" name="TextBox 49">
              <a:extLst>
                <a:ext uri="{FF2B5EF4-FFF2-40B4-BE49-F238E27FC236}">
                  <a16:creationId xmlns:a16="http://schemas.microsoft.com/office/drawing/2014/main" id="{A882E67E-5A60-20CE-ED7B-89F642C2D350}"/>
                </a:ext>
              </a:extLst>
            </p:cNvPr>
            <p:cNvSpPr txBox="1"/>
            <p:nvPr/>
          </p:nvSpPr>
          <p:spPr>
            <a:xfrm>
              <a:off x="7154105" y="3453979"/>
              <a:ext cx="1836774"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D</a:t>
              </a:r>
              <a:r>
                <a:rPr kumimoji="0" lang="en-US" sz="1200" b="0" i="0" u="none" strike="noStrike" kern="0" cap="none" spc="0" normalizeH="0" baseline="0" noProof="0" dirty="0" err="1">
                  <a:ln>
                    <a:noFill/>
                  </a:ln>
                  <a:solidFill>
                    <a:srgbClr val="222222"/>
                  </a:solidFill>
                  <a:effectLst/>
                  <a:uLnTx/>
                  <a:uFillTx/>
                  <a:latin typeface="Calibri Light" panose="020F0302020204030204" pitchFamily="34" charset="0"/>
                  <a:cs typeface="Calibri Light" panose="020F0302020204030204" pitchFamily="34" charset="0"/>
                </a:rPr>
                <a:t>efines</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business requirements, implements and deploys application logic</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E37A9CE3-FBCB-4CD1-FFA4-830EF6F47797}"/>
                </a:ext>
              </a:extLst>
            </p:cNvPr>
            <p:cNvSpPr/>
            <p:nvPr/>
          </p:nvSpPr>
          <p:spPr>
            <a:xfrm>
              <a:off x="7154104" y="3206176"/>
              <a:ext cx="1245048" cy="276999"/>
            </a:xfrm>
            <a:prstGeom prst="rect">
              <a:avLst/>
            </a:prstGeom>
          </p:spPr>
          <p:txBody>
            <a:bodyPr wrap="none" lIns="0" tIns="0" rIns="0" bIns="0">
              <a:spAutoFit/>
            </a:bodyPr>
            <a:lstStyle/>
            <a:p>
              <a:r>
                <a:rPr lang="en-US" b="1" dirty="0">
                  <a:solidFill>
                    <a:srgbClr val="0077BE"/>
                  </a:solidFill>
                  <a:latin typeface="Calibri" panose="020F0502020204030204" pitchFamily="34" charset="0"/>
                  <a:cs typeface="Calibri" panose="020F0502020204030204" pitchFamily="34" charset="0"/>
                </a:rPr>
                <a:t>Application Providers</a:t>
              </a:r>
            </a:p>
          </p:txBody>
        </p:sp>
      </p:grpSp>
      <p:grpSp>
        <p:nvGrpSpPr>
          <p:cNvPr id="55" name="Group 58">
            <a:extLst>
              <a:ext uri="{FF2B5EF4-FFF2-40B4-BE49-F238E27FC236}">
                <a16:creationId xmlns:a16="http://schemas.microsoft.com/office/drawing/2014/main" id="{27C34C03-0674-5D35-7AAD-3A2016C72C22}"/>
              </a:ext>
            </a:extLst>
          </p:cNvPr>
          <p:cNvGrpSpPr/>
          <p:nvPr/>
        </p:nvGrpSpPr>
        <p:grpSpPr>
          <a:xfrm>
            <a:off x="4761614" y="2129792"/>
            <a:ext cx="1920455" cy="1268209"/>
            <a:chOff x="7174423" y="1352592"/>
            <a:chExt cx="2276196" cy="1268209"/>
          </a:xfrm>
        </p:grpSpPr>
        <p:sp>
          <p:nvSpPr>
            <p:cNvPr id="56" name="TextBox 55">
              <a:extLst>
                <a:ext uri="{FF2B5EF4-FFF2-40B4-BE49-F238E27FC236}">
                  <a16:creationId xmlns:a16="http://schemas.microsoft.com/office/drawing/2014/main" id="{701B80BD-03D1-E372-87BB-F84F09BB1176}"/>
                </a:ext>
              </a:extLst>
            </p:cNvPr>
            <p:cNvSpPr txBox="1"/>
            <p:nvPr/>
          </p:nvSpPr>
          <p:spPr>
            <a:xfrm>
              <a:off x="7174424" y="1882137"/>
              <a:ext cx="2276195" cy="73866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H</a:t>
              </a:r>
              <a:r>
                <a:rPr kumimoji="0" lang="en-US" sz="1200" b="0" i="0" u="none" strike="noStrike" kern="0" cap="none" spc="0" normalizeH="0" baseline="0" noProof="0" dirty="0" err="1">
                  <a:ln>
                    <a:noFill/>
                  </a:ln>
                  <a:solidFill>
                    <a:srgbClr val="222222"/>
                  </a:solidFill>
                  <a:effectLst/>
                  <a:uLnTx/>
                  <a:uFillTx/>
                  <a:latin typeface="Calibri Light" panose="020F0302020204030204" pitchFamily="34" charset="0"/>
                  <a:cs typeface="Calibri Light" panose="020F0302020204030204" pitchFamily="34" charset="0"/>
                </a:rPr>
                <a:t>ave</a:t>
              </a:r>
              <a:r>
                <a:rPr kumimoji="0" lang="en-US"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rPr>
                <a:t> invested extensively in model building capacity and domain specific models and seek to monetize..</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sp>
          <p:nvSpPr>
            <p:cNvPr id="57" name="Rectangle 56">
              <a:extLst>
                <a:ext uri="{FF2B5EF4-FFF2-40B4-BE49-F238E27FC236}">
                  <a16:creationId xmlns:a16="http://schemas.microsoft.com/office/drawing/2014/main" id="{AF79D3F6-0DC6-51C9-9DA5-BFEDB1DC627E}"/>
                </a:ext>
              </a:extLst>
            </p:cNvPr>
            <p:cNvSpPr/>
            <p:nvPr/>
          </p:nvSpPr>
          <p:spPr>
            <a:xfrm>
              <a:off x="7174423" y="1352592"/>
              <a:ext cx="2128891" cy="553998"/>
            </a:xfrm>
            <a:prstGeom prst="rect">
              <a:avLst/>
            </a:prstGeom>
          </p:spPr>
          <p:txBody>
            <a:bodyPr wrap="square" lIns="0" tIns="0" rIns="0" bIns="0">
              <a:spAutoFit/>
            </a:bodyPr>
            <a:lstStyle/>
            <a:p>
              <a:r>
                <a:rPr lang="en-US" b="1" dirty="0">
                  <a:solidFill>
                    <a:schemeClr val="accent4"/>
                  </a:solidFill>
                  <a:latin typeface="Calibri" panose="020F0502020204030204" pitchFamily="34" charset="0"/>
                  <a:cs typeface="Calibri" panose="020F0502020204030204" pitchFamily="34" charset="0"/>
                </a:rPr>
                <a:t>Model Builders &amp; Providers</a:t>
              </a:r>
            </a:p>
          </p:txBody>
        </p:sp>
      </p:grpSp>
      <p:grpSp>
        <p:nvGrpSpPr>
          <p:cNvPr id="58" name="Group 58">
            <a:extLst>
              <a:ext uri="{FF2B5EF4-FFF2-40B4-BE49-F238E27FC236}">
                <a16:creationId xmlns:a16="http://schemas.microsoft.com/office/drawing/2014/main" id="{6F7DED3C-43AE-B779-9F86-010ED9C8A899}"/>
              </a:ext>
            </a:extLst>
          </p:cNvPr>
          <p:cNvGrpSpPr/>
          <p:nvPr/>
        </p:nvGrpSpPr>
        <p:grpSpPr>
          <a:xfrm>
            <a:off x="4234020" y="4093375"/>
            <a:ext cx="2363050" cy="617135"/>
            <a:chOff x="7174424" y="1352592"/>
            <a:chExt cx="2276195" cy="617135"/>
          </a:xfrm>
        </p:grpSpPr>
        <p:sp>
          <p:nvSpPr>
            <p:cNvPr id="59" name="TextBox 58">
              <a:extLst>
                <a:ext uri="{FF2B5EF4-FFF2-40B4-BE49-F238E27FC236}">
                  <a16:creationId xmlns:a16="http://schemas.microsoft.com/office/drawing/2014/main" id="{3BE42CA8-D2E7-B5B9-3F4F-23D621B6D698}"/>
                </a:ext>
              </a:extLst>
            </p:cNvPr>
            <p:cNvSpPr txBox="1"/>
            <p:nvPr/>
          </p:nvSpPr>
          <p:spPr>
            <a:xfrm>
              <a:off x="7174424" y="1600395"/>
              <a:ext cx="2276195"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Provides the compute infrastructure, including confidential computing</a:t>
              </a:r>
            </a:p>
          </p:txBody>
        </p:sp>
        <p:sp>
          <p:nvSpPr>
            <p:cNvPr id="60" name="Rectangle 59">
              <a:extLst>
                <a:ext uri="{FF2B5EF4-FFF2-40B4-BE49-F238E27FC236}">
                  <a16:creationId xmlns:a16="http://schemas.microsoft.com/office/drawing/2014/main" id="{E34F7649-70CC-4D26-7C58-5C661B1318BC}"/>
                </a:ext>
              </a:extLst>
            </p:cNvPr>
            <p:cNvSpPr/>
            <p:nvPr/>
          </p:nvSpPr>
          <p:spPr>
            <a:xfrm>
              <a:off x="7174424" y="1352592"/>
              <a:ext cx="1422037" cy="276999"/>
            </a:xfrm>
            <a:prstGeom prst="rect">
              <a:avLst/>
            </a:prstGeom>
          </p:spPr>
          <p:txBody>
            <a:bodyPr wrap="none" lIns="0" tIns="0" rIns="0" bIns="0">
              <a:spAutoFit/>
            </a:bodyPr>
            <a:lstStyle/>
            <a:p>
              <a:r>
                <a:rPr lang="en-US" b="1" dirty="0">
                  <a:solidFill>
                    <a:schemeClr val="accent5"/>
                  </a:solidFill>
                  <a:latin typeface="Calibri" panose="020F0502020204030204" pitchFamily="34" charset="0"/>
                  <a:cs typeface="Calibri" panose="020F0502020204030204" pitchFamily="34" charset="0"/>
                </a:rPr>
                <a:t>Infrastructure Providers</a:t>
              </a:r>
            </a:p>
          </p:txBody>
        </p:sp>
      </p:grpSp>
      <p:grpSp>
        <p:nvGrpSpPr>
          <p:cNvPr id="1031" name="Group 1030">
            <a:extLst>
              <a:ext uri="{FF2B5EF4-FFF2-40B4-BE49-F238E27FC236}">
                <a16:creationId xmlns:a16="http://schemas.microsoft.com/office/drawing/2014/main" id="{747D5113-3B73-70BE-D06F-6690C79C3799}"/>
              </a:ext>
            </a:extLst>
          </p:cNvPr>
          <p:cNvGrpSpPr>
            <a:grpSpLocks noChangeAspect="1"/>
          </p:cNvGrpSpPr>
          <p:nvPr/>
        </p:nvGrpSpPr>
        <p:grpSpPr>
          <a:xfrm>
            <a:off x="1727271" y="1860295"/>
            <a:ext cx="2858618" cy="2572425"/>
            <a:chOff x="3535703" y="1533134"/>
            <a:chExt cx="4258921" cy="3832536"/>
          </a:xfrm>
        </p:grpSpPr>
        <p:sp>
          <p:nvSpPr>
            <p:cNvPr id="1032" name="TextBox 1031">
              <a:extLst>
                <a:ext uri="{FF2B5EF4-FFF2-40B4-BE49-F238E27FC236}">
                  <a16:creationId xmlns:a16="http://schemas.microsoft.com/office/drawing/2014/main" id="{9E50DA90-C42C-9CE4-4495-290E383F1C5F}"/>
                </a:ext>
              </a:extLst>
            </p:cNvPr>
            <p:cNvSpPr txBox="1"/>
            <p:nvPr/>
          </p:nvSpPr>
          <p:spPr>
            <a:xfrm>
              <a:off x="3535703" y="4418628"/>
              <a:ext cx="1580205" cy="275125"/>
            </a:xfrm>
            <a:prstGeom prst="rect">
              <a:avLst/>
            </a:prstGeom>
            <a:solidFill>
              <a:srgbClr val="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schemeClr val="accent1"/>
                  </a:solidFill>
                  <a:latin typeface="Calibri Light" panose="020F0302020204030204" pitchFamily="34" charset="0"/>
                  <a:cs typeface="Calibri Light" panose="020F0302020204030204" pitchFamily="34" charset="0"/>
                </a:rPr>
                <a:t> End users</a:t>
              </a:r>
              <a:endParaRPr kumimoji="0" lang="en-CA" sz="1200" b="1" i="0" u="none" strike="noStrike" kern="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endParaRPr>
            </a:p>
          </p:txBody>
        </p:sp>
        <p:sp>
          <p:nvSpPr>
            <p:cNvPr id="1033" name="Oval 1032">
              <a:extLst>
                <a:ext uri="{FF2B5EF4-FFF2-40B4-BE49-F238E27FC236}">
                  <a16:creationId xmlns:a16="http://schemas.microsoft.com/office/drawing/2014/main" id="{0AFCF888-E188-BEE7-C742-4011A11103E3}"/>
                </a:ext>
              </a:extLst>
            </p:cNvPr>
            <p:cNvSpPr/>
            <p:nvPr/>
          </p:nvSpPr>
          <p:spPr>
            <a:xfrm>
              <a:off x="4640561" y="2080934"/>
              <a:ext cx="2936519" cy="2936519"/>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4" name="Group 129">
              <a:extLst>
                <a:ext uri="{FF2B5EF4-FFF2-40B4-BE49-F238E27FC236}">
                  <a16:creationId xmlns:a16="http://schemas.microsoft.com/office/drawing/2014/main" id="{C006DC5E-A62F-1962-DC8B-D3EB23861707}"/>
                </a:ext>
              </a:extLst>
            </p:cNvPr>
            <p:cNvGrpSpPr>
              <a:grpSpLocks noChangeAspect="1"/>
            </p:cNvGrpSpPr>
            <p:nvPr/>
          </p:nvGrpSpPr>
          <p:grpSpPr>
            <a:xfrm>
              <a:off x="4430723" y="2440676"/>
              <a:ext cx="843049" cy="843755"/>
              <a:chOff x="2779491" y="2517212"/>
              <a:chExt cx="648499" cy="649042"/>
            </a:xfrm>
          </p:grpSpPr>
          <p:sp>
            <p:nvSpPr>
              <p:cNvPr id="1057" name="Oval 1056">
                <a:extLst>
                  <a:ext uri="{FF2B5EF4-FFF2-40B4-BE49-F238E27FC236}">
                    <a16:creationId xmlns:a16="http://schemas.microsoft.com/office/drawing/2014/main" id="{EC398CA5-EF38-6A5B-D4D4-E0BEE5DCD83D}"/>
                  </a:ext>
                </a:extLst>
              </p:cNvPr>
              <p:cNvSpPr>
                <a:spLocks noChangeAspect="1"/>
              </p:cNvSpPr>
              <p:nvPr/>
            </p:nvSpPr>
            <p:spPr>
              <a:xfrm>
                <a:off x="2779491" y="2517212"/>
                <a:ext cx="648499" cy="649042"/>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1058" name="Oval 1057">
                <a:extLst>
                  <a:ext uri="{FF2B5EF4-FFF2-40B4-BE49-F238E27FC236}">
                    <a16:creationId xmlns:a16="http://schemas.microsoft.com/office/drawing/2014/main" id="{1AE6B48B-0DCF-02EA-2C9A-A0ED70DFBB57}"/>
                  </a:ext>
                </a:extLst>
              </p:cNvPr>
              <p:cNvSpPr>
                <a:spLocks noChangeAspect="1"/>
              </p:cNvSpPr>
              <p:nvPr/>
            </p:nvSpPr>
            <p:spPr>
              <a:xfrm>
                <a:off x="2854318" y="2592102"/>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j-lt"/>
                </a:endParaRPr>
              </a:p>
            </p:txBody>
          </p:sp>
        </p:grpSp>
        <p:grpSp>
          <p:nvGrpSpPr>
            <p:cNvPr id="1035" name="Group 130">
              <a:extLst>
                <a:ext uri="{FF2B5EF4-FFF2-40B4-BE49-F238E27FC236}">
                  <a16:creationId xmlns:a16="http://schemas.microsoft.com/office/drawing/2014/main" id="{3962C717-309E-A1DE-C994-7808C733F3C2}"/>
                </a:ext>
              </a:extLst>
            </p:cNvPr>
            <p:cNvGrpSpPr>
              <a:grpSpLocks noChangeAspect="1"/>
            </p:cNvGrpSpPr>
            <p:nvPr/>
          </p:nvGrpSpPr>
          <p:grpSpPr>
            <a:xfrm>
              <a:off x="4430723" y="3761114"/>
              <a:ext cx="843049" cy="843755"/>
              <a:chOff x="3287425" y="3613920"/>
              <a:chExt cx="648499" cy="649042"/>
            </a:xfrm>
          </p:grpSpPr>
          <p:sp>
            <p:nvSpPr>
              <p:cNvPr id="1055" name="Oval 1054">
                <a:extLst>
                  <a:ext uri="{FF2B5EF4-FFF2-40B4-BE49-F238E27FC236}">
                    <a16:creationId xmlns:a16="http://schemas.microsoft.com/office/drawing/2014/main" id="{5A923883-2D74-37F9-C45B-FFF5BA531878}"/>
                  </a:ext>
                </a:extLst>
              </p:cNvPr>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1056" name="Oval 1055">
                <a:extLst>
                  <a:ext uri="{FF2B5EF4-FFF2-40B4-BE49-F238E27FC236}">
                    <a16:creationId xmlns:a16="http://schemas.microsoft.com/office/drawing/2014/main" id="{6FF06650-5DAA-6275-ECC9-B6B4AF1D4E0D}"/>
                  </a:ext>
                </a:extLst>
              </p:cNvPr>
              <p:cNvSpPr>
                <a:spLocks noChangeAspect="1"/>
              </p:cNvSpPr>
              <p:nvPr/>
            </p:nvSpPr>
            <p:spPr>
              <a:xfrm>
                <a:off x="3362252" y="3688810"/>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mj-lt"/>
                </a:endParaRPr>
              </a:p>
            </p:txBody>
          </p:sp>
        </p:grpSp>
        <p:grpSp>
          <p:nvGrpSpPr>
            <p:cNvPr id="1036" name="Group 133">
              <a:extLst>
                <a:ext uri="{FF2B5EF4-FFF2-40B4-BE49-F238E27FC236}">
                  <a16:creationId xmlns:a16="http://schemas.microsoft.com/office/drawing/2014/main" id="{C66F863A-E763-E49A-E087-B420CDCF9349}"/>
                </a:ext>
              </a:extLst>
            </p:cNvPr>
            <p:cNvGrpSpPr>
              <a:grpSpLocks noChangeAspect="1"/>
            </p:cNvGrpSpPr>
            <p:nvPr/>
          </p:nvGrpSpPr>
          <p:grpSpPr>
            <a:xfrm>
              <a:off x="6923252" y="2440676"/>
              <a:ext cx="843049" cy="843755"/>
              <a:chOff x="5249342" y="1406453"/>
              <a:chExt cx="648499" cy="649042"/>
            </a:xfrm>
          </p:grpSpPr>
          <p:sp>
            <p:nvSpPr>
              <p:cNvPr id="1053" name="Oval 1052">
                <a:extLst>
                  <a:ext uri="{FF2B5EF4-FFF2-40B4-BE49-F238E27FC236}">
                    <a16:creationId xmlns:a16="http://schemas.microsoft.com/office/drawing/2014/main" id="{F8D1E052-392A-8EDD-51C9-5976B8B408C8}"/>
                  </a:ext>
                </a:extLst>
              </p:cNvPr>
              <p:cNvSpPr>
                <a:spLocks noChangeAspect="1"/>
              </p:cNvSpPr>
              <p:nvPr/>
            </p:nvSpPr>
            <p:spPr>
              <a:xfrm>
                <a:off x="5249342" y="1406453"/>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1054" name="Oval 1053">
                <a:extLst>
                  <a:ext uri="{FF2B5EF4-FFF2-40B4-BE49-F238E27FC236}">
                    <a16:creationId xmlns:a16="http://schemas.microsoft.com/office/drawing/2014/main" id="{741BD4D0-2301-79C8-7DBE-E3497088D123}"/>
                  </a:ext>
                </a:extLst>
              </p:cNvPr>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mj-lt"/>
                </a:endParaRPr>
              </a:p>
            </p:txBody>
          </p:sp>
        </p:grpSp>
        <p:grpSp>
          <p:nvGrpSpPr>
            <p:cNvPr id="1037" name="Group 132">
              <a:extLst>
                <a:ext uri="{FF2B5EF4-FFF2-40B4-BE49-F238E27FC236}">
                  <a16:creationId xmlns:a16="http://schemas.microsoft.com/office/drawing/2014/main" id="{A66BD928-A2F3-4141-F5CD-0587F24AACF2}"/>
                </a:ext>
              </a:extLst>
            </p:cNvPr>
            <p:cNvGrpSpPr>
              <a:grpSpLocks noChangeAspect="1"/>
            </p:cNvGrpSpPr>
            <p:nvPr/>
          </p:nvGrpSpPr>
          <p:grpSpPr>
            <a:xfrm>
              <a:off x="6923252" y="3761114"/>
              <a:ext cx="843049" cy="843755"/>
              <a:chOff x="5716010" y="2517212"/>
              <a:chExt cx="648499" cy="649042"/>
            </a:xfrm>
          </p:grpSpPr>
          <p:sp>
            <p:nvSpPr>
              <p:cNvPr id="1051" name="Oval 1050">
                <a:extLst>
                  <a:ext uri="{FF2B5EF4-FFF2-40B4-BE49-F238E27FC236}">
                    <a16:creationId xmlns:a16="http://schemas.microsoft.com/office/drawing/2014/main" id="{EA910F46-CBE1-CE76-AE60-C0A7EDF5415E}"/>
                  </a:ext>
                </a:extLst>
              </p:cNvPr>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1052" name="Oval 1051">
                <a:extLst>
                  <a:ext uri="{FF2B5EF4-FFF2-40B4-BE49-F238E27FC236}">
                    <a16:creationId xmlns:a16="http://schemas.microsoft.com/office/drawing/2014/main" id="{D117BA00-0DC7-BF45-BEBD-FF6210730688}"/>
                  </a:ext>
                </a:extLst>
              </p:cNvPr>
              <p:cNvSpPr>
                <a:spLocks noChangeAspect="1"/>
              </p:cNvSpPr>
              <p:nvPr/>
            </p:nvSpPr>
            <p:spPr>
              <a:xfrm>
                <a:off x="5790837" y="2592102"/>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mj-lt"/>
                </a:endParaRPr>
              </a:p>
            </p:txBody>
          </p:sp>
        </p:grpSp>
        <p:grpSp>
          <p:nvGrpSpPr>
            <p:cNvPr id="1038" name="Group 131">
              <a:extLst>
                <a:ext uri="{FF2B5EF4-FFF2-40B4-BE49-F238E27FC236}">
                  <a16:creationId xmlns:a16="http://schemas.microsoft.com/office/drawing/2014/main" id="{E3CAEB22-F10C-494C-C386-84A41C5B6E30}"/>
                </a:ext>
              </a:extLst>
            </p:cNvPr>
            <p:cNvGrpSpPr>
              <a:grpSpLocks noChangeAspect="1"/>
            </p:cNvGrpSpPr>
            <p:nvPr/>
          </p:nvGrpSpPr>
          <p:grpSpPr>
            <a:xfrm>
              <a:off x="5687296" y="4521915"/>
              <a:ext cx="843049" cy="843755"/>
              <a:chOff x="5244691" y="3613920"/>
              <a:chExt cx="648499" cy="649042"/>
            </a:xfrm>
          </p:grpSpPr>
          <p:sp>
            <p:nvSpPr>
              <p:cNvPr id="1049" name="Oval 1048">
                <a:extLst>
                  <a:ext uri="{FF2B5EF4-FFF2-40B4-BE49-F238E27FC236}">
                    <a16:creationId xmlns:a16="http://schemas.microsoft.com/office/drawing/2014/main" id="{AD1C060E-DF4E-6F20-42F5-B40477DC1391}"/>
                  </a:ext>
                </a:extLst>
              </p:cNvPr>
              <p:cNvSpPr>
                <a:spLocks noChangeAspect="1"/>
              </p:cNvSpPr>
              <p:nvPr/>
            </p:nvSpPr>
            <p:spPr>
              <a:xfrm>
                <a:off x="5244691" y="3613920"/>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1050" name="Oval 1049">
                <a:extLst>
                  <a:ext uri="{FF2B5EF4-FFF2-40B4-BE49-F238E27FC236}">
                    <a16:creationId xmlns:a16="http://schemas.microsoft.com/office/drawing/2014/main" id="{9F892DB1-C039-9F33-E09A-4C03BA38632F}"/>
                  </a:ext>
                </a:extLst>
              </p:cNvPr>
              <p:cNvSpPr>
                <a:spLocks noChangeAspect="1"/>
              </p:cNvSpPr>
              <p:nvPr/>
            </p:nvSpPr>
            <p:spPr>
              <a:xfrm>
                <a:off x="5319518" y="3688810"/>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mj-lt"/>
                </a:endParaRPr>
              </a:p>
            </p:txBody>
          </p:sp>
        </p:grpSp>
        <p:grpSp>
          <p:nvGrpSpPr>
            <p:cNvPr id="1039" name="Group 134">
              <a:extLst>
                <a:ext uri="{FF2B5EF4-FFF2-40B4-BE49-F238E27FC236}">
                  <a16:creationId xmlns:a16="http://schemas.microsoft.com/office/drawing/2014/main" id="{B29F64DC-780C-23B7-80FF-575B3BF5E86B}"/>
                </a:ext>
              </a:extLst>
            </p:cNvPr>
            <p:cNvGrpSpPr>
              <a:grpSpLocks noChangeAspect="1"/>
            </p:cNvGrpSpPr>
            <p:nvPr/>
          </p:nvGrpSpPr>
          <p:grpSpPr>
            <a:xfrm>
              <a:off x="5687296" y="1533134"/>
              <a:ext cx="843049" cy="843755"/>
              <a:chOff x="3287425" y="1417883"/>
              <a:chExt cx="648499" cy="649042"/>
            </a:xfrm>
          </p:grpSpPr>
          <p:sp>
            <p:nvSpPr>
              <p:cNvPr id="1047" name="Oval 1046">
                <a:extLst>
                  <a:ext uri="{FF2B5EF4-FFF2-40B4-BE49-F238E27FC236}">
                    <a16:creationId xmlns:a16="http://schemas.microsoft.com/office/drawing/2014/main" id="{8B0437DF-57FA-059D-6129-D0C7C6F3594B}"/>
                  </a:ext>
                </a:extLst>
              </p:cNvPr>
              <p:cNvSpPr>
                <a:spLocks noChangeAspect="1"/>
              </p:cNvSpPr>
              <p:nvPr/>
            </p:nvSpPr>
            <p:spPr>
              <a:xfrm>
                <a:off x="3287425" y="1417883"/>
                <a:ext cx="648499" cy="649042"/>
              </a:xfrm>
              <a:prstGeom prst="ellipse">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sp>
            <p:nvSpPr>
              <p:cNvPr id="1048" name="Oval 1047">
                <a:extLst>
                  <a:ext uri="{FF2B5EF4-FFF2-40B4-BE49-F238E27FC236}">
                    <a16:creationId xmlns:a16="http://schemas.microsoft.com/office/drawing/2014/main" id="{C9B7DE37-8AB9-326D-3C50-DA3341F26B37}"/>
                  </a:ext>
                </a:extLst>
              </p:cNvPr>
              <p:cNvSpPr>
                <a:spLocks noChangeAspect="1"/>
              </p:cNvSpPr>
              <p:nvPr/>
            </p:nvSpPr>
            <p:spPr>
              <a:xfrm>
                <a:off x="3362252" y="149277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mj-lt"/>
                </a:endParaRPr>
              </a:p>
            </p:txBody>
          </p:sp>
        </p:grpSp>
        <p:pic>
          <p:nvPicPr>
            <p:cNvPr id="1040" name="Graphic 1039" descr="Store with solid fill">
              <a:extLst>
                <a:ext uri="{FF2B5EF4-FFF2-40B4-BE49-F238E27FC236}">
                  <a16:creationId xmlns:a16="http://schemas.microsoft.com/office/drawing/2014/main" id="{4126425B-68C7-1657-4014-6BAA4F5A02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9473" y="2774690"/>
              <a:ext cx="756763" cy="499385"/>
            </a:xfrm>
            <a:prstGeom prst="rect">
              <a:avLst/>
            </a:prstGeom>
          </p:spPr>
        </p:pic>
        <p:pic>
          <p:nvPicPr>
            <p:cNvPr id="1041" name="Graphic 1040" descr="Bank with solid fill">
              <a:extLst>
                <a:ext uri="{FF2B5EF4-FFF2-40B4-BE49-F238E27FC236}">
                  <a16:creationId xmlns:a16="http://schemas.microsoft.com/office/drawing/2014/main" id="{F3874259-C80C-F4A7-BFF6-890DB069A2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3215" y="2284749"/>
              <a:ext cx="590114" cy="590114"/>
            </a:xfrm>
            <a:prstGeom prst="rect">
              <a:avLst/>
            </a:prstGeom>
          </p:spPr>
        </p:pic>
        <p:pic>
          <p:nvPicPr>
            <p:cNvPr id="1042" name="Picture 4" descr="Services application - Download free icons">
              <a:extLst>
                <a:ext uri="{FF2B5EF4-FFF2-40B4-BE49-F238E27FC236}">
                  <a16:creationId xmlns:a16="http://schemas.microsoft.com/office/drawing/2014/main" id="{6D397947-77AA-78C6-9BDC-FC799FF16DAF}"/>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6630" y="1589686"/>
              <a:ext cx="686147" cy="68614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8" descr="Ml Icons - Free SVG &amp; PNG Ml Images - Noun Project">
              <a:extLst>
                <a:ext uri="{FF2B5EF4-FFF2-40B4-BE49-F238E27FC236}">
                  <a16:creationId xmlns:a16="http://schemas.microsoft.com/office/drawing/2014/main" id="{DEC20910-4882-BCFA-A4E6-CE74A8686D5B}"/>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3189" y="2440676"/>
              <a:ext cx="811435" cy="81143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10" descr="Infrastructure - Free business and finance icons">
              <a:extLst>
                <a:ext uri="{FF2B5EF4-FFF2-40B4-BE49-F238E27FC236}">
                  <a16:creationId xmlns:a16="http://schemas.microsoft.com/office/drawing/2014/main" id="{6C805CE7-20DD-BF99-D695-4885300A7CEF}"/>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3496" y="3870044"/>
              <a:ext cx="686147" cy="68614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12" descr="Consumer Icons - Free SVG &amp; PNG Consumer Images - Noun Project">
              <a:extLst>
                <a:ext uri="{FF2B5EF4-FFF2-40B4-BE49-F238E27FC236}">
                  <a16:creationId xmlns:a16="http://schemas.microsoft.com/office/drawing/2014/main" id="{D6A1AB85-62BC-6FF5-1D00-33265BBF1CAF}"/>
                </a:ext>
              </a:extLst>
            </p:cNvPr>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74289" y="3816168"/>
              <a:ext cx="693679" cy="69367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16" descr="Pro-User Icons - Free SVG &amp; PNG Pro-User Images - Noun Project">
              <a:extLst>
                <a:ext uri="{FF2B5EF4-FFF2-40B4-BE49-F238E27FC236}">
                  <a16:creationId xmlns:a16="http://schemas.microsoft.com/office/drawing/2014/main" id="{4953707A-D7E7-9599-60F1-96CD3ADDF156}"/>
                </a:ext>
              </a:extLst>
            </p:cNvPr>
            <p:cNvPicPr>
              <a:picLocks noChangeAspect="1" noChangeArrowheads="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1182" y="4619272"/>
              <a:ext cx="710575" cy="649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9" name="Group 56">
            <a:extLst>
              <a:ext uri="{FF2B5EF4-FFF2-40B4-BE49-F238E27FC236}">
                <a16:creationId xmlns:a16="http://schemas.microsoft.com/office/drawing/2014/main" id="{ECFF3E24-DC7C-E108-F6D2-A57FEA0A3A5A}"/>
              </a:ext>
            </a:extLst>
          </p:cNvPr>
          <p:cNvGrpSpPr/>
          <p:nvPr/>
        </p:nvGrpSpPr>
        <p:grpSpPr>
          <a:xfrm>
            <a:off x="692893" y="3871325"/>
            <a:ext cx="1670092" cy="617135"/>
            <a:chOff x="-296510" y="1363501"/>
            <a:chExt cx="2276196" cy="617135"/>
          </a:xfrm>
        </p:grpSpPr>
        <p:sp>
          <p:nvSpPr>
            <p:cNvPr id="1060" name="TextBox 1059">
              <a:extLst>
                <a:ext uri="{FF2B5EF4-FFF2-40B4-BE49-F238E27FC236}">
                  <a16:creationId xmlns:a16="http://schemas.microsoft.com/office/drawing/2014/main" id="{34056B89-63C7-EECC-D6E4-300F97D58E08}"/>
                </a:ext>
              </a:extLst>
            </p:cNvPr>
            <p:cNvSpPr txBox="1"/>
            <p:nvPr/>
          </p:nvSpPr>
          <p:spPr>
            <a:xfrm>
              <a:off x="-296510" y="1611304"/>
              <a:ext cx="2276196" cy="369332"/>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 Open to offers on the last leg of the value chain</a:t>
              </a:r>
              <a:endParaRPr kumimoji="0" lang="en-CA" sz="1200" b="0" i="0" u="none" strike="noStrike" kern="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endParaRPr>
            </a:p>
          </p:txBody>
        </p:sp>
        <p:sp>
          <p:nvSpPr>
            <p:cNvPr id="1061" name="Rectangle 1060">
              <a:extLst>
                <a:ext uri="{FF2B5EF4-FFF2-40B4-BE49-F238E27FC236}">
                  <a16:creationId xmlns:a16="http://schemas.microsoft.com/office/drawing/2014/main" id="{708DA015-ABE5-B84C-6B9E-3036A3E1BB90}"/>
                </a:ext>
              </a:extLst>
            </p:cNvPr>
            <p:cNvSpPr/>
            <p:nvPr/>
          </p:nvSpPr>
          <p:spPr>
            <a:xfrm>
              <a:off x="623722" y="1363501"/>
              <a:ext cx="1355961" cy="276999"/>
            </a:xfrm>
            <a:prstGeom prst="rect">
              <a:avLst/>
            </a:prstGeom>
          </p:spPr>
          <p:txBody>
            <a:bodyPr wrap="none" lIns="0" tIns="0" rIns="0" bIns="0">
              <a:spAutoFit/>
            </a:bodyPr>
            <a:lstStyle/>
            <a:p>
              <a:pPr algn="r"/>
              <a:r>
                <a:rPr lang="en-US" b="1" dirty="0">
                  <a:solidFill>
                    <a:schemeClr val="accent3"/>
                  </a:solidFill>
                  <a:latin typeface="Calibri" panose="020F0502020204030204" pitchFamily="34" charset="0"/>
                  <a:cs typeface="Calibri" panose="020F0502020204030204" pitchFamily="34" charset="0"/>
                </a:rPr>
                <a:t>Shoppers / Consumers</a:t>
              </a:r>
            </a:p>
          </p:txBody>
        </p:sp>
      </p:grpSp>
      <p:grpSp>
        <p:nvGrpSpPr>
          <p:cNvPr id="1062" name="Group 57">
            <a:extLst>
              <a:ext uri="{FF2B5EF4-FFF2-40B4-BE49-F238E27FC236}">
                <a16:creationId xmlns:a16="http://schemas.microsoft.com/office/drawing/2014/main" id="{1BDB72AE-B7D7-4378-ED32-01750F6C0564}"/>
              </a:ext>
            </a:extLst>
          </p:cNvPr>
          <p:cNvGrpSpPr/>
          <p:nvPr/>
        </p:nvGrpSpPr>
        <p:grpSpPr>
          <a:xfrm>
            <a:off x="429006" y="1797621"/>
            <a:ext cx="1736276" cy="1340147"/>
            <a:chOff x="-267404" y="2857617"/>
            <a:chExt cx="2282570" cy="1245659"/>
          </a:xfrm>
        </p:grpSpPr>
        <p:sp>
          <p:nvSpPr>
            <p:cNvPr id="1063" name="TextBox 1062">
              <a:extLst>
                <a:ext uri="{FF2B5EF4-FFF2-40B4-BE49-F238E27FC236}">
                  <a16:creationId xmlns:a16="http://schemas.microsoft.com/office/drawing/2014/main" id="{D89CCA0A-643C-CA08-79D8-A32EEB399969}"/>
                </a:ext>
              </a:extLst>
            </p:cNvPr>
            <p:cNvSpPr txBox="1"/>
            <p:nvPr/>
          </p:nvSpPr>
          <p:spPr>
            <a:xfrm>
              <a:off x="-267404" y="3416692"/>
              <a:ext cx="2247089" cy="686584"/>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Calibri Light" panose="020F0302020204030204" pitchFamily="34" charset="0"/>
                  <a:cs typeface="Calibri Light" panose="020F0302020204030204" pitchFamily="34" charset="0"/>
                </a:rPr>
                <a:t>Accrued valuable data, worthy enough to at least protect. They seek to leverage, share/trade and even monetize.</a:t>
              </a:r>
              <a:endParaRPr kumimoji="0" lang="en-CA" sz="1200" b="0" i="0" u="none" strike="noStrike" kern="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
          <p:nvSpPr>
            <p:cNvPr id="1064" name="Rectangle 1063">
              <a:extLst>
                <a:ext uri="{FF2B5EF4-FFF2-40B4-BE49-F238E27FC236}">
                  <a16:creationId xmlns:a16="http://schemas.microsoft.com/office/drawing/2014/main" id="{D0CAEAE8-183C-71A2-26A5-F9577E5ED14D}"/>
                </a:ext>
              </a:extLst>
            </p:cNvPr>
            <p:cNvSpPr/>
            <p:nvPr/>
          </p:nvSpPr>
          <p:spPr>
            <a:xfrm>
              <a:off x="-166739" y="2857617"/>
              <a:ext cx="2181905" cy="553998"/>
            </a:xfrm>
            <a:prstGeom prst="rect">
              <a:avLst/>
            </a:prstGeom>
          </p:spPr>
          <p:txBody>
            <a:bodyPr wrap="square" lIns="0" tIns="0" rIns="0" bIns="0">
              <a:spAutoFit/>
            </a:bodyPr>
            <a:lstStyle/>
            <a:p>
              <a:pPr algn="r"/>
              <a:r>
                <a:rPr lang="en-US" b="1" dirty="0">
                  <a:solidFill>
                    <a:schemeClr val="accent3">
                      <a:lumMod val="50000"/>
                    </a:schemeClr>
                  </a:solidFill>
                  <a:latin typeface="Calibri" panose="020F0502020204030204" pitchFamily="34" charset="0"/>
                  <a:cs typeface="Calibri" panose="020F0502020204030204" pitchFamily="34" charset="0"/>
                </a:rPr>
                <a:t>Data Custodians &amp; Owners</a:t>
              </a:r>
            </a:p>
          </p:txBody>
        </p:sp>
      </p:grpSp>
      <p:grpSp>
        <p:nvGrpSpPr>
          <p:cNvPr id="1065" name="Group 56">
            <a:extLst>
              <a:ext uri="{FF2B5EF4-FFF2-40B4-BE49-F238E27FC236}">
                <a16:creationId xmlns:a16="http://schemas.microsoft.com/office/drawing/2014/main" id="{67B7B88A-F34B-6E40-A908-C408FCF64300}"/>
              </a:ext>
            </a:extLst>
          </p:cNvPr>
          <p:cNvGrpSpPr/>
          <p:nvPr/>
        </p:nvGrpSpPr>
        <p:grpSpPr>
          <a:xfrm>
            <a:off x="1368086" y="4746169"/>
            <a:ext cx="2427966" cy="1133005"/>
            <a:chOff x="-296510" y="1363501"/>
            <a:chExt cx="2276196" cy="1339033"/>
          </a:xfrm>
        </p:grpSpPr>
        <p:sp>
          <p:nvSpPr>
            <p:cNvPr id="1066" name="TextBox 1065">
              <a:extLst>
                <a:ext uri="{FF2B5EF4-FFF2-40B4-BE49-F238E27FC236}">
                  <a16:creationId xmlns:a16="http://schemas.microsoft.com/office/drawing/2014/main" id="{D4757950-FA23-95B0-AB0A-E798F6C48324}"/>
                </a:ext>
              </a:extLst>
            </p:cNvPr>
            <p:cNvSpPr txBox="1"/>
            <p:nvPr/>
          </p:nvSpPr>
          <p:spPr>
            <a:xfrm>
              <a:off x="-296510" y="1611304"/>
              <a:ext cx="2276196" cy="1091230"/>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rgbClr val="222222"/>
                  </a:solidFill>
                  <a:latin typeface="Calibri Light" panose="020F0302020204030204" pitchFamily="34" charset="0"/>
                  <a:cs typeface="Calibri Light" panose="020F0302020204030204" pitchFamily="34" charset="0"/>
                </a:rPr>
                <a:t>Able to manage and value own data, willing to partake in marketplaces and collaborate with AI to discover domains of knowledge (home renovation, retirement planning, etc.)</a:t>
              </a:r>
            </a:p>
          </p:txBody>
        </p:sp>
        <p:sp>
          <p:nvSpPr>
            <p:cNvPr id="1067" name="Rectangle 1066">
              <a:extLst>
                <a:ext uri="{FF2B5EF4-FFF2-40B4-BE49-F238E27FC236}">
                  <a16:creationId xmlns:a16="http://schemas.microsoft.com/office/drawing/2014/main" id="{166D0F0E-5053-3941-0115-6B469E469235}"/>
                </a:ext>
              </a:extLst>
            </p:cNvPr>
            <p:cNvSpPr/>
            <p:nvPr/>
          </p:nvSpPr>
          <p:spPr>
            <a:xfrm>
              <a:off x="1465237" y="1363501"/>
              <a:ext cx="514448" cy="327369"/>
            </a:xfrm>
            <a:prstGeom prst="rect">
              <a:avLst/>
            </a:prstGeom>
          </p:spPr>
          <p:txBody>
            <a:bodyPr wrap="none" lIns="0" tIns="0" rIns="0" bIns="0">
              <a:spAutoFit/>
            </a:bodyPr>
            <a:lstStyle/>
            <a:p>
              <a:pPr algn="r"/>
              <a:r>
                <a:rPr lang="en-US" b="1" dirty="0">
                  <a:solidFill>
                    <a:srgbClr val="6CC8FF"/>
                  </a:solidFill>
                  <a:latin typeface="Calibri" panose="020F0502020204030204" pitchFamily="34" charset="0"/>
                  <a:cs typeface="Calibri" panose="020F0502020204030204" pitchFamily="34" charset="0"/>
                </a:rPr>
                <a:t>Prosumers</a:t>
              </a:r>
            </a:p>
          </p:txBody>
        </p:sp>
      </p:grpSp>
      <p:sp>
        <p:nvSpPr>
          <p:cNvPr id="1077" name="TextBox 1076">
            <a:extLst>
              <a:ext uri="{FF2B5EF4-FFF2-40B4-BE49-F238E27FC236}">
                <a16:creationId xmlns:a16="http://schemas.microsoft.com/office/drawing/2014/main" id="{F083E7C3-26E2-EA95-ED18-8624F9A47C13}"/>
              </a:ext>
            </a:extLst>
          </p:cNvPr>
          <p:cNvSpPr txBox="1"/>
          <p:nvPr/>
        </p:nvSpPr>
        <p:spPr>
          <a:xfrm>
            <a:off x="3180366" y="4660528"/>
            <a:ext cx="707139" cy="184666"/>
          </a:xfrm>
          <a:prstGeom prst="rect">
            <a:avLst/>
          </a:prstGeom>
          <a:solidFill>
            <a:srgbClr val="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schemeClr val="accent1"/>
                </a:solidFill>
                <a:latin typeface="Calibri Light" panose="020F0302020204030204" pitchFamily="34" charset="0"/>
                <a:cs typeface="Calibri Light" panose="020F0302020204030204" pitchFamily="34" charset="0"/>
              </a:rPr>
              <a:t> End users</a:t>
            </a:r>
            <a:endParaRPr kumimoji="0" lang="en-CA" sz="1200" b="1" i="0" u="none" strike="noStrike" kern="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endParaRPr>
          </a:p>
        </p:txBody>
      </p:sp>
      <p:sp>
        <p:nvSpPr>
          <p:cNvPr id="1078" name="Text Placeholder 3">
            <a:extLst>
              <a:ext uri="{FF2B5EF4-FFF2-40B4-BE49-F238E27FC236}">
                <a16:creationId xmlns:a16="http://schemas.microsoft.com/office/drawing/2014/main" id="{1EF48C17-ADBF-E34A-6F1D-1D32BE711EFD}"/>
              </a:ext>
            </a:extLst>
          </p:cNvPr>
          <p:cNvSpPr txBox="1">
            <a:spLocks/>
          </p:cNvSpPr>
          <p:nvPr/>
        </p:nvSpPr>
        <p:spPr>
          <a:xfrm>
            <a:off x="2918937" y="2957150"/>
            <a:ext cx="1054686"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Classes of Actors</a:t>
            </a:r>
          </a:p>
        </p:txBody>
      </p:sp>
      <p:pic>
        <p:nvPicPr>
          <p:cNvPr id="1079" name="Graphic 1078" descr="Checkmark with solid fill">
            <a:extLst>
              <a:ext uri="{FF2B5EF4-FFF2-40B4-BE49-F238E27FC236}">
                <a16:creationId xmlns:a16="http://schemas.microsoft.com/office/drawing/2014/main" id="{E44B1C67-19A1-C9DB-4DFA-40A6D435A6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46434" y="1129257"/>
            <a:ext cx="575997" cy="553095"/>
          </a:xfrm>
          <a:prstGeom prst="rect">
            <a:avLst/>
          </a:prstGeom>
        </p:spPr>
      </p:pic>
      <p:pic>
        <p:nvPicPr>
          <p:cNvPr id="1080" name="Graphic 1079" descr="Remote work with solid fill">
            <a:extLst>
              <a:ext uri="{FF2B5EF4-FFF2-40B4-BE49-F238E27FC236}">
                <a16:creationId xmlns:a16="http://schemas.microsoft.com/office/drawing/2014/main" id="{2C540D07-D3D1-1E8D-636D-EB5FD95414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60438" y="2850456"/>
            <a:ext cx="575997" cy="553095"/>
          </a:xfrm>
          <a:prstGeom prst="rect">
            <a:avLst/>
          </a:prstGeom>
        </p:spPr>
      </p:pic>
      <p:pic>
        <p:nvPicPr>
          <p:cNvPr id="1081" name="Graphic 1080" descr="Heart with pulse outline">
            <a:extLst>
              <a:ext uri="{FF2B5EF4-FFF2-40B4-BE49-F238E27FC236}">
                <a16:creationId xmlns:a16="http://schemas.microsoft.com/office/drawing/2014/main" id="{6B59F896-530B-5964-6886-DAD57BC879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38419" y="4371191"/>
            <a:ext cx="575997" cy="553095"/>
          </a:xfrm>
          <a:prstGeom prst="rect">
            <a:avLst/>
          </a:prstGeom>
        </p:spPr>
      </p:pic>
    </p:spTree>
    <p:extLst>
      <p:ext uri="{BB962C8B-B14F-4D97-AF65-F5344CB8AC3E}">
        <p14:creationId xmlns:p14="http://schemas.microsoft.com/office/powerpoint/2010/main" val="424822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17799" y="231315"/>
            <a:ext cx="11556402" cy="595173"/>
          </a:xfrm>
        </p:spPr>
        <p:txBody>
          <a:bodyPr>
            <a:normAutofit fontScale="90000"/>
          </a:bodyPr>
          <a:lstStyle/>
          <a:p>
            <a:r>
              <a:rPr lang="en-US" sz="2400" b="1" dirty="0">
                <a:solidFill>
                  <a:srgbClr val="0051A5"/>
                </a:solidFill>
                <a:latin typeface="Franklin Gothic Book" panose="020B0503020102020204" pitchFamily="34" charset="0"/>
                <a:cs typeface="+mj-cs"/>
              </a:rPr>
              <a:t>Scenario: </a:t>
            </a:r>
            <a:r>
              <a:rPr lang="en-US" sz="2400" dirty="0">
                <a:solidFill>
                  <a:schemeClr val="accent3"/>
                </a:solidFill>
                <a:latin typeface="Franklin Gothic Book" panose="020B0503020102020204" pitchFamily="34" charset="0"/>
                <a:cs typeface="+mj-cs"/>
              </a:rPr>
              <a:t>Working with a merchant, we developed a federated model to generate insights jointly without sharing data across parties</a:t>
            </a:r>
          </a:p>
        </p:txBody>
      </p:sp>
      <p:grpSp>
        <p:nvGrpSpPr>
          <p:cNvPr id="23" name="Group 22">
            <a:extLst>
              <a:ext uri="{FF2B5EF4-FFF2-40B4-BE49-F238E27FC236}">
                <a16:creationId xmlns:a16="http://schemas.microsoft.com/office/drawing/2014/main" id="{FCB28B13-3C62-F8AD-A9CA-34A9C0EE63E7}"/>
              </a:ext>
            </a:extLst>
          </p:cNvPr>
          <p:cNvGrpSpPr/>
          <p:nvPr/>
        </p:nvGrpSpPr>
        <p:grpSpPr>
          <a:xfrm>
            <a:off x="8691662" y="846795"/>
            <a:ext cx="3350027" cy="5351343"/>
            <a:chOff x="2517084" y="1365257"/>
            <a:chExt cx="3314477" cy="4639849"/>
          </a:xfrm>
        </p:grpSpPr>
        <p:sp>
          <p:nvSpPr>
            <p:cNvPr id="24" name="Rounded Rectangle 60">
              <a:extLst>
                <a:ext uri="{FF2B5EF4-FFF2-40B4-BE49-F238E27FC236}">
                  <a16:creationId xmlns:a16="http://schemas.microsoft.com/office/drawing/2014/main" id="{4F5E73E6-BDD5-BB5B-6E14-B422D08A102D}"/>
                </a:ext>
              </a:extLst>
            </p:cNvPr>
            <p:cNvSpPr/>
            <p:nvPr/>
          </p:nvSpPr>
          <p:spPr>
            <a:xfrm>
              <a:off x="2517084" y="1365257"/>
              <a:ext cx="3314477" cy="4639849"/>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25" name="Rounded Rectangle 55">
              <a:extLst>
                <a:ext uri="{FF2B5EF4-FFF2-40B4-BE49-F238E27FC236}">
                  <a16:creationId xmlns:a16="http://schemas.microsoft.com/office/drawing/2014/main" id="{7F0EC185-8761-9566-94FC-48B2477B280E}"/>
                </a:ext>
              </a:extLst>
            </p:cNvPr>
            <p:cNvSpPr/>
            <p:nvPr/>
          </p:nvSpPr>
          <p:spPr>
            <a:xfrm>
              <a:off x="2707174" y="1457114"/>
              <a:ext cx="2900743" cy="2236276"/>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grpSp>
          <p:nvGrpSpPr>
            <p:cNvPr id="26" name="Group 25">
              <a:extLst>
                <a:ext uri="{FF2B5EF4-FFF2-40B4-BE49-F238E27FC236}">
                  <a16:creationId xmlns:a16="http://schemas.microsoft.com/office/drawing/2014/main" id="{0A7671BC-6180-E227-BAF5-95E3D4E92909}"/>
                </a:ext>
              </a:extLst>
            </p:cNvPr>
            <p:cNvGrpSpPr/>
            <p:nvPr/>
          </p:nvGrpSpPr>
          <p:grpSpPr>
            <a:xfrm>
              <a:off x="2860090" y="1951904"/>
              <a:ext cx="2628463" cy="1648232"/>
              <a:chOff x="2291116" y="1872347"/>
              <a:chExt cx="2628463" cy="1648232"/>
            </a:xfrm>
          </p:grpSpPr>
          <p:sp>
            <p:nvSpPr>
              <p:cNvPr id="27" name="Rectangle 26">
                <a:extLst>
                  <a:ext uri="{FF2B5EF4-FFF2-40B4-BE49-F238E27FC236}">
                    <a16:creationId xmlns:a16="http://schemas.microsoft.com/office/drawing/2014/main" id="{1111E3D9-39AF-122C-9E90-C4EBFB8EBC03}"/>
                  </a:ext>
                </a:extLst>
              </p:cNvPr>
              <p:cNvSpPr/>
              <p:nvPr/>
            </p:nvSpPr>
            <p:spPr>
              <a:xfrm>
                <a:off x="2291116" y="2271762"/>
                <a:ext cx="2628463" cy="1248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l" defTabSz="914400" rtl="0" eaLnBrk="1" fontAlgn="base" latinLnBrk="0" hangingPunct="1">
                  <a:lnSpc>
                    <a:spcPct val="100000"/>
                  </a:lnSpc>
                  <a:spcBef>
                    <a:spcPts val="0"/>
                  </a:spcBef>
                  <a:spcAft>
                    <a:spcPts val="0"/>
                  </a:spcAft>
                  <a:buClrTx/>
                  <a:buSzTx/>
                  <a:tabLst/>
                  <a:defRPr/>
                </a:pPr>
                <a:r>
                  <a:rPr lang="en-US" sz="1200" dirty="0">
                    <a:solidFill>
                      <a:prstClr val="black"/>
                    </a:solidFill>
                    <a:latin typeface="Calibri Light" panose="020F0302020204030204" pitchFamily="34" charset="0"/>
                    <a:cs typeface="Calibri Light" panose="020F0302020204030204" pitchFamily="34" charset="0"/>
                  </a:rPr>
                  <a:t>A</a:t>
                </a: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federation formed from 2 parties - bank and merchant - collaborating to train a model jointly, using synthetic and public data sets. </a:t>
                </a:r>
              </a:p>
              <a:p>
                <a:pPr marR="0" lvl="0" algn="l" defTabSz="914400" rtl="0" eaLnBrk="1" fontAlgn="base" latinLnBrk="0" hangingPunct="1">
                  <a:lnSpc>
                    <a:spcPct val="100000"/>
                  </a:lnSpc>
                  <a:spcBef>
                    <a:spcPts val="0"/>
                  </a:spcBef>
                  <a:spcAft>
                    <a:spcPts val="0"/>
                  </a:spcAft>
                  <a:buClrTx/>
                  <a:buSzTx/>
                  <a:tabLst/>
                  <a:defRPr/>
                </a:pPr>
                <a:endPar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R="0" lvl="0" algn="l" defTabSz="914400" rtl="0" eaLnBrk="1" fontAlgn="base"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 model’s objective was to predict the product which will most likely be purchased by the customer, during his next shopping trip.</a:t>
                </a:r>
                <a:endParaRPr lang="en-CA" sz="1400" i="1" dirty="0">
                  <a:solidFill>
                    <a:prstClr val="black"/>
                  </a:solidFill>
                  <a:latin typeface="Calibri Light" panose="020F0302020204030204" pitchFamily="34" charset="0"/>
                  <a:cs typeface="Calibri Light" panose="020F0302020204030204" pitchFamily="34" charset="0"/>
                </a:endParaRPr>
              </a:p>
              <a:p>
                <a:pPr marR="0" lvl="0" defTabSz="914400" rtl="0" eaLnBrk="1" fontAlgn="base" latinLnBrk="0" hangingPunct="1">
                  <a:lnSpc>
                    <a:spcPct val="100000"/>
                  </a:lnSpc>
                  <a:spcBef>
                    <a:spcPts val="0"/>
                  </a:spcBef>
                  <a:spcAft>
                    <a:spcPts val="0"/>
                  </a:spcAft>
                  <a:buClrTx/>
                  <a:buSzTx/>
                  <a:tabLst/>
                  <a:defRPr/>
                </a:pPr>
                <a:endParaRPr kumimoji="0" lang="en-US" sz="11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28" name="Text Placeholder 3">
                <a:extLst>
                  <a:ext uri="{FF2B5EF4-FFF2-40B4-BE49-F238E27FC236}">
                    <a16:creationId xmlns:a16="http://schemas.microsoft.com/office/drawing/2014/main" id="{5369A8D4-30B6-B1E4-CCBC-4244BA74195A}"/>
                  </a:ext>
                </a:extLst>
              </p:cNvPr>
              <p:cNvSpPr txBox="1">
                <a:spLocks/>
              </p:cNvSpPr>
              <p:nvPr/>
            </p:nvSpPr>
            <p:spPr>
              <a:xfrm>
                <a:off x="2340432" y="1872347"/>
                <a:ext cx="2529829" cy="21348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 Next Purchase Experiment</a:t>
                </a:r>
              </a:p>
            </p:txBody>
          </p:sp>
        </p:grpSp>
      </p:grpSp>
      <p:pic>
        <p:nvPicPr>
          <p:cNvPr id="1026" name="Picture 2" descr="Experiments - Free education icons">
            <a:extLst>
              <a:ext uri="{FF2B5EF4-FFF2-40B4-BE49-F238E27FC236}">
                <a16:creationId xmlns:a16="http://schemas.microsoft.com/office/drawing/2014/main" id="{85C235D7-C0C2-AFB0-28E3-E89AC16D54B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93298" y="978877"/>
            <a:ext cx="558462" cy="5093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42BE98E-8A21-97AD-F924-0B224BD53C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6" t="5068" r="4584" b="5452"/>
          <a:stretch/>
        </p:blipFill>
        <p:spPr bwMode="auto">
          <a:xfrm>
            <a:off x="2487795" y="1058851"/>
            <a:ext cx="5960380" cy="381434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F9B71459-48AF-5298-7494-FEF0C3D1A83A}"/>
              </a:ext>
            </a:extLst>
          </p:cNvPr>
          <p:cNvGrpSpPr/>
          <p:nvPr/>
        </p:nvGrpSpPr>
        <p:grpSpPr>
          <a:xfrm>
            <a:off x="315558" y="1427454"/>
            <a:ext cx="2172237" cy="1760260"/>
            <a:chOff x="1590862" y="1460942"/>
            <a:chExt cx="3502690" cy="1248817"/>
          </a:xfrm>
        </p:grpSpPr>
        <p:sp>
          <p:nvSpPr>
            <p:cNvPr id="33" name="Rectangle 32">
              <a:extLst>
                <a:ext uri="{FF2B5EF4-FFF2-40B4-BE49-F238E27FC236}">
                  <a16:creationId xmlns:a16="http://schemas.microsoft.com/office/drawing/2014/main" id="{D28D1AE6-AC3D-BA03-D0E1-3DBA1FEB6BA9}"/>
                </a:ext>
              </a:extLst>
            </p:cNvPr>
            <p:cNvSpPr/>
            <p:nvPr/>
          </p:nvSpPr>
          <p:spPr>
            <a:xfrm>
              <a:off x="1590862" y="1460942"/>
              <a:ext cx="3502690" cy="1248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r" defTabSz="914400" rtl="0" eaLnBrk="1" fontAlgn="base" latinLnBrk="0" hangingPunct="1">
                <a:lnSpc>
                  <a:spcPct val="100000"/>
                </a:lnSpc>
                <a:spcBef>
                  <a:spcPts val="0"/>
                </a:spcBef>
                <a:spcAft>
                  <a:spcPts val="0"/>
                </a:spcAft>
                <a:buClrTx/>
                <a:buSzTx/>
                <a:tabLst/>
                <a:defRPr/>
              </a:pPr>
              <a:r>
                <a:rPr lang="en-US" sz="1200" dirty="0">
                  <a:solidFill>
                    <a:prstClr val="black"/>
                  </a:solidFill>
                  <a:latin typeface="Calibri Light" panose="020F0302020204030204" pitchFamily="34" charset="0"/>
                  <a:cs typeface="Calibri Light" panose="020F0302020204030204" pitchFamily="34" charset="0"/>
                </a:rPr>
                <a:t>Seek</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s to provide more personalized insights to customers, despite having a wealth of data on their side. </a:t>
              </a:r>
            </a:p>
            <a:p>
              <a:pPr marR="0" lvl="0" algn="r" defTabSz="914400" rtl="0" eaLnBrk="1" fontAlgn="base"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They are reluctant to share sensitive data with third parties.</a:t>
              </a:r>
            </a:p>
            <a:p>
              <a:pPr marR="0" lvl="0" algn="r" defTabSz="914400" rtl="0" eaLnBrk="1" fontAlgn="base" latinLnBrk="0" hangingPunct="1">
                <a:lnSpc>
                  <a:spcPct val="100000"/>
                </a:lnSpc>
                <a:spcBef>
                  <a:spcPts val="0"/>
                </a:spcBef>
                <a:spcAft>
                  <a:spcPts val="0"/>
                </a:spcAft>
                <a:buClrTx/>
                <a:buSzTx/>
                <a:tabLst/>
                <a:defRPr/>
              </a:pPr>
              <a:endParaRPr kumimoji="0" lang="en-US" sz="11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4" name="Text Placeholder 3">
              <a:extLst>
                <a:ext uri="{FF2B5EF4-FFF2-40B4-BE49-F238E27FC236}">
                  <a16:creationId xmlns:a16="http://schemas.microsoft.com/office/drawing/2014/main" id="{0938EA4A-74A3-D869-D0C6-CB68920D951B}"/>
                </a:ext>
              </a:extLst>
            </p:cNvPr>
            <p:cNvSpPr txBox="1">
              <a:spLocks/>
            </p:cNvSpPr>
            <p:nvPr/>
          </p:nvSpPr>
          <p:spPr>
            <a:xfrm>
              <a:off x="3604689" y="1473946"/>
              <a:ext cx="1338933" cy="17468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8A0E"/>
                  </a:solidFill>
                  <a:effectLst/>
                  <a:uLnTx/>
                  <a:uFillTx/>
                  <a:latin typeface="Calibri" panose="020F0502020204030204" pitchFamily="34" charset="0"/>
                  <a:cs typeface="Calibri" panose="020F0502020204030204" pitchFamily="34" charset="0"/>
                </a:rPr>
                <a:t>Merchant</a:t>
              </a:r>
              <a:endParaRPr kumimoji="0" lang="en-US" sz="1800" b="1" i="0" u="none" strike="noStrike" kern="1200" cap="none" spc="0" normalizeH="0" baseline="0" noProof="0" dirty="0">
                <a:ln>
                  <a:noFill/>
                </a:ln>
                <a:solidFill>
                  <a:srgbClr val="008A0E"/>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20B36B90-8E05-C85F-5D1B-2C02A3DBC6A7}"/>
              </a:ext>
            </a:extLst>
          </p:cNvPr>
          <p:cNvGrpSpPr/>
          <p:nvPr/>
        </p:nvGrpSpPr>
        <p:grpSpPr>
          <a:xfrm>
            <a:off x="315558" y="2943432"/>
            <a:ext cx="2230758" cy="1786216"/>
            <a:chOff x="1091966" y="1349522"/>
            <a:chExt cx="3822304" cy="1248817"/>
          </a:xfrm>
        </p:grpSpPr>
        <p:sp>
          <p:nvSpPr>
            <p:cNvPr id="38" name="Rectangle 37">
              <a:extLst>
                <a:ext uri="{FF2B5EF4-FFF2-40B4-BE49-F238E27FC236}">
                  <a16:creationId xmlns:a16="http://schemas.microsoft.com/office/drawing/2014/main" id="{945E6965-04BC-F1CD-825D-509C068CD348}"/>
                </a:ext>
              </a:extLst>
            </p:cNvPr>
            <p:cNvSpPr/>
            <p:nvPr/>
          </p:nvSpPr>
          <p:spPr>
            <a:xfrm>
              <a:off x="1091966" y="1349522"/>
              <a:ext cx="3822304" cy="1248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r" defTabSz="914400" rtl="0" eaLnBrk="1" fontAlgn="base" latinLnBrk="0" hangingPunct="1">
                <a:lnSpc>
                  <a:spcPct val="100000"/>
                </a:lnSpc>
                <a:spcBef>
                  <a:spcPts val="0"/>
                </a:spcBef>
                <a:spcAft>
                  <a:spcPts val="0"/>
                </a:spcAft>
                <a:buClrTx/>
                <a:buSzTx/>
                <a:tabLst/>
                <a:defRPr/>
              </a:pPr>
              <a:r>
                <a:rPr lang="en-US" sz="1200" dirty="0">
                  <a:solidFill>
                    <a:prstClr val="black"/>
                  </a:solidFill>
                  <a:latin typeface="Calibri Light" panose="020F0302020204030204" pitchFamily="34" charset="0"/>
                  <a:cs typeface="Calibri Light" panose="020F0302020204030204" pitchFamily="34" charset="0"/>
                </a:rPr>
                <a:t>H</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as additional insights into customer banking profile and would like to expand its offers to be specific to client's needs. Preserving data privacy is a key requirement.</a:t>
              </a:r>
              <a:endParaRPr kumimoji="0" lang="en-US" sz="11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9" name="Text Placeholder 3">
              <a:extLst>
                <a:ext uri="{FF2B5EF4-FFF2-40B4-BE49-F238E27FC236}">
                  <a16:creationId xmlns:a16="http://schemas.microsoft.com/office/drawing/2014/main" id="{411723C8-83D9-F512-89CE-4EDCFF08B212}"/>
                </a:ext>
              </a:extLst>
            </p:cNvPr>
            <p:cNvSpPr txBox="1">
              <a:spLocks/>
            </p:cNvSpPr>
            <p:nvPr/>
          </p:nvSpPr>
          <p:spPr>
            <a:xfrm>
              <a:off x="3958890" y="1420838"/>
              <a:ext cx="727869" cy="1721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Bank</a:t>
              </a:r>
            </a:p>
          </p:txBody>
        </p:sp>
      </p:grpSp>
      <p:sp>
        <p:nvSpPr>
          <p:cNvPr id="43" name="Rectangle 42">
            <a:extLst>
              <a:ext uri="{FF2B5EF4-FFF2-40B4-BE49-F238E27FC236}">
                <a16:creationId xmlns:a16="http://schemas.microsoft.com/office/drawing/2014/main" id="{46DA3BF3-5EAC-DB1A-7831-569ED5C9C8B9}"/>
              </a:ext>
            </a:extLst>
          </p:cNvPr>
          <p:cNvSpPr/>
          <p:nvPr/>
        </p:nvSpPr>
        <p:spPr>
          <a:xfrm>
            <a:off x="1494073" y="5268337"/>
            <a:ext cx="6306113" cy="12921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R="0" lvl="0" algn="l" defTabSz="914400" rtl="0" eaLnBrk="1" fontAlgn="base"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Solution</a:t>
            </a:r>
          </a:p>
          <a:p>
            <a:pPr marR="0" lvl="0" algn="l" defTabSz="914400" rtl="0" eaLnBrk="1" fontAlgn="base"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collaboration between both organizations, where they can generate insights jointly, without directly sharing their data assets and protecting them at rest, in motion and during computations has clear benefits for both.</a:t>
            </a:r>
            <a:endParaRPr kumimoji="0" lang="en-US" sz="12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1034" name="Picture 10">
            <a:extLst>
              <a:ext uri="{FF2B5EF4-FFF2-40B4-BE49-F238E27FC236}">
                <a16:creationId xmlns:a16="http://schemas.microsoft.com/office/drawing/2014/main" id="{C94A229E-7C5E-8B43-D212-8B3E41B5E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255" y="4818492"/>
            <a:ext cx="3023462" cy="60062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55">
            <a:extLst>
              <a:ext uri="{FF2B5EF4-FFF2-40B4-BE49-F238E27FC236}">
                <a16:creationId xmlns:a16="http://schemas.microsoft.com/office/drawing/2014/main" id="{5B8184EC-E591-5232-C1E6-12D5E6C27C38}"/>
              </a:ext>
            </a:extLst>
          </p:cNvPr>
          <p:cNvSpPr/>
          <p:nvPr/>
        </p:nvSpPr>
        <p:spPr>
          <a:xfrm>
            <a:off x="8900749" y="3741656"/>
            <a:ext cx="2931855" cy="2315558"/>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9" name="Text Placeholder 3">
            <a:extLst>
              <a:ext uri="{FF2B5EF4-FFF2-40B4-BE49-F238E27FC236}">
                <a16:creationId xmlns:a16="http://schemas.microsoft.com/office/drawing/2014/main" id="{AA9E279F-E7B5-F34D-A114-61D393F7312A}"/>
              </a:ext>
            </a:extLst>
          </p:cNvPr>
          <p:cNvSpPr txBox="1">
            <a:spLocks/>
          </p:cNvSpPr>
          <p:nvPr/>
        </p:nvSpPr>
        <p:spPr>
          <a:xfrm>
            <a:off x="9219010" y="3793646"/>
            <a:ext cx="2556963"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What’s Next?</a:t>
            </a:r>
          </a:p>
        </p:txBody>
      </p:sp>
      <p:sp>
        <p:nvSpPr>
          <p:cNvPr id="10" name="Rectangle 9">
            <a:extLst>
              <a:ext uri="{FF2B5EF4-FFF2-40B4-BE49-F238E27FC236}">
                <a16:creationId xmlns:a16="http://schemas.microsoft.com/office/drawing/2014/main" id="{9699705D-7D30-5673-C326-F72CED3FA25B}"/>
              </a:ext>
            </a:extLst>
          </p:cNvPr>
          <p:cNvSpPr/>
          <p:nvPr/>
        </p:nvSpPr>
        <p:spPr>
          <a:xfrm>
            <a:off x="9055308" y="3978797"/>
            <a:ext cx="2685701" cy="14403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l" defTabSz="914400" rtl="0" eaLnBrk="1" fontAlgn="base" latinLnBrk="0" hangingPunct="1">
              <a:lnSpc>
                <a:spcPct val="100000"/>
              </a:lnSpc>
              <a:spcBef>
                <a:spcPts val="0"/>
              </a:spcBef>
              <a:spcAft>
                <a:spcPts val="0"/>
              </a:spcAft>
              <a:buClrTx/>
              <a:buSzTx/>
              <a:tabLst/>
              <a:defRPr/>
            </a:pPr>
            <a:r>
              <a:rPr lang="en-US" sz="1200" dirty="0">
                <a:solidFill>
                  <a:prstClr val="black"/>
                </a:solidFill>
                <a:latin typeface="Calibri Light" panose="020F0302020204030204" pitchFamily="34" charset="0"/>
                <a:cs typeface="Calibri Light" panose="020F0302020204030204" pitchFamily="34" charset="0"/>
              </a:rPr>
              <a:t>A LLM-based with RAG recommender, where we’ll explore federated learning and fine-tuning with Flare, focusing on evals / validations as part of Flare orchestration flows.</a:t>
            </a:r>
          </a:p>
          <a:p>
            <a:pPr marR="0" lvl="0" algn="l" defTabSz="914400" rtl="0" eaLnBrk="1" fontAlgn="base" latinLnBrk="0" hangingPunct="1">
              <a:lnSpc>
                <a:spcPct val="100000"/>
              </a:lnSpc>
              <a:spcBef>
                <a:spcPts val="0"/>
              </a:spcBef>
              <a:spcAft>
                <a:spcPts val="0"/>
              </a:spcAft>
              <a:buClrTx/>
              <a:buSzTx/>
              <a:tabLst/>
              <a:defRPr/>
            </a:pPr>
            <a:endParaRPr lang="en-US" sz="1200" dirty="0">
              <a:solidFill>
                <a:prstClr val="black"/>
              </a:solidFill>
              <a:latin typeface="Calibri Light" panose="020F0302020204030204" pitchFamily="34" charset="0"/>
              <a:cs typeface="Calibri Light" panose="020F0302020204030204" pitchFamily="34" charset="0"/>
            </a:endParaRPr>
          </a:p>
          <a:p>
            <a:pPr marR="0" lvl="0" defTabSz="914400" rtl="0" eaLnBrk="1" fontAlgn="base" latinLnBrk="0" hangingPunct="1">
              <a:lnSpc>
                <a:spcPct val="100000"/>
              </a:lnSpc>
              <a:spcBef>
                <a:spcPts val="0"/>
              </a:spcBef>
              <a:spcAft>
                <a:spcPts val="0"/>
              </a:spcAft>
              <a:buClrTx/>
              <a:buSzTx/>
              <a:tabLst/>
              <a:defRPr/>
            </a:pPr>
            <a:endParaRPr kumimoji="0" lang="en-US" sz="110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C6996E8D-F4E7-BA21-BC3F-7A02ACACBA66}"/>
              </a:ext>
            </a:extLst>
          </p:cNvPr>
          <p:cNvSpPr txBox="1"/>
          <p:nvPr/>
        </p:nvSpPr>
        <p:spPr>
          <a:xfrm>
            <a:off x="8583174" y="5061858"/>
            <a:ext cx="3293268" cy="1015663"/>
          </a:xfrm>
          <a:prstGeom prst="rect">
            <a:avLst/>
          </a:prstGeom>
          <a:noFill/>
        </p:spPr>
        <p:txBody>
          <a:bodyPr wrap="square">
            <a:spAutoFit/>
          </a:bodyPr>
          <a:lstStyle/>
          <a:p>
            <a:pPr marL="457200" marR="0">
              <a:spcBef>
                <a:spcPts val="0"/>
              </a:spcBef>
              <a:spcAft>
                <a:spcPts val="0"/>
              </a:spcAft>
            </a:pPr>
            <a:r>
              <a:rPr lang="en-US" sz="1200" i="1" dirty="0">
                <a:effectLst/>
                <a:latin typeface="Calibri Light" panose="020F0302020204030204" pitchFamily="34" charset="0"/>
                <a:ea typeface="Calibri" panose="020F0502020204030204" pitchFamily="34" charset="0"/>
                <a:cs typeface="Calibri Light" panose="020F0302020204030204" pitchFamily="34" charset="0"/>
              </a:rPr>
              <a:t>This article </a:t>
            </a:r>
            <a:r>
              <a:rPr lang="en-US" sz="1200" i="1" u="sng" dirty="0">
                <a:effectLst/>
                <a:latin typeface="Calibri Light" panose="020F0302020204030204" pitchFamily="34" charset="0"/>
                <a:ea typeface="Calibri" panose="020F05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Leveraging LLM Fine-Tuning and RAG for Advanced Recommendation Engines</a:t>
            </a:r>
            <a:r>
              <a:rPr lang="en-US" sz="1200" i="1" dirty="0">
                <a:effectLst/>
                <a:latin typeface="Calibri Light" panose="020F0302020204030204" pitchFamily="34" charset="0"/>
                <a:ea typeface="Calibri" panose="020F0502020204030204" pitchFamily="34" charset="0"/>
                <a:cs typeface="Calibri Light" panose="020F0302020204030204" pitchFamily="34" charset="0"/>
              </a:rPr>
              <a:t> provides additional information on why LLM with RAG system can “act as a better Recommendation System“</a:t>
            </a: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0575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B96619-CD93-00C2-454A-BC022D565F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2" t="3843" r="2148" b="5082"/>
          <a:stretch/>
        </p:blipFill>
        <p:spPr bwMode="auto">
          <a:xfrm>
            <a:off x="1850549" y="1120182"/>
            <a:ext cx="8490903" cy="5345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21733" y="172923"/>
            <a:ext cx="11599334" cy="595173"/>
          </a:xfrm>
        </p:spPr>
        <p:txBody>
          <a:bodyPr>
            <a:normAutofit fontScale="90000"/>
          </a:bodyPr>
          <a:lstStyle/>
          <a:p>
            <a:r>
              <a:rPr lang="en-US" sz="2400" b="1" dirty="0">
                <a:solidFill>
                  <a:srgbClr val="0051A5"/>
                </a:solidFill>
                <a:latin typeface="Franklin Gothic Book" panose="020B0503020102020204" pitchFamily="34" charset="0"/>
                <a:cs typeface="+mj-cs"/>
              </a:rPr>
              <a:t>Proposed Approach: </a:t>
            </a:r>
            <a:r>
              <a:rPr lang="en-US" sz="2400" dirty="0">
                <a:solidFill>
                  <a:srgbClr val="0051A5"/>
                </a:solidFill>
                <a:latin typeface="Franklin Gothic Book" panose="020B0503020102020204" pitchFamily="34" charset="0"/>
                <a:cs typeface="+mj-cs"/>
              </a:rPr>
              <a:t>We are distilling a unified approach to confidential, collaborative, verifiable AI models and applications from state-of-the-art frameworks, architectures and processes.</a:t>
            </a:r>
          </a:p>
        </p:txBody>
      </p:sp>
      <p:sp>
        <p:nvSpPr>
          <p:cNvPr id="3" name="Rounded Rectangle 60">
            <a:extLst>
              <a:ext uri="{FF2B5EF4-FFF2-40B4-BE49-F238E27FC236}">
                <a16:creationId xmlns:a16="http://schemas.microsoft.com/office/drawing/2014/main" id="{C99B7783-9EF4-8821-06F3-8B2D46569E81}"/>
              </a:ext>
            </a:extLst>
          </p:cNvPr>
          <p:cNvSpPr/>
          <p:nvPr/>
        </p:nvSpPr>
        <p:spPr>
          <a:xfrm>
            <a:off x="729476" y="670595"/>
            <a:ext cx="10733048" cy="681893"/>
          </a:xfrm>
          <a:prstGeom prst="roundRect">
            <a:avLst>
              <a:gd name="adj" fmla="val 108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1400" b="1"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rPr>
              <a:t>We aim to leverage a federated and collaborative DDLC (data development lifecycle) and MDLC (model development lifecycle)</a:t>
            </a:r>
          </a:p>
        </p:txBody>
      </p:sp>
    </p:spTree>
    <p:extLst>
      <p:ext uri="{BB962C8B-B14F-4D97-AF65-F5344CB8AC3E}">
        <p14:creationId xmlns:p14="http://schemas.microsoft.com/office/powerpoint/2010/main" val="248967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49-26F7-EFAF-CCB3-5AC4DAD8D378}"/>
              </a:ext>
            </a:extLst>
          </p:cNvPr>
          <p:cNvSpPr>
            <a:spLocks noGrp="1"/>
          </p:cNvSpPr>
          <p:nvPr>
            <p:ph type="title"/>
          </p:nvPr>
        </p:nvSpPr>
        <p:spPr>
          <a:xfrm>
            <a:off x="320040" y="172923"/>
            <a:ext cx="11040035" cy="595173"/>
          </a:xfrm>
        </p:spPr>
        <p:txBody>
          <a:bodyPr>
            <a:normAutofit fontScale="90000"/>
          </a:bodyPr>
          <a:lstStyle/>
          <a:p>
            <a:r>
              <a:rPr lang="en-US" sz="2400" b="1" dirty="0">
                <a:solidFill>
                  <a:srgbClr val="0051A5"/>
                </a:solidFill>
                <a:latin typeface="Franklin Gothic Book" panose="020B0503020102020204" pitchFamily="34" charset="0"/>
                <a:cs typeface="+mj-cs"/>
              </a:rPr>
              <a:t>7 Areas of Consideration: </a:t>
            </a:r>
            <a:r>
              <a:rPr lang="en-US" sz="2400" dirty="0">
                <a:solidFill>
                  <a:srgbClr val="0051A5"/>
                </a:solidFill>
                <a:latin typeface="Franklin Gothic Book" panose="020B0503020102020204" pitchFamily="34" charset="0"/>
                <a:cs typeface="+mj-cs"/>
              </a:rPr>
              <a:t>In order to achieve broad enterprise adoption of federated learning, there are 7 areas we’ve identified that are critical to get right. </a:t>
            </a:r>
            <a:endParaRPr lang="en-US" sz="2400" b="1" dirty="0">
              <a:solidFill>
                <a:srgbClr val="0051A5"/>
              </a:solidFill>
              <a:latin typeface="Franklin Gothic Book" panose="020B0503020102020204" pitchFamily="34" charset="0"/>
              <a:cs typeface="+mj-cs"/>
            </a:endParaRPr>
          </a:p>
        </p:txBody>
      </p:sp>
      <p:sp>
        <p:nvSpPr>
          <p:cNvPr id="54" name="Rounded Rectangle 60">
            <a:extLst>
              <a:ext uri="{FF2B5EF4-FFF2-40B4-BE49-F238E27FC236}">
                <a16:creationId xmlns:a16="http://schemas.microsoft.com/office/drawing/2014/main" id="{408448C0-D0C2-488B-2DB7-32CCF8271932}"/>
              </a:ext>
            </a:extLst>
          </p:cNvPr>
          <p:cNvSpPr/>
          <p:nvPr/>
        </p:nvSpPr>
        <p:spPr>
          <a:xfrm>
            <a:off x="6236636"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8" name="Rounded Rectangle 55">
            <a:extLst>
              <a:ext uri="{FF2B5EF4-FFF2-40B4-BE49-F238E27FC236}">
                <a16:creationId xmlns:a16="http://schemas.microsoft.com/office/drawing/2014/main" id="{00B13BBC-DFDB-59A0-341C-9CEF4C9D20C9}"/>
              </a:ext>
            </a:extLst>
          </p:cNvPr>
          <p:cNvSpPr/>
          <p:nvPr/>
        </p:nvSpPr>
        <p:spPr>
          <a:xfrm>
            <a:off x="6527340"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2" name="Rounded Rectangle 55">
            <a:extLst>
              <a:ext uri="{FF2B5EF4-FFF2-40B4-BE49-F238E27FC236}">
                <a16:creationId xmlns:a16="http://schemas.microsoft.com/office/drawing/2014/main" id="{23BC21A1-6899-D9AC-C89A-0FDC0E88D454}"/>
              </a:ext>
            </a:extLst>
          </p:cNvPr>
          <p:cNvSpPr/>
          <p:nvPr/>
        </p:nvSpPr>
        <p:spPr>
          <a:xfrm>
            <a:off x="6492006" y="1357145"/>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6F92D117-D7DC-6D66-327D-31DF6E5CF132}"/>
              </a:ext>
            </a:extLst>
          </p:cNvPr>
          <p:cNvSpPr/>
          <p:nvPr/>
        </p:nvSpPr>
        <p:spPr>
          <a:xfrm>
            <a:off x="6279194" y="1715931"/>
            <a:ext cx="5057647" cy="49215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l" defTabSz="914400" rtl="0" eaLnBrk="1" fontAlgn="base" latinLnBrk="0" hangingPunct="1">
              <a:lnSpc>
                <a:spcPct val="100000"/>
              </a:lnSpc>
              <a:spcBef>
                <a:spcPts val="0"/>
              </a:spcBef>
              <a:spcAft>
                <a:spcPts val="0"/>
              </a:spcAft>
              <a:buClrTx/>
              <a:buSzTx/>
              <a:tabLst/>
              <a:defRPr/>
            </a:pPr>
            <a:endParaRPr lang="en-US" sz="1400" dirty="0">
              <a:solidFill>
                <a:prstClr val="black"/>
              </a:solidFill>
              <a:latin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C360021A-B0AD-ECAA-8138-D56571B8A2B9}"/>
              </a:ext>
            </a:extLst>
          </p:cNvPr>
          <p:cNvSpPr txBox="1"/>
          <p:nvPr/>
        </p:nvSpPr>
        <p:spPr>
          <a:xfrm>
            <a:off x="6702880" y="2568504"/>
            <a:ext cx="4083908" cy="2277547"/>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0"/>
              </a:spcAft>
              <a:buClrTx/>
              <a:buSzTx/>
              <a:tabLst/>
              <a:defRPr/>
            </a:pPr>
            <a:endParaRPr lang="en-US" sz="1200" b="1" dirty="0">
              <a:solidFill>
                <a:prstClr val="black"/>
              </a:solidFill>
              <a:latin typeface="Calibri Light" panose="020F0302020204030204" pitchFamily="34" charset="0"/>
              <a:cs typeface="Calibri Light" panose="020F0302020204030204" pitchFamily="34" charset="0"/>
            </a:endParaRPr>
          </a:p>
          <a:p>
            <a:pPr marR="0" lvl="0" algn="l" defTabSz="914400" rtl="0" eaLnBrk="1" fontAlgn="base" latinLnBrk="0" hangingPunct="1">
              <a:lnSpc>
                <a:spcPct val="100000"/>
              </a:lnSpc>
              <a:spcBef>
                <a:spcPts val="0"/>
              </a:spcBef>
              <a:spcAft>
                <a:spcPts val="0"/>
              </a:spcAft>
              <a:buClrTx/>
              <a:buSzTx/>
              <a:tabLst/>
              <a:defRPr/>
            </a:pPr>
            <a:r>
              <a:rPr lang="en-US" sz="1200" b="1" dirty="0">
                <a:solidFill>
                  <a:prstClr val="black"/>
                </a:solidFill>
                <a:latin typeface="Calibri Light" panose="020F0302020204030204" pitchFamily="34" charset="0"/>
                <a:cs typeface="Calibri Light" panose="020F0302020204030204" pitchFamily="34" charset="0"/>
              </a:rPr>
              <a:t>Access Types:</a:t>
            </a:r>
          </a:p>
          <a:p>
            <a:pPr marR="0" lvl="0" algn="l" defTabSz="914400" rtl="0" eaLnBrk="1" fontAlgn="base" latinLnBrk="0" hangingPunct="1">
              <a:lnSpc>
                <a:spcPct val="100000"/>
              </a:lnSpc>
              <a:spcBef>
                <a:spcPts val="0"/>
              </a:spcBef>
              <a:spcAft>
                <a:spcPts val="0"/>
              </a:spcAft>
              <a:buClrTx/>
              <a:buSzTx/>
              <a:tabLst/>
              <a:defRPr/>
            </a:pPr>
            <a:endParaRPr lang="en-US" sz="1400" b="1" dirty="0">
              <a:solidFill>
                <a:prstClr val="black"/>
              </a:solidFill>
              <a:latin typeface="Calibri Light" panose="020F0302020204030204" pitchFamily="34" charset="0"/>
              <a:cs typeface="Calibri Light" panose="020F0302020204030204" pitchFamily="34" charset="0"/>
            </a:endParaRPr>
          </a:p>
          <a:p>
            <a:pPr marL="171450" indent="-171450" fontAlgn="base">
              <a:spcBef>
                <a:spcPts val="600"/>
              </a:spcBef>
              <a:buFont typeface="Arial" panose="020B0604020202020204" pitchFamily="34" charset="0"/>
              <a:buChar char="•"/>
            </a:pPr>
            <a:r>
              <a:rPr lang="en-US" sz="1200" b="1" i="1" dirty="0">
                <a:solidFill>
                  <a:schemeClr val="accent3">
                    <a:lumMod val="75000"/>
                  </a:schemeClr>
                </a:solidFill>
                <a:latin typeface="Calibri Light" panose="020F0302020204030204" pitchFamily="34" charset="0"/>
                <a:cs typeface="Calibri Light" panose="020F0302020204030204" pitchFamily="34" charset="0"/>
              </a:rPr>
              <a:t>Role based:</a:t>
            </a:r>
            <a:r>
              <a:rPr lang="en-US" sz="1200" i="1" dirty="0">
                <a:solidFill>
                  <a:prstClr val="black"/>
                </a:solidFill>
                <a:latin typeface="Calibri Light" panose="020F0302020204030204" pitchFamily="34" charset="0"/>
                <a:cs typeface="Calibri Light" panose="020F0302020204030204" pitchFamily="34" charset="0"/>
              </a:rPr>
              <a:t> </a:t>
            </a:r>
            <a:r>
              <a:rPr lang="en-US" sz="1200" dirty="0">
                <a:solidFill>
                  <a:prstClr val="black"/>
                </a:solidFill>
                <a:latin typeface="Calibri Light" panose="020F0302020204030204" pitchFamily="34" charset="0"/>
                <a:cs typeface="Calibri Light" panose="020F0302020204030204" pitchFamily="34" charset="0"/>
              </a:rPr>
              <a:t>data analysts at merchant site can access aggregated order data for their customers</a:t>
            </a:r>
          </a:p>
          <a:p>
            <a:pPr marL="171450" indent="-171450" fontAlgn="base">
              <a:spcBef>
                <a:spcPts val="600"/>
              </a:spcBef>
              <a:buFont typeface="Arial" panose="020B0604020202020204" pitchFamily="34" charset="0"/>
              <a:buChar char="•"/>
            </a:pPr>
            <a:r>
              <a:rPr lang="en-US" sz="1200" b="1" i="1" dirty="0">
                <a:solidFill>
                  <a:schemeClr val="accent3">
                    <a:lumMod val="75000"/>
                  </a:schemeClr>
                </a:solidFill>
                <a:latin typeface="Calibri Light" panose="020F0302020204030204" pitchFamily="34" charset="0"/>
                <a:cs typeface="Calibri Light" panose="020F0302020204030204" pitchFamily="34" charset="0"/>
              </a:rPr>
              <a:t>Purpose based</a:t>
            </a:r>
            <a:r>
              <a:rPr lang="en-US" sz="1200" dirty="0">
                <a:solidFill>
                  <a:prstClr val="black"/>
                </a:solidFill>
                <a:latin typeface="Calibri Light" panose="020F0302020204030204" pitchFamily="34" charset="0"/>
                <a:cs typeface="Calibri Light" panose="020F0302020204030204" pitchFamily="34" charset="0"/>
              </a:rPr>
              <a:t>: data sets are only used for federated learning purposes, not for reporting or other analysis.</a:t>
            </a:r>
          </a:p>
          <a:p>
            <a:pPr marL="171450" indent="-171450" fontAlgn="base">
              <a:spcBef>
                <a:spcPts val="600"/>
              </a:spcBef>
              <a:buFont typeface="Arial" panose="020B0604020202020204" pitchFamily="34" charset="0"/>
              <a:buChar char="•"/>
            </a:pPr>
            <a:r>
              <a:rPr lang="en-US" sz="1200" b="1" i="1" dirty="0">
                <a:solidFill>
                  <a:schemeClr val="accent3">
                    <a:lumMod val="75000"/>
                  </a:schemeClr>
                </a:solidFill>
                <a:latin typeface="Calibri Light" panose="020F0302020204030204" pitchFamily="34" charset="0"/>
                <a:cs typeface="Calibri Light" panose="020F0302020204030204" pitchFamily="34" charset="0"/>
              </a:rPr>
              <a:t>Time based: </a:t>
            </a:r>
            <a:r>
              <a:rPr lang="en-US" sz="1200" dirty="0">
                <a:solidFill>
                  <a:prstClr val="black"/>
                </a:solidFill>
                <a:latin typeface="Calibri Light" panose="020F0302020204030204" pitchFamily="34" charset="0"/>
                <a:cs typeface="Calibri Light" panose="020F0302020204030204" pitchFamily="34" charset="0"/>
              </a:rPr>
              <a:t>data sets are shared between parties for certain periods of time (</a:t>
            </a:r>
            <a:r>
              <a:rPr lang="en-US" sz="1200" dirty="0" err="1">
                <a:solidFill>
                  <a:prstClr val="black"/>
                </a:solidFill>
                <a:latin typeface="Calibri Light" panose="020F0302020204030204" pitchFamily="34" charset="0"/>
                <a:cs typeface="Calibri Light" panose="020F0302020204030204" pitchFamily="34" charset="0"/>
              </a:rPr>
              <a:t>ie</a:t>
            </a:r>
            <a:r>
              <a:rPr lang="en-US" sz="1200" dirty="0">
                <a:solidFill>
                  <a:prstClr val="black"/>
                </a:solidFill>
                <a:latin typeface="Calibri Light" panose="020F0302020204030204" pitchFamily="34" charset="0"/>
                <a:cs typeface="Calibri Light" panose="020F0302020204030204" pitchFamily="34" charset="0"/>
              </a:rPr>
              <a:t> only 2 days, during federated training)</a:t>
            </a:r>
          </a:p>
          <a:p>
            <a:pPr marL="171450" indent="-171450" fontAlgn="base">
              <a:spcBef>
                <a:spcPts val="600"/>
              </a:spcBef>
              <a:buFont typeface="Arial" panose="020B0604020202020204" pitchFamily="34" charset="0"/>
              <a:buChar char="•"/>
            </a:pPr>
            <a:r>
              <a:rPr lang="en-US" sz="1200" b="1" i="1" dirty="0">
                <a:solidFill>
                  <a:schemeClr val="accent3">
                    <a:lumMod val="75000"/>
                  </a:schemeClr>
                </a:solidFill>
                <a:latin typeface="Calibri Light" panose="020F0302020204030204" pitchFamily="34" charset="0"/>
                <a:cs typeface="Calibri Light" panose="020F0302020204030204" pitchFamily="34" charset="0"/>
              </a:rPr>
              <a:t>Column level: </a:t>
            </a:r>
            <a:r>
              <a:rPr lang="en-US" sz="1200" dirty="0">
                <a:solidFill>
                  <a:prstClr val="black"/>
                </a:solidFill>
                <a:latin typeface="Calibri Light" panose="020F0302020204030204" pitchFamily="34" charset="0"/>
                <a:cs typeface="Calibri Light" panose="020F0302020204030204" pitchFamily="34" charset="0"/>
              </a:rPr>
              <a:t>sensitive columns such as SKU prices</a:t>
            </a:r>
          </a:p>
        </p:txBody>
      </p:sp>
      <p:grpSp>
        <p:nvGrpSpPr>
          <p:cNvPr id="45" name="Group 44">
            <a:extLst>
              <a:ext uri="{FF2B5EF4-FFF2-40B4-BE49-F238E27FC236}">
                <a16:creationId xmlns:a16="http://schemas.microsoft.com/office/drawing/2014/main" id="{EA6A541C-1736-5695-BE14-33FFD154A2AA}"/>
              </a:ext>
            </a:extLst>
          </p:cNvPr>
          <p:cNvGrpSpPr/>
          <p:nvPr/>
        </p:nvGrpSpPr>
        <p:grpSpPr>
          <a:xfrm>
            <a:off x="6706133" y="1329647"/>
            <a:ext cx="4270615" cy="1448203"/>
            <a:chOff x="7211291" y="1288177"/>
            <a:chExt cx="4270615" cy="1448203"/>
          </a:xfrm>
        </p:grpSpPr>
        <p:sp>
          <p:nvSpPr>
            <p:cNvPr id="38" name="Rectangle 37">
              <a:extLst>
                <a:ext uri="{FF2B5EF4-FFF2-40B4-BE49-F238E27FC236}">
                  <a16:creationId xmlns:a16="http://schemas.microsoft.com/office/drawing/2014/main" id="{DD5F45BC-5361-79A8-E2FB-F0A28B26CDE7}"/>
                </a:ext>
              </a:extLst>
            </p:cNvPr>
            <p:cNvSpPr/>
            <p:nvPr/>
          </p:nvSpPr>
          <p:spPr>
            <a:xfrm>
              <a:off x="7878106" y="1585040"/>
              <a:ext cx="3603800" cy="11513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Depending on the situation, fine grain access control of the data and model are a good complement to the existing authorization layer that Flare provides</a:t>
              </a:r>
            </a:p>
            <a:p>
              <a:pPr marR="0" lvl="0" algn="l" defTabSz="914400" rtl="0" eaLnBrk="1" fontAlgn="base"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9" name="Text Placeholder 3">
              <a:extLst>
                <a:ext uri="{FF2B5EF4-FFF2-40B4-BE49-F238E27FC236}">
                  <a16:creationId xmlns:a16="http://schemas.microsoft.com/office/drawing/2014/main" id="{BF76516C-36DF-7064-F045-87F06742DE0E}"/>
                </a:ext>
              </a:extLst>
            </p:cNvPr>
            <p:cNvSpPr txBox="1">
              <a:spLocks/>
            </p:cNvSpPr>
            <p:nvPr/>
          </p:nvSpPr>
          <p:spPr>
            <a:xfrm>
              <a:off x="7923687" y="1364223"/>
              <a:ext cx="138807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Access</a:t>
              </a:r>
              <a:r>
                <a:rPr kumimoji="0" lang="en-US" sz="1800" b="1"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Control</a:t>
              </a:r>
              <a:endPar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0" name="Text Placeholder 3">
              <a:extLst>
                <a:ext uri="{FF2B5EF4-FFF2-40B4-BE49-F238E27FC236}">
                  <a16:creationId xmlns:a16="http://schemas.microsoft.com/office/drawing/2014/main" id="{386CF25B-FC7F-F652-8DFC-13A6799335A4}"/>
                </a:ext>
              </a:extLst>
            </p:cNvPr>
            <p:cNvSpPr txBox="1">
              <a:spLocks/>
            </p:cNvSpPr>
            <p:nvPr/>
          </p:nvSpPr>
          <p:spPr>
            <a:xfrm>
              <a:off x="7252933" y="1288177"/>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02</a:t>
              </a:r>
            </a:p>
          </p:txBody>
        </p:sp>
        <p:pic>
          <p:nvPicPr>
            <p:cNvPr id="44" name="Graphic 43" descr="Clipboard Badge outline">
              <a:extLst>
                <a:ext uri="{FF2B5EF4-FFF2-40B4-BE49-F238E27FC236}">
                  <a16:creationId xmlns:a16="http://schemas.microsoft.com/office/drawing/2014/main" id="{EA7DA851-1A96-F47C-72C0-61A9F35CC4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1291" y="1831741"/>
              <a:ext cx="740926" cy="738664"/>
            </a:xfrm>
            <a:prstGeom prst="rect">
              <a:avLst/>
            </a:prstGeom>
          </p:spPr>
        </p:pic>
      </p:grpSp>
      <p:grpSp>
        <p:nvGrpSpPr>
          <p:cNvPr id="59" name="Group 58">
            <a:extLst>
              <a:ext uri="{FF2B5EF4-FFF2-40B4-BE49-F238E27FC236}">
                <a16:creationId xmlns:a16="http://schemas.microsoft.com/office/drawing/2014/main" id="{4B6E1DFD-7F48-87E1-B91F-69FCD6AB3023}"/>
              </a:ext>
            </a:extLst>
          </p:cNvPr>
          <p:cNvGrpSpPr/>
          <p:nvPr/>
        </p:nvGrpSpPr>
        <p:grpSpPr>
          <a:xfrm>
            <a:off x="790211" y="1216601"/>
            <a:ext cx="5079223" cy="4993638"/>
            <a:chOff x="790211" y="1216601"/>
            <a:chExt cx="5079223" cy="4993638"/>
          </a:xfrm>
        </p:grpSpPr>
        <p:sp>
          <p:nvSpPr>
            <p:cNvPr id="53" name="Rounded Rectangle 60">
              <a:extLst>
                <a:ext uri="{FF2B5EF4-FFF2-40B4-BE49-F238E27FC236}">
                  <a16:creationId xmlns:a16="http://schemas.microsoft.com/office/drawing/2014/main" id="{4542587F-1469-71F8-57E2-F22EADAC7307}"/>
                </a:ext>
              </a:extLst>
            </p:cNvPr>
            <p:cNvSpPr/>
            <p:nvPr/>
          </p:nvSpPr>
          <p:spPr>
            <a:xfrm>
              <a:off x="790211" y="1216601"/>
              <a:ext cx="5079223" cy="4993638"/>
            </a:xfrm>
            <a:prstGeom prst="roundRect">
              <a:avLst>
                <a:gd name="adj" fmla="val 5596"/>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7" name="Rounded Rectangle 55">
              <a:extLst>
                <a:ext uri="{FF2B5EF4-FFF2-40B4-BE49-F238E27FC236}">
                  <a16:creationId xmlns:a16="http://schemas.microsoft.com/office/drawing/2014/main" id="{8E7A2585-9978-6F35-9152-0E7FD8E30FEC}"/>
                </a:ext>
              </a:extLst>
            </p:cNvPr>
            <p:cNvSpPr/>
            <p:nvPr/>
          </p:nvSpPr>
          <p:spPr>
            <a:xfrm>
              <a:off x="1035918" y="2675769"/>
              <a:ext cx="4572000" cy="3462265"/>
            </a:xfrm>
            <a:prstGeom prst="roundRect">
              <a:avLst>
                <a:gd name="adj" fmla="val 6049"/>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51" name="Rounded Rectangle 55">
              <a:extLst>
                <a:ext uri="{FF2B5EF4-FFF2-40B4-BE49-F238E27FC236}">
                  <a16:creationId xmlns:a16="http://schemas.microsoft.com/office/drawing/2014/main" id="{6B581622-EDEF-5B73-C8CC-C298B3BA5ABC}"/>
                </a:ext>
              </a:extLst>
            </p:cNvPr>
            <p:cNvSpPr/>
            <p:nvPr/>
          </p:nvSpPr>
          <p:spPr>
            <a:xfrm>
              <a:off x="1035918" y="1357146"/>
              <a:ext cx="4572000" cy="1280160"/>
            </a:xfrm>
            <a:prstGeom prst="roundRect">
              <a:avLst>
                <a:gd name="adj" fmla="val 11953"/>
              </a:avLst>
            </a:prstGeom>
            <a:solidFill>
              <a:schemeClr val="bg1"/>
            </a:solidFill>
            <a:ln w="12700" cap="flat" cmpd="sng" algn="ctr">
              <a:noFill/>
              <a:prstDash val="solid"/>
            </a:ln>
            <a:effectLst>
              <a:outerShdw blurRad="38100" dist="254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34" name="TextBox 33">
              <a:extLst>
                <a:ext uri="{FF2B5EF4-FFF2-40B4-BE49-F238E27FC236}">
                  <a16:creationId xmlns:a16="http://schemas.microsoft.com/office/drawing/2014/main" id="{710F2E46-B9E6-AEC8-12DC-8A8DC87614DD}"/>
                </a:ext>
              </a:extLst>
            </p:cNvPr>
            <p:cNvSpPr txBox="1"/>
            <p:nvPr/>
          </p:nvSpPr>
          <p:spPr>
            <a:xfrm>
              <a:off x="1146011" y="2749391"/>
              <a:ext cx="4199590" cy="338554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Considerations for Joining </a:t>
              </a:r>
              <a:r>
                <a:rPr lang="en-US" sz="1200" b="1" dirty="0">
                  <a:solidFill>
                    <a:prstClr val="black"/>
                  </a:solidFill>
                  <a:latin typeface="Calibri Light" panose="020F0302020204030204" pitchFamily="34" charset="0"/>
                  <a:cs typeface="Calibri Light" panose="020F0302020204030204" pitchFamily="34" charset="0"/>
                </a:rPr>
                <a:t>F</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ederation</a:t>
              </a: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t>
              </a:r>
            </a:p>
            <a:p>
              <a:pPr marR="0" lvl="0" algn="l" defTabSz="914400" rtl="0" eaLnBrk="1" fontAlgn="base" latinLnBrk="0" hangingPunct="1">
                <a:lnSpc>
                  <a:spcPct val="100000"/>
                </a:lnSpc>
                <a:spcBef>
                  <a:spcPts val="0"/>
                </a:spcBef>
                <a:spcAft>
                  <a:spcPts val="0"/>
                </a:spcAft>
                <a:buClrTx/>
                <a:buSzTx/>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171450" marR="0" lvl="0" indent="-171450" algn="l" defTabSz="914400" rtl="0" eaLnBrk="1" fontAlgn="base" latinLnBrk="0" hangingPunct="1">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Attestations needed for </a:t>
              </a:r>
            </a:p>
            <a:p>
              <a:pPr marL="628650" lvl="1" indent="-171450" fontAlgn="base">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data quality, model code, application orchestration</a:t>
              </a:r>
            </a:p>
            <a:p>
              <a:pPr marL="628650" lvl="1" indent="-171450" fontAlgn="base">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the orchestration flow</a:t>
              </a:r>
            </a:p>
            <a:p>
              <a:pPr marL="628650" lvl="1" indent="-171450" fontAlgn="base">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that the model code is authentic and not malicious </a:t>
              </a:r>
            </a:p>
            <a:p>
              <a:pPr marL="171450" indent="-171450" fontAlgn="base">
                <a:spcBef>
                  <a:spcPts val="600"/>
                </a:spcBef>
                <a:buFont typeface="Arial" panose="020B0604020202020204" pitchFamily="34" charset="0"/>
                <a:buChar char="•"/>
                <a:defRPr/>
              </a:pPr>
              <a:r>
                <a:rPr lang="en-US" sz="1200" dirty="0">
                  <a:solidFill>
                    <a:prstClr val="black"/>
                  </a:solidFill>
                  <a:latin typeface="Calibri Light" panose="020F0302020204030204" pitchFamily="34" charset="0"/>
                  <a:cs typeface="Calibri Light" panose="020F0302020204030204" pitchFamily="34" charset="0"/>
                </a:rPr>
                <a:t>C</a:t>
              </a:r>
              <a:r>
                <a:rPr kumimoji="0" lang="en-US" sz="120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ontractual</a:t>
              </a: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obligations</a:t>
              </a:r>
            </a:p>
            <a:p>
              <a:pPr marL="628650" lvl="1" indent="-171450" fontAlgn="base">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Examples of terms: data sets to abide by certain quality metrics, certain sizes, and data schemas and who has access to the data and model assets</a:t>
              </a:r>
            </a:p>
            <a:p>
              <a:pPr marL="628650" lvl="1" indent="-171450" fontAlgn="base">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data contracts between parties</a:t>
              </a:r>
            </a:p>
            <a:p>
              <a:pPr marL="628650" lvl="1" indent="-171450" fontAlgn="base">
                <a:buFont typeface="Arial" panose="020B0604020202020204" pitchFamily="34" charset="0"/>
                <a:buChar char="•"/>
                <a:defRPr/>
              </a:pPr>
              <a:endPar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fontAlgn="base">
                <a:defRPr/>
              </a:pP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Considerations for Leaving the Federation:</a:t>
              </a:r>
            </a:p>
            <a:p>
              <a:pPr fontAlgn="base">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171450" indent="-171450" fontAlgn="base">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Algorithmic Fairness &amp; Model Performance Risks - Without data contributions from one party during training, risk of bias and imbalance of the global model</a:t>
              </a:r>
              <a:endParaRPr kumimoji="0" lang="en-CA" sz="12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47" name="Graphic 46" descr="Connections outline">
              <a:extLst>
                <a:ext uri="{FF2B5EF4-FFF2-40B4-BE49-F238E27FC236}">
                  <a16:creationId xmlns:a16="http://schemas.microsoft.com/office/drawing/2014/main" id="{DB3192A9-3187-A24D-0EDA-B55099903E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972" y="1924754"/>
              <a:ext cx="751015" cy="751015"/>
            </a:xfrm>
            <a:prstGeom prst="rect">
              <a:avLst/>
            </a:prstGeom>
          </p:spPr>
        </p:pic>
        <p:grpSp>
          <p:nvGrpSpPr>
            <p:cNvPr id="46" name="Group 45">
              <a:extLst>
                <a:ext uri="{FF2B5EF4-FFF2-40B4-BE49-F238E27FC236}">
                  <a16:creationId xmlns:a16="http://schemas.microsoft.com/office/drawing/2014/main" id="{6359C87A-B59F-B887-5D79-E0950E740A6A}"/>
                </a:ext>
              </a:extLst>
            </p:cNvPr>
            <p:cNvGrpSpPr/>
            <p:nvPr/>
          </p:nvGrpSpPr>
          <p:grpSpPr>
            <a:xfrm>
              <a:off x="1189358" y="1371922"/>
              <a:ext cx="4228973" cy="1374369"/>
              <a:chOff x="620384" y="1292365"/>
              <a:chExt cx="4228973" cy="1374369"/>
            </a:xfrm>
          </p:grpSpPr>
          <p:sp>
            <p:nvSpPr>
              <p:cNvPr id="4" name="Rectangle 3">
                <a:extLst>
                  <a:ext uri="{FF2B5EF4-FFF2-40B4-BE49-F238E27FC236}">
                    <a16:creationId xmlns:a16="http://schemas.microsoft.com/office/drawing/2014/main" id="{FE258DDB-2442-F7DC-DF4A-F0864176E997}"/>
                  </a:ext>
                </a:extLst>
              </p:cNvPr>
              <p:cNvSpPr/>
              <p:nvPr/>
            </p:nvSpPr>
            <p:spPr>
              <a:xfrm>
                <a:off x="1245557" y="1589228"/>
                <a:ext cx="3603800" cy="10775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fontAlgn="base">
                  <a:defRPr/>
                </a:pP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Governance with formal </a:t>
                </a:r>
                <a:r>
                  <a:rPr lang="en-US" sz="1400" i="1" dirty="0">
                    <a:solidFill>
                      <a:schemeClr val="accent1"/>
                    </a:solidFill>
                    <a:latin typeface="Calibri Light" panose="020F0302020204030204" pitchFamily="34" charset="0"/>
                    <a:cs typeface="Calibri Light" panose="020F0302020204030204" pitchFamily="34" charset="0"/>
                  </a:rPr>
                  <a:t>contracts </a:t>
                </a:r>
                <a:r>
                  <a:rPr kumimoji="0" lang="en-US" sz="1400" i="1" u="none" strike="noStrike" kern="1200" cap="none" spc="0" normalizeH="0" baseline="0" noProof="0" dirty="0">
                    <a:ln>
                      <a:noFill/>
                    </a:ln>
                    <a:solidFill>
                      <a:schemeClr val="accent1"/>
                    </a:solidFill>
                    <a:effectLst/>
                    <a:uLnTx/>
                    <a:uFillTx/>
                    <a:latin typeface="Calibri Light" panose="020F0302020204030204" pitchFamily="34" charset="0"/>
                    <a:cs typeface="Calibri Light" panose="020F0302020204030204" pitchFamily="34" charset="0"/>
                  </a:rPr>
                  <a:t>and processes for joining and leaving a federation are required to protect the integrity and security of the data and models  </a:t>
                </a:r>
              </a:p>
              <a:p>
                <a:pPr marR="0" lvl="0" algn="l" defTabSz="914400" rtl="0" eaLnBrk="1" fontAlgn="base"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5" name="Text Placeholder 3">
                <a:extLst>
                  <a:ext uri="{FF2B5EF4-FFF2-40B4-BE49-F238E27FC236}">
                    <a16:creationId xmlns:a16="http://schemas.microsoft.com/office/drawing/2014/main" id="{C5823BFF-079B-4824-65E1-EFAA612B5C85}"/>
                  </a:ext>
                </a:extLst>
              </p:cNvPr>
              <p:cNvSpPr txBox="1">
                <a:spLocks/>
              </p:cNvSpPr>
              <p:nvPr/>
            </p:nvSpPr>
            <p:spPr>
              <a:xfrm>
                <a:off x="1291138" y="1368411"/>
                <a:ext cx="207159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Federation</a:t>
                </a:r>
                <a:r>
                  <a:rPr kumimoji="0" lang="en-US" sz="1800" b="1"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Formation</a:t>
                </a:r>
                <a:endParaRPr kumimoji="0" lang="en-US" sz="1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6" name="Text Placeholder 3">
                <a:extLst>
                  <a:ext uri="{FF2B5EF4-FFF2-40B4-BE49-F238E27FC236}">
                    <a16:creationId xmlns:a16="http://schemas.microsoft.com/office/drawing/2014/main" id="{5C6F35E0-3C95-FB99-E534-F9B8C95039B6}"/>
                  </a:ext>
                </a:extLst>
              </p:cNvPr>
              <p:cNvSpPr txBox="1">
                <a:spLocks/>
              </p:cNvSpPr>
              <p:nvPr/>
            </p:nvSpPr>
            <p:spPr>
              <a:xfrm>
                <a:off x="620384" y="1292365"/>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01</a:t>
                </a:r>
              </a:p>
            </p:txBody>
          </p:sp>
        </p:grpSp>
      </p:grpSp>
    </p:spTree>
    <p:extLst>
      <p:ext uri="{BB962C8B-B14F-4D97-AF65-F5344CB8AC3E}">
        <p14:creationId xmlns:p14="http://schemas.microsoft.com/office/powerpoint/2010/main" val="1724208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Dyqi5D0h9F8QT1ufgtg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iswZTxOT.qZRmc0JpEs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j_BRsWoQoGxgcb8Urc7c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S">
  <a:themeElements>
    <a:clrScheme name="STS Colour Palette">
      <a:dk1>
        <a:srgbClr val="3F3F3F"/>
      </a:dk1>
      <a:lt1>
        <a:srgbClr val="FFFFFF"/>
      </a:lt1>
      <a:dk2>
        <a:srgbClr val="9EA2A2"/>
      </a:dk2>
      <a:lt2>
        <a:srgbClr val="E7EEF1"/>
      </a:lt2>
      <a:accent1>
        <a:srgbClr val="0077BE"/>
      </a:accent1>
      <a:accent2>
        <a:srgbClr val="FFC72C"/>
      </a:accent2>
      <a:accent3>
        <a:srgbClr val="00598E"/>
      </a:accent3>
      <a:accent4>
        <a:srgbClr val="0091DA"/>
      </a:accent4>
      <a:accent5>
        <a:srgbClr val="51B5E0"/>
      </a:accent5>
      <a:accent6>
        <a:srgbClr val="FCA311"/>
      </a:accent6>
      <a:hlink>
        <a:srgbClr val="0051A5"/>
      </a:hlink>
      <a:folHlink>
        <a:srgbClr val="9EA2A2"/>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91DA"/>
          </a:solidFill>
        </a:ln>
      </a:spPr>
      <a:bodyPr/>
      <a:lstStyle/>
      <a:style>
        <a:lnRef idx="1">
          <a:schemeClr val="accent1"/>
        </a:lnRef>
        <a:fillRef idx="0">
          <a:schemeClr val="accent1"/>
        </a:fillRef>
        <a:effectRef idx="0">
          <a:schemeClr val="accent1"/>
        </a:effectRef>
        <a:fontRef idx="minor">
          <a:schemeClr val="tx1"/>
        </a:fontRef>
      </a:style>
    </a:lnDef>
    <a:txDef>
      <a:spPr/>
      <a:bodyPr wrap="square" rtlCol="0">
        <a:noAutofit/>
      </a:bodyPr>
      <a:lstStyle>
        <a:defPPr marL="285750" indent="-285750">
          <a:spcAft>
            <a:spcPts val="600"/>
          </a:spcAft>
          <a:buFont typeface="Wingdings" panose="05000000000000000000" pitchFamily="2" charset="2"/>
          <a:buChar char="§"/>
          <a:defRPr sz="1400" dirty="0" err="1" smtClean="0">
            <a:solidFill>
              <a:schemeClr val="tx1">
                <a:lumMod val="75000"/>
                <a:lumOff val="25000"/>
              </a:schemeClr>
            </a:solidFill>
          </a:defRPr>
        </a:defPPr>
      </a:lstStyle>
    </a:tx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STS" id="{34A18D73-B989-42FB-989D-B1814291C930}" vid="{FF02D214-1667-4F94-8FB3-C58AB24086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778F3FDE25164C91911406C627D6DB" ma:contentTypeVersion="17" ma:contentTypeDescription="Create a new document." ma:contentTypeScope="" ma:versionID="4ce42a9f05f0a43e1c5a3961e784e359">
  <xsd:schema xmlns:xsd="http://www.w3.org/2001/XMLSchema" xmlns:xs="http://www.w3.org/2001/XMLSchema" xmlns:p="http://schemas.microsoft.com/office/2006/metadata/properties" xmlns:ns2="b3a93e2a-7504-42ec-beed-1ca3f70146ce" xmlns:ns3="c44fb6c2-fccd-42e5-8765-8ba5c7a6a5f4" xmlns:ns4="84d40fb2-a63f-43ba-bbca-e523e77e07a3" targetNamespace="http://schemas.microsoft.com/office/2006/metadata/properties" ma:root="true" ma:fieldsID="24cfb8c630aba561c62181f1bafd56c5" ns2:_="" ns3:_="" ns4:_="">
    <xsd:import namespace="b3a93e2a-7504-42ec-beed-1ca3f70146ce"/>
    <xsd:import namespace="c44fb6c2-fccd-42e5-8765-8ba5c7a6a5f4"/>
    <xsd:import namespace="84d40fb2-a63f-43ba-bbca-e523e77e07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93e2a-7504-42ec-beed-1ca3f7014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518afeb-efbf-41f6-acc2-1041d00a23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4fb6c2-fccd-42e5-8765-8ba5c7a6a5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d40fb2-a63f-43ba-bbca-e523e77e07a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27285b6-2ebd-49b6-8642-cb294b096d53}" ma:internalName="TaxCatchAll" ma:showField="CatchAllData" ma:web="84d40fb2-a63f-43ba-bbca-e523e77e07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4d40fb2-a63f-43ba-bbca-e523e77e07a3" xsi:nil="true"/>
    <lcf76f155ced4ddcb4097134ff3c332f xmlns="b3a93e2a-7504-42ec-beed-1ca3f70146c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50D9A-A3DE-434C-AF6B-2D8BE4A270E1}">
  <ds:schemaRefs>
    <ds:schemaRef ds:uri="84d40fb2-a63f-43ba-bbca-e523e77e07a3"/>
    <ds:schemaRef ds:uri="b3a93e2a-7504-42ec-beed-1ca3f70146ce"/>
    <ds:schemaRef ds:uri="c44fb6c2-fccd-42e5-8765-8ba5c7a6a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70E985-01CA-4314-AEEC-9A215E95EE98}">
  <ds:schemaRefs>
    <ds:schemaRef ds:uri="b3a93e2a-7504-42ec-beed-1ca3f70146ce"/>
    <ds:schemaRef ds:uri="http://purl.org/dc/terms/"/>
    <ds:schemaRef ds:uri="http://schemas.microsoft.com/office/infopath/2007/PartnerControls"/>
    <ds:schemaRef ds:uri="http://www.w3.org/XML/1998/namespace"/>
    <ds:schemaRef ds:uri="http://schemas.openxmlformats.org/package/2006/metadata/core-properties"/>
    <ds:schemaRef ds:uri="84d40fb2-a63f-43ba-bbca-e523e77e07a3"/>
    <ds:schemaRef ds:uri="http://schemas.microsoft.com/office/2006/documentManagement/types"/>
    <ds:schemaRef ds:uri="http://purl.org/dc/dcmitype/"/>
    <ds:schemaRef ds:uri="c44fb6c2-fccd-42e5-8765-8ba5c7a6a5f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4B7B9F8-C5E8-497D-8865-55E8557EF3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3388</TotalTime>
  <Words>2274</Words>
  <Application>Microsoft Office PowerPoint</Application>
  <PresentationFormat>Widescreen</PresentationFormat>
  <Paragraphs>208</Paragraphs>
  <Slides>12</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-apple-system</vt:lpstr>
      <vt:lpstr>Aptos</vt:lpstr>
      <vt:lpstr>Arial</vt:lpstr>
      <vt:lpstr>Calibri</vt:lpstr>
      <vt:lpstr>Calibri Light</vt:lpstr>
      <vt:lpstr>Franklin Gothic Book</vt:lpstr>
      <vt:lpstr>Symbol</vt:lpstr>
      <vt:lpstr>Verdana</vt:lpstr>
      <vt:lpstr>Wingdings</vt:lpstr>
      <vt:lpstr>STS</vt:lpstr>
      <vt:lpstr>think-cell Slide</vt:lpstr>
      <vt:lpstr>Confidential federated learning for multi-party product recommendations</vt:lpstr>
      <vt:lpstr>PowerPoint Presentation</vt:lpstr>
      <vt:lpstr>Overview</vt:lpstr>
      <vt:lpstr>Solution Acceleration &amp; Innovation – Testing &amp; Learning in Canada’s Largest Bank</vt:lpstr>
      <vt:lpstr>Context – Premises: In a large organization with various stakeholders, we need a broad and well documented framework, which can form a basis for effective communication and decision-making.</vt:lpstr>
      <vt:lpstr>Context : To Level-set, let’s introduce the classes of actors in a federated setting and 3 key concepts</vt:lpstr>
      <vt:lpstr>Scenario: Working with a merchant, we developed a federated model to generate insights jointly without sharing data across parties</vt:lpstr>
      <vt:lpstr>Proposed Approach: We are distilling a unified approach to confidential, collaborative, verifiable AI models and applications from state-of-the-art frameworks, architectures and processes.</vt:lpstr>
      <vt:lpstr>7 Areas of Consideration: In order to achieve broad enterprise adoption of federated learning, there are 7 areas we’ve identified that are critical to get right. </vt:lpstr>
      <vt:lpstr>7 Areas of Consideration: In order to achieve broad enterprise adoption of federated learning, there are 7 areas we’ve identified that are critical to get right </vt:lpstr>
      <vt:lpstr>7 Areas of Consideration: In order to achieve broad enterprise adoption of federated learning, there are 7 areas we’ve identified that are critical to get right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Strategy and OKRs into actionable plans</dc:title>
  <dc:creator>iustina.vintila@rbc.com</dc:creator>
  <cp:lastModifiedBy>Bingham, Erin EB (She/Her/Hers)</cp:lastModifiedBy>
  <cp:revision>44</cp:revision>
  <dcterms:created xsi:type="dcterms:W3CDTF">2024-05-27T19:57:43Z</dcterms:created>
  <dcterms:modified xsi:type="dcterms:W3CDTF">2024-09-05T19:43:08Z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0x01010086778F3FDE25164C91911406C627D6DB</vt:lpwstr>
  </property>
  <property fmtid="{D5CDD505-2E9C-101B-9397-08002B2CF9AE}" pid="3" name="MediaServiceImageTags">
    <vt:lpwstr/>
  </property>
  <property fmtid="{D5CDD505-2E9C-101B-9397-08002B2CF9AE}" pid="4" name="MSIP_Label_6449af3a-66e2-4bb4-931d-438d985cafd9_Enabled">
    <vt:lpwstr>true</vt:lpwstr>
  </property>
  <property fmtid="{D5CDD505-2E9C-101B-9397-08002B2CF9AE}" pid="5" name="MSIP_Label_6449af3a-66e2-4bb4-931d-438d985cafd9_Method">
    <vt:lpwstr>Privileged</vt:lpwstr>
  </property>
  <property fmtid="{D5CDD505-2E9C-101B-9397-08002B2CF9AE}" pid="6" name="MSIP_Label_6449af3a-66e2-4bb4-931d-438d985cafd9_SiteId">
    <vt:lpwstr>9323b596-236d-4890-bed3-60232a849027</vt:lpwstr>
  </property>
  <property fmtid="{D5CDD505-2E9C-101B-9397-08002B2CF9AE}" pid="7" name="Classification">
    <vt:lpwstr>TT_Confidential</vt:lpwstr>
  </property>
</Properties>
</file>