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 r:id="rId5"/>
    <p:sldId id="550145268" r:id="rId6"/>
    <p:sldId id="550145269" r:id="rId7"/>
    <p:sldId id="550145270" r:id="rId8"/>
    <p:sldId id="550145271" r:id="rId9"/>
    <p:sldId id="550145272" r:id="rId10"/>
    <p:sldId id="550145273" r:id="rId11"/>
    <p:sldId id="550145274" r:id="rId12"/>
    <p:sldId id="550145275" r:id="rId13"/>
    <p:sldId id="550145276" r:id="rId14"/>
    <p:sldId id="550145277" r:id="rId15"/>
    <p:sldId id="550145278" r:id="rId16"/>
    <p:sldId id="550145279" r:id="rId17"/>
    <p:sldId id="550145280" r:id="rId18"/>
    <p:sldId id="550145281" r:id="rId19"/>
    <p:sldId id="550145282" r:id="rId20"/>
    <p:sldId id="550145283" r:id="rId21"/>
    <p:sldId id="550145284" r:id="rId22"/>
    <p:sldId id="550145256" r:id="rId23"/>
    <p:sldId id="301" r:id="rId24"/>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617"/>
    <a:srgbClr val="FFFFFF"/>
    <a:srgbClr val="D1D1D1"/>
    <a:srgbClr val="C0C0C0"/>
    <a:srgbClr val="B8B8B8"/>
    <a:srgbClr val="FAC200"/>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36366-1697-81B4-F96E-03625077F4C4}" v="1" dt="2024-06-07T03:25:39.994"/>
    <p1510:client id="{C9EAF349-9B69-4DEE-72AC-1C93207C55F6}" v="1" dt="2024-06-07T03:14:54.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46" autoAdjust="0"/>
  </p:normalViewPr>
  <p:slideViewPr>
    <p:cSldViewPr snapToGrid="0">
      <p:cViewPr varScale="1">
        <p:scale>
          <a:sx n="15" d="100"/>
          <a:sy n="15" d="100"/>
        </p:scale>
        <p:origin x="1500"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7/2/2024</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VIDIA Sans"/>
                <a:cs typeface="NVIDIA Sans"/>
              </a:rPr>
              <a:t>Hi</a:t>
            </a:r>
          </a:p>
          <a:p>
            <a:r>
              <a:rPr lang="en-US" dirty="0">
                <a:latin typeface="NVIDIA Sans"/>
                <a:cs typeface="NVIDIA Sans"/>
              </a:rPr>
              <a:t>Welcome to the tutorial for Jetson OTA upgrade.</a:t>
            </a:r>
          </a:p>
          <a:p>
            <a:r>
              <a:rPr lang="en-US" dirty="0">
                <a:latin typeface="NVIDIA Sans"/>
                <a:cs typeface="NVIDIA Sans"/>
              </a:rPr>
              <a:t>This tutorial will outline the basic flow and instructions of how to do Over the Air software upgrade.</a:t>
            </a:r>
          </a:p>
          <a:p>
            <a:r>
              <a:rPr lang="en-US" dirty="0"/>
              <a:t>The content is applied to Xavier series and Orin series.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highlight>
                  <a:srgbClr val="F5F5F5"/>
                </a:highlight>
                <a:latin typeface="Arial"/>
                <a:cs typeface="Arial"/>
              </a:rPr>
              <a:t>The image-based OTA depends on A/B chains. It is a failsafe way to update the BSP on a Jetson device by writing pre-generated images to its partitions.</a:t>
            </a:r>
            <a:r>
              <a:rPr lang="en-US" b="0" i="0">
                <a:solidFill>
                  <a:srgbClr val="444444"/>
                </a:solidFill>
                <a:effectLst/>
                <a:highlight>
                  <a:srgbClr val="F5F5F5"/>
                </a:highlight>
                <a:latin typeface="Arial"/>
                <a:cs typeface="Arial"/>
              </a:rPr>
              <a:t>​</a:t>
            </a:r>
            <a:r>
              <a:rPr lang="en-US">
                <a:solidFill>
                  <a:srgbClr val="444444"/>
                </a:solidFill>
                <a:highlight>
                  <a:srgbClr val="F5F5F5"/>
                </a:highlight>
                <a:latin typeface="Arial"/>
                <a:cs typeface="Arial"/>
              </a:rPr>
              <a:t> If updating B slot fails, it still can boot up with A slot which has original image.</a:t>
            </a:r>
            <a:endParaRPr lang="en-US" b="0" i="0">
              <a:solidFill>
                <a:srgbClr val="444444"/>
              </a:solidFill>
              <a:effectLst/>
              <a:highlight>
                <a:srgbClr val="F5F5F5"/>
              </a:highlight>
              <a:latin typeface="Calibri" panose="020F0502020204030204" pitchFamily="34" charset="0"/>
            </a:endParaRP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To run image-based OTA upgrade, we need to have a x86 host machine in Ubuntu, to do the preparation works.</a:t>
            </a:r>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There are 2 kinds of upgrading. One is </a:t>
            </a:r>
            <a:r>
              <a:rPr lang="en-US">
                <a:solidFill>
                  <a:srgbClr val="000000"/>
                </a:solidFill>
                <a:highlight>
                  <a:srgbClr val="F5F5F5"/>
                </a:highlight>
                <a:latin typeface="Arial"/>
                <a:cs typeface="Arial"/>
              </a:rPr>
              <a:t>to update</a:t>
            </a:r>
            <a:r>
              <a:rPr lang="en-US" b="0" i="0" u="none" strike="noStrike">
                <a:solidFill>
                  <a:srgbClr val="000000"/>
                </a:solidFill>
                <a:effectLst/>
                <a:highlight>
                  <a:srgbClr val="F5F5F5"/>
                </a:highlight>
                <a:latin typeface="Arial"/>
                <a:cs typeface="Arial"/>
              </a:rPr>
              <a:t> to new minor release like Jetpack 5.1.1 to Jetpack 5.1.3. Another is </a:t>
            </a:r>
            <a:r>
              <a:rPr lang="en-US">
                <a:solidFill>
                  <a:srgbClr val="000000"/>
                </a:solidFill>
                <a:highlight>
                  <a:srgbClr val="F5F5F5"/>
                </a:highlight>
                <a:latin typeface="Arial"/>
                <a:cs typeface="Arial"/>
              </a:rPr>
              <a:t>to update</a:t>
            </a:r>
            <a:r>
              <a:rPr lang="en-US" b="0" i="0" u="none" strike="noStrike">
                <a:solidFill>
                  <a:srgbClr val="000000"/>
                </a:solidFill>
                <a:effectLst/>
                <a:highlight>
                  <a:srgbClr val="F5F5F5"/>
                </a:highlight>
                <a:latin typeface="Arial"/>
                <a:cs typeface="Arial"/>
              </a:rPr>
              <a:t> to new major release like Jetpack 5.1.3 to Jetpack 6.0 GA</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The host machine will be used to generate the package. </a:t>
            </a:r>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The Jetson device will use the generated OTA package from host to perform OTA update.</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We will go through the detail in later slides.</a:t>
            </a:r>
            <a:endParaRPr lang="en-US" b="0" i="0">
              <a:solidFill>
                <a:srgbClr val="444444"/>
              </a:solidFill>
              <a:effectLst/>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10</a:t>
            </a:fld>
            <a:endParaRPr lang="en-US"/>
          </a:p>
        </p:txBody>
      </p:sp>
    </p:spTree>
    <p:extLst>
      <p:ext uri="{BB962C8B-B14F-4D97-AF65-F5344CB8AC3E}">
        <p14:creationId xmlns:p14="http://schemas.microsoft.com/office/powerpoint/2010/main" val="380405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highlight>
                  <a:srgbClr val="F5F5F5"/>
                </a:highlight>
                <a:latin typeface="Arial"/>
                <a:cs typeface="Arial"/>
              </a:rPr>
              <a:t>There are two tools that would be used by end users to conduct image based OTA. </a:t>
            </a:r>
            <a:r>
              <a:rPr lang="en-US">
                <a:solidFill>
                  <a:srgbClr val="000000"/>
                </a:solidFill>
                <a:highlight>
                  <a:srgbClr val="F5F5F5"/>
                </a:highlight>
                <a:latin typeface="Arial"/>
                <a:cs typeface="Arial"/>
              </a:rPr>
              <a:t>The first </a:t>
            </a:r>
            <a:r>
              <a:rPr lang="en-US" b="0" i="0" u="none" strike="noStrike">
                <a:solidFill>
                  <a:srgbClr val="000000"/>
                </a:solidFill>
                <a:effectLst/>
                <a:highlight>
                  <a:srgbClr val="F5F5F5"/>
                </a:highlight>
                <a:latin typeface="Arial"/>
                <a:cs typeface="Arial"/>
              </a:rPr>
              <a:t>tool is</a:t>
            </a:r>
            <a:r>
              <a:rPr lang="en-US">
                <a:solidFill>
                  <a:srgbClr val="000000"/>
                </a:solidFill>
                <a:highlight>
                  <a:srgbClr val="F5F5F5"/>
                </a:highlight>
                <a:latin typeface="Arial"/>
                <a:cs typeface="Arial"/>
              </a:rPr>
              <a:t> to</a:t>
            </a:r>
            <a:r>
              <a:rPr lang="en-US" b="0" i="0" u="none" strike="noStrike">
                <a:solidFill>
                  <a:srgbClr val="000000"/>
                </a:solidFill>
                <a:effectLst/>
                <a:highlight>
                  <a:srgbClr val="F5F5F5"/>
                </a:highlight>
                <a:latin typeface="Arial"/>
                <a:cs typeface="Arial"/>
              </a:rPr>
              <a:t> run on host machine and the </a:t>
            </a:r>
            <a:r>
              <a:rPr lang="en-US">
                <a:solidFill>
                  <a:srgbClr val="000000"/>
                </a:solidFill>
                <a:highlight>
                  <a:srgbClr val="F5F5F5"/>
                </a:highlight>
                <a:latin typeface="Arial"/>
                <a:cs typeface="Arial"/>
              </a:rPr>
              <a:t>second </a:t>
            </a:r>
            <a:r>
              <a:rPr lang="en-US" b="0" i="0" u="none" strike="noStrike">
                <a:solidFill>
                  <a:srgbClr val="000000"/>
                </a:solidFill>
                <a:effectLst/>
                <a:highlight>
                  <a:srgbClr val="F5F5F5"/>
                </a:highlight>
                <a:latin typeface="Arial"/>
                <a:cs typeface="Arial"/>
              </a:rPr>
              <a:t>one is </a:t>
            </a:r>
            <a:r>
              <a:rPr lang="en-US">
                <a:solidFill>
                  <a:srgbClr val="000000"/>
                </a:solidFill>
                <a:highlight>
                  <a:srgbClr val="F5F5F5"/>
                </a:highlight>
                <a:latin typeface="Arial"/>
                <a:cs typeface="Arial"/>
              </a:rPr>
              <a:t>to run</a:t>
            </a:r>
            <a:r>
              <a:rPr lang="en-US" b="0" i="0" u="none" strike="noStrike">
                <a:solidFill>
                  <a:srgbClr val="000000"/>
                </a:solidFill>
                <a:effectLst/>
                <a:highlight>
                  <a:srgbClr val="F5F5F5"/>
                </a:highlight>
                <a:latin typeface="Arial"/>
                <a:cs typeface="Arial"/>
              </a:rPr>
              <a:t> on Jetson device.</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The first tool is the script called “l4t_generate_ota_package.sh”. This tool is used for generating the OTA payload package.</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The second tool which is run on the jetson device is called “nv_ota_start.sh”. From its name, you can tell it is for Jetson device to start the</a:t>
            </a:r>
            <a:r>
              <a:rPr lang="en-US">
                <a:solidFill>
                  <a:srgbClr val="000000"/>
                </a:solidFill>
                <a:highlight>
                  <a:srgbClr val="F5F5F5"/>
                </a:highlight>
                <a:latin typeface="Arial"/>
                <a:cs typeface="Arial"/>
              </a:rPr>
              <a:t> OTA </a:t>
            </a:r>
            <a:r>
              <a:rPr lang="en-US" b="0" i="0" u="none" strike="noStrike">
                <a:solidFill>
                  <a:srgbClr val="000000"/>
                </a:solidFill>
                <a:effectLst/>
                <a:highlight>
                  <a:srgbClr val="F5F5F5"/>
                </a:highlight>
                <a:latin typeface="Arial"/>
                <a:cs typeface="Arial"/>
              </a:rPr>
              <a:t>process.</a:t>
            </a:r>
            <a:r>
              <a:rPr lang="en-US" b="0" i="0">
                <a:solidFill>
                  <a:srgbClr val="444444"/>
                </a:solidFill>
                <a:effectLst/>
                <a:highlight>
                  <a:srgbClr val="F5F5F5"/>
                </a:highlight>
                <a:latin typeface="Arial"/>
                <a:cs typeface="Arial"/>
              </a:rPr>
              <a:t>​</a:t>
            </a:r>
          </a:p>
          <a:p>
            <a:endParaRPr lang="en-US"/>
          </a:p>
        </p:txBody>
      </p:sp>
      <p:sp>
        <p:nvSpPr>
          <p:cNvPr id="4" name="Slide Number Placeholder 3"/>
          <p:cNvSpPr>
            <a:spLocks noGrp="1"/>
          </p:cNvSpPr>
          <p:nvPr>
            <p:ph type="sldNum" sz="quarter" idx="5"/>
          </p:nvPr>
        </p:nvSpPr>
        <p:spPr/>
        <p:txBody>
          <a:bodyPr/>
          <a:lstStyle/>
          <a:p>
            <a:fld id="{A93AD357-0C40-4436-9D38-C47D60C1C9C1}" type="slidenum">
              <a:rPr lang="en-US" smtClean="0"/>
              <a:pPr/>
              <a:t>11</a:t>
            </a:fld>
            <a:endParaRPr lang="en-US"/>
          </a:p>
        </p:txBody>
      </p:sp>
    </p:spTree>
    <p:extLst>
      <p:ext uri="{BB962C8B-B14F-4D97-AF65-F5344CB8AC3E}">
        <p14:creationId xmlns:p14="http://schemas.microsoft.com/office/powerpoint/2010/main" val="222552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Let’s start to run the image-based OTA step by step. We will take an example with image-based OTA from Jetpack 5.1.3 to Jetpack 6.0 GA.</a:t>
            </a:r>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Please noted that </a:t>
            </a:r>
            <a:r>
              <a:rPr lang="en-US">
                <a:solidFill>
                  <a:srgbClr val="000000"/>
                </a:solidFill>
                <a:highlight>
                  <a:srgbClr val="F5F5F5"/>
                </a:highlight>
                <a:latin typeface="Arial"/>
                <a:cs typeface="Arial"/>
              </a:rPr>
              <a:t>for upgrading to Jetpack</a:t>
            </a:r>
            <a:r>
              <a:rPr lang="en-US" b="0" i="0" u="none" strike="noStrike">
                <a:solidFill>
                  <a:srgbClr val="000000"/>
                </a:solidFill>
                <a:effectLst/>
                <a:highlight>
                  <a:srgbClr val="F5F5F5"/>
                </a:highlight>
                <a:latin typeface="Arial"/>
                <a:cs typeface="Arial"/>
              </a:rPr>
              <a:t> 6.0 GA</a:t>
            </a:r>
            <a:r>
              <a:rPr lang="en-US">
                <a:solidFill>
                  <a:srgbClr val="000000"/>
                </a:solidFill>
                <a:highlight>
                  <a:srgbClr val="F5F5F5"/>
                </a:highlight>
                <a:latin typeface="Arial"/>
                <a:cs typeface="Arial"/>
              </a:rPr>
              <a:t>, you must upgrade the Jetson device to </a:t>
            </a:r>
            <a:r>
              <a:rPr lang="en-US">
                <a:solidFill>
                  <a:srgbClr val="000000"/>
                </a:solidFill>
                <a:highlight>
                  <a:srgbClr val="F5F5F5"/>
                </a:highlight>
                <a:latin typeface="NVIDIA Sans"/>
                <a:cs typeface="NVIDIA Sans"/>
              </a:rPr>
              <a:t>Jetpack 5.1.3</a:t>
            </a:r>
            <a:r>
              <a:rPr lang="en-US">
                <a:solidFill>
                  <a:srgbClr val="000000"/>
                </a:solidFill>
                <a:highlight>
                  <a:srgbClr val="F5F5F5"/>
                </a:highlight>
                <a:latin typeface="Arial"/>
                <a:cs typeface="Arial"/>
              </a:rPr>
              <a:t> first.</a:t>
            </a:r>
          </a:p>
          <a:p>
            <a:r>
              <a:rPr lang="en-US" b="0" i="0">
                <a:solidFill>
                  <a:srgbClr val="444444"/>
                </a:solidFill>
                <a:effectLst/>
                <a:highlight>
                  <a:srgbClr val="F5F5F5"/>
                </a:highlight>
                <a:latin typeface="Arial"/>
                <a:cs typeface="Arial"/>
              </a:rPr>
              <a:t>​</a:t>
            </a:r>
            <a:endParaRPr lang="en-US"/>
          </a:p>
          <a:p>
            <a:pPr algn="l" rtl="0" fontAlgn="base"/>
            <a:r>
              <a:rPr lang="en-US" b="0" i="0" u="none" strike="noStrike">
                <a:solidFill>
                  <a:srgbClr val="000000"/>
                </a:solidFill>
                <a:effectLst/>
                <a:highlight>
                  <a:srgbClr val="F5F5F5"/>
                </a:highlight>
                <a:latin typeface="Arial"/>
                <a:cs typeface="Arial"/>
              </a:rPr>
              <a:t>To run this OTA, there are some prerequisites on the x86 host.  First, you have to set the target </a:t>
            </a:r>
            <a:r>
              <a:rPr lang="en-US" b="0" i="0" u="none" strike="noStrike" err="1">
                <a:solidFill>
                  <a:srgbClr val="000000"/>
                </a:solidFill>
                <a:effectLst/>
                <a:highlight>
                  <a:srgbClr val="F5F5F5"/>
                </a:highlight>
                <a:latin typeface="Arial"/>
                <a:cs typeface="Arial"/>
              </a:rPr>
              <a:t>bsp</a:t>
            </a:r>
            <a:r>
              <a:rPr lang="en-US" b="0" i="0" u="none" strike="noStrike">
                <a:solidFill>
                  <a:srgbClr val="000000"/>
                </a:solidFill>
                <a:effectLst/>
                <a:highlight>
                  <a:srgbClr val="F5F5F5"/>
                </a:highlight>
                <a:latin typeface="Arial"/>
                <a:cs typeface="Arial"/>
              </a:rPr>
              <a:t> path and base </a:t>
            </a:r>
            <a:r>
              <a:rPr lang="en-US" b="0" i="0" u="none" strike="noStrike" err="1">
                <a:solidFill>
                  <a:srgbClr val="000000"/>
                </a:solidFill>
                <a:effectLst/>
                <a:highlight>
                  <a:srgbClr val="F5F5F5"/>
                </a:highlight>
                <a:latin typeface="Arial"/>
                <a:cs typeface="Arial"/>
              </a:rPr>
              <a:t>bsp</a:t>
            </a:r>
            <a:r>
              <a:rPr lang="en-US" b="0" i="0" u="none" strike="noStrike">
                <a:solidFill>
                  <a:srgbClr val="000000"/>
                </a:solidFill>
                <a:effectLst/>
                <a:highlight>
                  <a:srgbClr val="F5F5F5"/>
                </a:highlight>
                <a:latin typeface="Arial"/>
                <a:cs typeface="Arial"/>
              </a:rPr>
              <a:t> path.</a:t>
            </a:r>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A target BSP means the target version you want to upgrade to.</a:t>
            </a:r>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A base BSP means the base </a:t>
            </a:r>
            <a:r>
              <a:rPr lang="en-US" b="0" i="0" u="none" strike="noStrike" err="1">
                <a:solidFill>
                  <a:srgbClr val="000000"/>
                </a:solidFill>
                <a:effectLst/>
                <a:highlight>
                  <a:srgbClr val="F5F5F5"/>
                </a:highlight>
                <a:latin typeface="Arial"/>
                <a:cs typeface="Arial"/>
              </a:rPr>
              <a:t>bsp</a:t>
            </a:r>
            <a:r>
              <a:rPr lang="en-US" b="0" i="0" u="none" strike="noStrike">
                <a:solidFill>
                  <a:srgbClr val="000000"/>
                </a:solidFill>
                <a:effectLst/>
                <a:highlight>
                  <a:srgbClr val="F5F5F5"/>
                </a:highlight>
                <a:latin typeface="Arial"/>
                <a:cs typeface="Arial"/>
              </a:rPr>
              <a:t> you are upgrading from.</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For example, if you want to upgrade from Jetpack 5.1.3 to Jetpack 6.0 GA, then the base BSP version would be Jetpack 5.1.3 and the target version would be Jetpack 6.0 GA.</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a:solidFill>
                  <a:srgbClr val="000000"/>
                </a:solidFill>
                <a:highlight>
                  <a:srgbClr val="F5F5F5"/>
                </a:highlight>
                <a:latin typeface="Arial"/>
                <a:cs typeface="Arial"/>
              </a:rPr>
              <a:t>Secondly</a:t>
            </a:r>
            <a:r>
              <a:rPr lang="en-US" b="0" i="0" u="none" strike="noStrike">
                <a:solidFill>
                  <a:srgbClr val="000000"/>
                </a:solidFill>
                <a:effectLst/>
                <a:highlight>
                  <a:srgbClr val="F5F5F5"/>
                </a:highlight>
                <a:latin typeface="Arial"/>
                <a:cs typeface="Arial"/>
              </a:rPr>
              <a:t>, you have to download the OTA upgrade tools and install it to the target BSP.</a:t>
            </a:r>
            <a:r>
              <a:rPr lang="en-US" b="0" i="0">
                <a:solidFill>
                  <a:srgbClr val="444444"/>
                </a:solidFill>
                <a:effectLst/>
                <a:highlight>
                  <a:srgbClr val="F5F5F5"/>
                </a:highlight>
                <a:latin typeface="Arial"/>
                <a:cs typeface="Arial"/>
              </a:rPr>
              <a:t>​</a:t>
            </a:r>
          </a:p>
        </p:txBody>
      </p:sp>
      <p:sp>
        <p:nvSpPr>
          <p:cNvPr id="4" name="Slide Number Placeholder 3"/>
          <p:cNvSpPr>
            <a:spLocks noGrp="1"/>
          </p:cNvSpPr>
          <p:nvPr>
            <p:ph type="sldNum" sz="quarter" idx="5"/>
          </p:nvPr>
        </p:nvSpPr>
        <p:spPr/>
        <p:txBody>
          <a:bodyPr/>
          <a:lstStyle/>
          <a:p>
            <a:fld id="{A93AD357-0C40-4436-9D38-C47D60C1C9C1}" type="slidenum">
              <a:rPr lang="en-US" smtClean="0"/>
              <a:pPr/>
              <a:t>12</a:t>
            </a:fld>
            <a:endParaRPr lang="en-US"/>
          </a:p>
        </p:txBody>
      </p:sp>
    </p:spTree>
    <p:extLst>
      <p:ext uri="{BB962C8B-B14F-4D97-AF65-F5344CB8AC3E}">
        <p14:creationId xmlns:p14="http://schemas.microsoft.com/office/powerpoint/2010/main" val="112327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444444"/>
                </a:solidFill>
                <a:effectLst/>
                <a:highlight>
                  <a:srgbClr val="F5F5F5"/>
                </a:highlight>
                <a:latin typeface="Arial"/>
                <a:cs typeface="Arial"/>
              </a:rPr>
              <a:t>​</a:t>
            </a:r>
            <a:endParaRPr lang="en-US"/>
          </a:p>
          <a:p>
            <a:r>
              <a:rPr lang="en-US">
                <a:solidFill>
                  <a:srgbClr val="444444"/>
                </a:solidFill>
                <a:highlight>
                  <a:srgbClr val="F5F5F5"/>
                </a:highlight>
                <a:latin typeface="NVIDIA Sans"/>
                <a:cs typeface="NVIDIA Sans"/>
              </a:rPr>
              <a:t>There are also prerequisites on the Jetson side.</a:t>
            </a:r>
            <a:endParaRPr lang="en-US">
              <a:latin typeface="NVIDIA Sans"/>
              <a:cs typeface="NVIDIA Sans"/>
            </a:endParaRPr>
          </a:p>
          <a:p>
            <a:endParaRPr lang="en-US">
              <a:solidFill>
                <a:srgbClr val="444444"/>
              </a:solidFill>
              <a:highlight>
                <a:srgbClr val="F5F5F5"/>
              </a:highlight>
              <a:latin typeface="NVIDIA Sans"/>
              <a:cs typeface="NVIDIA Sans"/>
            </a:endParaRPr>
          </a:p>
          <a:p>
            <a:r>
              <a:rPr lang="en-US">
                <a:solidFill>
                  <a:srgbClr val="444444"/>
                </a:solidFill>
                <a:highlight>
                  <a:srgbClr val="F5F5F5"/>
                </a:highlight>
                <a:latin typeface="NVIDIA Sans"/>
                <a:cs typeface="NVIDIA Sans"/>
              </a:rPr>
              <a:t>First, you need to download the OTA tools to Jetson device too.</a:t>
            </a:r>
            <a:endParaRPr lang="en-US">
              <a:latin typeface="NVIDIA Sans"/>
              <a:cs typeface="NVIDIA Sans"/>
            </a:endParaRPr>
          </a:p>
          <a:p>
            <a:endParaRPr lang="en-US">
              <a:solidFill>
                <a:srgbClr val="444444"/>
              </a:solidFill>
              <a:highlight>
                <a:srgbClr val="F5F5F5"/>
              </a:highlight>
              <a:latin typeface="NVIDIA Sans"/>
              <a:cs typeface="NVIDIA Sans"/>
            </a:endParaRPr>
          </a:p>
          <a:p>
            <a:r>
              <a:rPr lang="en-US">
                <a:solidFill>
                  <a:srgbClr val="444444"/>
                </a:solidFill>
                <a:highlight>
                  <a:srgbClr val="F5F5F5"/>
                </a:highlight>
                <a:latin typeface="NVIDIA Sans"/>
                <a:cs typeface="NVIDIA Sans"/>
              </a:rPr>
              <a:t>Second, you need to put the OTA package generated from the host machine to the home directory on Jetson device</a:t>
            </a:r>
            <a:endParaRPr lang="en-US">
              <a:latin typeface="NVIDIA Sans"/>
              <a:cs typeface="NVIDIA Sans"/>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13</a:t>
            </a:fld>
            <a:endParaRPr lang="en-US"/>
          </a:p>
        </p:txBody>
      </p:sp>
    </p:spTree>
    <p:extLst>
      <p:ext uri="{BB962C8B-B14F-4D97-AF65-F5344CB8AC3E}">
        <p14:creationId xmlns:p14="http://schemas.microsoft.com/office/powerpoint/2010/main" val="142878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To generate the OTA payload, you only need to change the working path to the target BSP and run above command to generate the package.</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The board config could be something else.  In the example, it is “jetson-</a:t>
            </a:r>
            <a:r>
              <a:rPr lang="en-US" b="0" i="0" u="none" strike="noStrike" err="1">
                <a:solidFill>
                  <a:srgbClr val="000000"/>
                </a:solidFill>
                <a:effectLst/>
                <a:highlight>
                  <a:srgbClr val="F5F5F5"/>
                </a:highlight>
                <a:latin typeface="Arial"/>
                <a:cs typeface="Arial"/>
              </a:rPr>
              <a:t>orin</a:t>
            </a:r>
            <a:r>
              <a:rPr lang="en-US" b="0" i="0" u="none" strike="noStrike">
                <a:solidFill>
                  <a:srgbClr val="000000"/>
                </a:solidFill>
                <a:effectLst/>
                <a:highlight>
                  <a:srgbClr val="F5F5F5"/>
                </a:highlight>
                <a:latin typeface="Arial"/>
                <a:cs typeface="Arial"/>
              </a:rPr>
              <a:t>-nano-devkit” since we use Orin Nano board. You need to change it to your board config.</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And the last </a:t>
            </a:r>
            <a:r>
              <a:rPr lang="en-US">
                <a:solidFill>
                  <a:srgbClr val="000000"/>
                </a:solidFill>
                <a:highlight>
                  <a:srgbClr val="F5F5F5"/>
                </a:highlight>
                <a:latin typeface="Arial"/>
                <a:cs typeface="Arial"/>
              </a:rPr>
              <a:t>parameter</a:t>
            </a:r>
            <a:r>
              <a:rPr lang="en-US" b="0" i="0" u="none" strike="noStrike">
                <a:solidFill>
                  <a:srgbClr val="000000"/>
                </a:solidFill>
                <a:effectLst/>
                <a:highlight>
                  <a:srgbClr val="F5F5F5"/>
                </a:highlight>
                <a:latin typeface="Arial"/>
                <a:cs typeface="Arial"/>
              </a:rPr>
              <a:t> </a:t>
            </a:r>
            <a:r>
              <a:rPr lang="en-US">
                <a:solidFill>
                  <a:srgbClr val="000000"/>
                </a:solidFill>
                <a:highlight>
                  <a:srgbClr val="F5F5F5"/>
                </a:highlight>
                <a:latin typeface="Arial"/>
                <a:cs typeface="Arial"/>
              </a:rPr>
              <a:t>is </a:t>
            </a:r>
            <a:r>
              <a:rPr lang="en-US" b="0" i="0" u="none" strike="noStrike">
                <a:solidFill>
                  <a:srgbClr val="000000"/>
                </a:solidFill>
                <a:effectLst/>
                <a:highlight>
                  <a:srgbClr val="F5F5F5"/>
                </a:highlight>
                <a:latin typeface="Arial"/>
                <a:cs typeface="Arial"/>
              </a:rPr>
              <a:t>the base release version we are using. It is rel-35.5 in this example.</a:t>
            </a:r>
            <a:endParaRPr lang="en-US" b="0" i="0">
              <a:solidFill>
                <a:srgbClr val="444444"/>
              </a:solidFill>
              <a:effectLst/>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14</a:t>
            </a:fld>
            <a:endParaRPr lang="en-US"/>
          </a:p>
        </p:txBody>
      </p:sp>
    </p:spTree>
    <p:extLst>
      <p:ext uri="{BB962C8B-B14F-4D97-AF65-F5344CB8AC3E}">
        <p14:creationId xmlns:p14="http://schemas.microsoft.com/office/powerpoint/2010/main" val="92334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panose="020B0604020202020204" pitchFamily="34" charset="0"/>
              </a:rPr>
              <a:t>After the OTA payload is generated, the next step is to send this package to the home directory on jetson.</a:t>
            </a:r>
            <a:r>
              <a:rPr lang="en-US" b="0" i="0">
                <a:solidFill>
                  <a:srgbClr val="000000"/>
                </a:solidFill>
                <a:effectLst/>
                <a:highlight>
                  <a:srgbClr val="F5F5F5"/>
                </a:highlight>
                <a:latin typeface="Arial" panose="020B0604020202020204" pitchFamily="34" charset="0"/>
              </a:rPr>
              <a:t>​</a:t>
            </a:r>
            <a:br>
              <a:rPr lang="en-US" b="0" i="0">
                <a:solidFill>
                  <a:srgbClr val="000000"/>
                </a:solidFill>
                <a:effectLst/>
                <a:highlight>
                  <a:srgbClr val="F5F5F5"/>
                </a:highlight>
                <a:latin typeface="Arial" panose="020B0604020202020204" pitchFamily="34" charset="0"/>
              </a:rPr>
            </a:br>
            <a:r>
              <a:rPr lang="en-US" b="0" i="0" u="none" strike="noStrike">
                <a:solidFill>
                  <a:srgbClr val="000000"/>
                </a:solidFill>
                <a:effectLst/>
                <a:highlight>
                  <a:srgbClr val="F5F5F5"/>
                </a:highlight>
                <a:latin typeface="Arial" panose="020B0604020202020204" pitchFamily="34" charset="0"/>
              </a:rPr>
              <a:t>Then, run above command to unpack the OTA payload package and prepare for upgrade.</a:t>
            </a:r>
            <a:r>
              <a:rPr lang="en-US" b="0" i="0">
                <a:solidFill>
                  <a:srgbClr val="000000"/>
                </a:solidFill>
                <a:effectLst/>
                <a:highlight>
                  <a:srgbClr val="F5F5F5"/>
                </a:highlight>
                <a:latin typeface="Arial" panose="020B0604020202020204" pitchFamily="34" charset="0"/>
              </a:rPr>
              <a:t>​</a:t>
            </a:r>
            <a:endParaRPr lang="en-US" b="0" i="0">
              <a:solidFill>
                <a:srgbClr val="444444"/>
              </a:solidFill>
              <a:effectLst/>
              <a:highlight>
                <a:srgbClr val="F5F5F5"/>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15</a:t>
            </a:fld>
            <a:endParaRPr lang="en-US"/>
          </a:p>
        </p:txBody>
      </p:sp>
    </p:spTree>
    <p:extLst>
      <p:ext uri="{BB962C8B-B14F-4D97-AF65-F5344CB8AC3E}">
        <p14:creationId xmlns:p14="http://schemas.microsoft.com/office/powerpoint/2010/main" val="262924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After the preparation is finished, you can reboot the device and it will update root file system first after boot up.</a:t>
            </a:r>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Then, it will update bootloader in UEFI</a:t>
            </a:r>
            <a:r>
              <a:rPr lang="en-US">
                <a:solidFill>
                  <a:srgbClr val="000000"/>
                </a:solidFill>
                <a:highlight>
                  <a:srgbClr val="F5F5F5"/>
                </a:highlight>
                <a:latin typeface="Arial"/>
                <a:cs typeface="Arial"/>
              </a:rPr>
              <a:t>,</a:t>
            </a:r>
            <a:r>
              <a:rPr lang="en-US" b="0" i="0" u="none" strike="noStrike">
                <a:solidFill>
                  <a:srgbClr val="000000"/>
                </a:solidFill>
                <a:effectLst/>
                <a:highlight>
                  <a:srgbClr val="F5F5F5"/>
                </a:highlight>
                <a:latin typeface="Arial"/>
                <a:cs typeface="Arial"/>
              </a:rPr>
              <a:t> and you will see progress bar</a:t>
            </a:r>
            <a:r>
              <a:rPr lang="en-US">
                <a:solidFill>
                  <a:srgbClr val="000000"/>
                </a:solidFill>
                <a:highlight>
                  <a:srgbClr val="F5F5F5"/>
                </a:highlight>
                <a:latin typeface="Arial"/>
                <a:cs typeface="Arial"/>
              </a:rPr>
              <a:t>,</a:t>
            </a:r>
            <a:r>
              <a:rPr lang="en-US" b="0" i="0" u="none" strike="noStrike">
                <a:solidFill>
                  <a:srgbClr val="000000"/>
                </a:solidFill>
                <a:effectLst/>
                <a:highlight>
                  <a:srgbClr val="F5F5F5"/>
                </a:highlight>
                <a:latin typeface="Arial"/>
                <a:cs typeface="Arial"/>
              </a:rPr>
              <a:t> same as we see in Debian package upgrade.</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After UEFI update is done, system shall reboot from the chain that was upgraded to the target version.</a:t>
            </a:r>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You can run </a:t>
            </a:r>
            <a:r>
              <a:rPr lang="en-US" err="1">
                <a:solidFill>
                  <a:srgbClr val="000000"/>
                </a:solidFill>
                <a:highlight>
                  <a:srgbClr val="F5F5F5"/>
                </a:highlight>
                <a:latin typeface="Arial"/>
                <a:cs typeface="Arial"/>
              </a:rPr>
              <a:t>nvbootcontrol</a:t>
            </a:r>
            <a:r>
              <a:rPr lang="en-US">
                <a:solidFill>
                  <a:srgbClr val="000000"/>
                </a:solidFill>
                <a:highlight>
                  <a:srgbClr val="F5F5F5"/>
                </a:highlight>
                <a:latin typeface="Arial"/>
                <a:cs typeface="Arial"/>
              </a:rPr>
              <a:t> command</a:t>
            </a:r>
            <a:r>
              <a:rPr lang="en-US" b="0" i="0" u="none" strike="noStrike">
                <a:solidFill>
                  <a:srgbClr val="000000"/>
                </a:solidFill>
                <a:effectLst/>
                <a:highlight>
                  <a:srgbClr val="F5F5F5"/>
                </a:highlight>
                <a:latin typeface="Arial"/>
                <a:cs typeface="Arial"/>
              </a:rPr>
              <a:t> to </a:t>
            </a:r>
            <a:r>
              <a:rPr lang="en-US">
                <a:solidFill>
                  <a:srgbClr val="000000"/>
                </a:solidFill>
                <a:highlight>
                  <a:srgbClr val="F5F5F5"/>
                </a:highlight>
                <a:latin typeface="Arial"/>
                <a:cs typeface="Arial"/>
              </a:rPr>
              <a:t>show the current status.</a:t>
            </a:r>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You will see the BSP version is updated to the target version and the capsule update status is 1.</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algn="l" rtl="0" fontAlgn="base"/>
            <a:r>
              <a:rPr lang="en-US" b="0" i="0" u="none" strike="noStrike">
                <a:solidFill>
                  <a:srgbClr val="000000"/>
                </a:solidFill>
                <a:effectLst/>
                <a:highlight>
                  <a:srgbClr val="F5F5F5"/>
                </a:highlight>
                <a:latin typeface="Arial"/>
                <a:cs typeface="Arial"/>
              </a:rPr>
              <a:t>Currently, slot B is updated successfully but not yet for slot A</a:t>
            </a:r>
            <a:endParaRPr lang="en-US" b="0" i="0">
              <a:solidFill>
                <a:srgbClr val="444444"/>
              </a:solidFill>
              <a:effectLst/>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16</a:t>
            </a:fld>
            <a:endParaRPr lang="en-US"/>
          </a:p>
        </p:txBody>
      </p:sp>
    </p:spTree>
    <p:extLst>
      <p:ext uri="{BB962C8B-B14F-4D97-AF65-F5344CB8AC3E}">
        <p14:creationId xmlns:p14="http://schemas.microsoft.com/office/powerpoint/2010/main" val="418776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The Step 6 to Step 10 are performed to update slot A, and they are similar as Step 1 to Step 5.</a:t>
            </a:r>
          </a:p>
          <a:p>
            <a:pPr algn="l" rtl="0" fontAlgn="base"/>
            <a:endParaRPr lang="en-US" b="0" i="0" u="none" strike="noStrike">
              <a:solidFill>
                <a:srgbClr val="000000"/>
              </a:solidFill>
              <a:effectLst/>
              <a:highlight>
                <a:srgbClr val="F5F5F5"/>
              </a:highlight>
              <a:latin typeface="Arial" panose="020B0604020202020204" pitchFamily="34" charset="0"/>
            </a:endParaRPr>
          </a:p>
          <a:p>
            <a:pPr fontAlgn="base"/>
            <a:r>
              <a:rPr lang="en-US" b="0" i="0" u="none" strike="noStrike">
                <a:solidFill>
                  <a:srgbClr val="000000"/>
                </a:solidFill>
                <a:effectLst/>
                <a:highlight>
                  <a:srgbClr val="F5F5F5"/>
                </a:highlight>
                <a:latin typeface="Arial"/>
                <a:cs typeface="Arial"/>
              </a:rPr>
              <a:t>In Step 10, if your update </a:t>
            </a:r>
            <a:r>
              <a:rPr lang="en-US">
                <a:solidFill>
                  <a:srgbClr val="000000"/>
                </a:solidFill>
                <a:highlight>
                  <a:srgbClr val="F5F5F5"/>
                </a:highlight>
                <a:latin typeface="Arial"/>
                <a:cs typeface="Arial"/>
              </a:rPr>
              <a:t>succeeds</a:t>
            </a:r>
            <a:r>
              <a:rPr lang="en-US" b="0" i="0" u="none" strike="noStrike">
                <a:solidFill>
                  <a:srgbClr val="000000"/>
                </a:solidFill>
                <a:effectLst/>
                <a:highlight>
                  <a:srgbClr val="F5F5F5"/>
                </a:highlight>
                <a:latin typeface="Arial"/>
                <a:cs typeface="Arial"/>
              </a:rPr>
              <a:t>, you can run </a:t>
            </a:r>
            <a:r>
              <a:rPr lang="en-US" err="1">
                <a:solidFill>
                  <a:srgbClr val="000000"/>
                </a:solidFill>
                <a:highlight>
                  <a:srgbClr val="F5F5F5"/>
                </a:highlight>
                <a:latin typeface="Arial"/>
                <a:cs typeface="Arial"/>
              </a:rPr>
              <a:t>nvbootcontrol</a:t>
            </a:r>
            <a:r>
              <a:rPr lang="en-US">
                <a:solidFill>
                  <a:srgbClr val="000000"/>
                </a:solidFill>
                <a:highlight>
                  <a:srgbClr val="F5F5F5"/>
                </a:highlight>
                <a:latin typeface="Arial"/>
                <a:cs typeface="Arial"/>
              </a:rPr>
              <a:t> command</a:t>
            </a:r>
            <a:r>
              <a:rPr lang="en-US" b="0" i="0" u="none" strike="noStrike">
                <a:solidFill>
                  <a:srgbClr val="000000"/>
                </a:solidFill>
                <a:effectLst/>
                <a:highlight>
                  <a:srgbClr val="F5F5F5"/>
                </a:highlight>
                <a:latin typeface="Arial"/>
                <a:cs typeface="Arial"/>
              </a:rPr>
              <a:t> again to </a:t>
            </a:r>
            <a:r>
              <a:rPr lang="en-US">
                <a:solidFill>
                  <a:srgbClr val="000000"/>
                </a:solidFill>
                <a:highlight>
                  <a:srgbClr val="F5F5F5"/>
                </a:highlight>
                <a:latin typeface="Arial"/>
                <a:cs typeface="Arial"/>
              </a:rPr>
              <a:t>show </a:t>
            </a:r>
            <a:r>
              <a:rPr lang="en-US" b="0" i="0" u="none" strike="noStrike">
                <a:solidFill>
                  <a:srgbClr val="000000"/>
                </a:solidFill>
                <a:effectLst/>
                <a:highlight>
                  <a:srgbClr val="F5F5F5"/>
                </a:highlight>
                <a:latin typeface="Arial"/>
                <a:cs typeface="Arial"/>
              </a:rPr>
              <a:t>the </a:t>
            </a:r>
            <a:r>
              <a:rPr lang="en-US">
                <a:solidFill>
                  <a:srgbClr val="000000"/>
                </a:solidFill>
                <a:highlight>
                  <a:srgbClr val="F5F5F5"/>
                </a:highlight>
                <a:latin typeface="Arial"/>
                <a:cs typeface="Arial"/>
              </a:rPr>
              <a:t>new </a:t>
            </a:r>
            <a:r>
              <a:rPr lang="en-US" b="0" i="0" u="none" strike="noStrike">
                <a:solidFill>
                  <a:srgbClr val="000000"/>
                </a:solidFill>
                <a:effectLst/>
                <a:highlight>
                  <a:srgbClr val="F5F5F5"/>
                </a:highlight>
                <a:latin typeface="Arial"/>
                <a:cs typeface="Arial"/>
              </a:rPr>
              <a:t>status.</a:t>
            </a:r>
          </a:p>
          <a:p>
            <a:pPr algn="l" rtl="0" fontAlgn="base"/>
            <a:r>
              <a:rPr lang="en-US" b="0" i="0" u="none" strike="noStrike">
                <a:solidFill>
                  <a:srgbClr val="000000"/>
                </a:solidFill>
                <a:effectLst/>
                <a:highlight>
                  <a:srgbClr val="F5F5F5"/>
                </a:highlight>
                <a:latin typeface="Arial"/>
                <a:cs typeface="Arial"/>
              </a:rPr>
              <a:t>Now, both bootloader and root file system are upgraded to R36.3.0</a:t>
            </a:r>
            <a:endParaRPr lang="en-US" b="0" i="0">
              <a:solidFill>
                <a:srgbClr val="444444"/>
              </a:solidFill>
              <a:effectLst/>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17</a:t>
            </a:fld>
            <a:endParaRPr lang="en-US"/>
          </a:p>
        </p:txBody>
      </p:sp>
    </p:spTree>
    <p:extLst>
      <p:ext uri="{BB962C8B-B14F-4D97-AF65-F5344CB8AC3E}">
        <p14:creationId xmlns:p14="http://schemas.microsoft.com/office/powerpoint/2010/main" val="131786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Arial"/>
                <a:cs typeface="Arial"/>
              </a:rPr>
              <a:t>One thing you should keep in mind is,</a:t>
            </a:r>
            <a:endParaRPr lang="en-US" b="0" i="0" dirty="0">
              <a:solidFill>
                <a:srgbClr val="444444"/>
              </a:solidFill>
              <a:effectLst/>
              <a:highlight>
                <a:srgbClr val="F5F5F5"/>
              </a:highlight>
              <a:latin typeface="Arial"/>
              <a:cs typeface="Arial"/>
            </a:endParaRPr>
          </a:p>
          <a:p>
            <a:pPr algn="l" rtl="0" fontAlgn="base"/>
            <a:r>
              <a:rPr lang="en-US" b="0" i="0" u="none" strike="noStrike" dirty="0">
                <a:solidFill>
                  <a:srgbClr val="000000"/>
                </a:solidFill>
                <a:effectLst/>
                <a:highlight>
                  <a:srgbClr val="F5F5F5"/>
                </a:highlight>
                <a:latin typeface="Arial"/>
                <a:cs typeface="Arial"/>
              </a:rPr>
              <a:t>If your base BSP version is older than rel-35.5.0, then it would not be able to directly upgrade to rel-36 through image based OTA.</a:t>
            </a:r>
            <a:r>
              <a:rPr lang="en-US" b="0" i="0" dirty="0">
                <a:solidFill>
                  <a:srgbClr val="444444"/>
                </a:solidFill>
                <a:effectLst/>
                <a:highlight>
                  <a:srgbClr val="F5F5F5"/>
                </a:highlight>
                <a:latin typeface="Arial"/>
                <a:cs typeface="Arial"/>
              </a:rPr>
              <a:t>​</a:t>
            </a:r>
          </a:p>
          <a:p>
            <a:pPr algn="l" rtl="0" fontAlgn="base"/>
            <a:r>
              <a:rPr lang="en-US" b="0" i="0" u="none" strike="noStrike" dirty="0">
                <a:solidFill>
                  <a:srgbClr val="000000"/>
                </a:solidFill>
                <a:effectLst/>
                <a:highlight>
                  <a:srgbClr val="F5F5F5"/>
                </a:highlight>
                <a:latin typeface="Arial"/>
                <a:cs typeface="Arial"/>
              </a:rPr>
              <a:t>There is a table here to indicate which version is capable of doing such upgrade directly.  You need to upgrade to that version first if you want to upgrade to rel-36.</a:t>
            </a:r>
            <a:endParaRPr lang="en-US" b="0" i="0" dirty="0">
              <a:solidFill>
                <a:srgbClr val="444444"/>
              </a:solidFill>
              <a:effectLst/>
              <a:highlight>
                <a:srgbClr val="F5F5F5"/>
              </a:highlight>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18</a:t>
            </a:fld>
            <a:endParaRPr lang="en-US"/>
          </a:p>
        </p:txBody>
      </p:sp>
    </p:spTree>
    <p:extLst>
      <p:ext uri="{BB962C8B-B14F-4D97-AF65-F5344CB8AC3E}">
        <p14:creationId xmlns:p14="http://schemas.microsoft.com/office/powerpoint/2010/main" val="65422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Arial" panose="020B0604020202020204" pitchFamily="34" charset="0"/>
              </a:rPr>
              <a:t>The last page here are some reference website for NVIDIA official document.</a:t>
            </a:r>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Arial" panose="020B0604020202020204" pitchFamily="34" charset="0"/>
              </a:rPr>
              <a:t>If you want to know more detail about the OTA upgrade mechanism, then you could refer to above links.</a:t>
            </a:r>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19</a:t>
            </a:fld>
            <a:endParaRPr lang="en-US"/>
          </a:p>
        </p:txBody>
      </p:sp>
    </p:spTree>
    <p:extLst>
      <p:ext uri="{BB962C8B-B14F-4D97-AF65-F5344CB8AC3E}">
        <p14:creationId xmlns:p14="http://schemas.microsoft.com/office/powerpoint/2010/main" val="173569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Arial" panose="020B0604020202020204" pitchFamily="34" charset="0"/>
              </a:rPr>
              <a:t>First, we will introduce the mechanism for over-the-air update we support on current Jetpack releases.</a:t>
            </a:r>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Arial" panose="020B0604020202020204" pitchFamily="34" charset="0"/>
              </a:rPr>
              <a:t>We support two kinds of mechanism. One is Debian package management-based OTA and the other is Image-based OTA</a:t>
            </a:r>
            <a:r>
              <a:rPr lang="en-US" b="0" i="0" dirty="0">
                <a:solidFill>
                  <a:srgbClr val="444444"/>
                </a:solidFill>
                <a:effectLst/>
                <a:highlight>
                  <a:srgbClr val="F5F5F5"/>
                </a:highlight>
                <a:latin typeface="Arial" panose="020B0604020202020204" pitchFamily="34" charset="0"/>
              </a:rPr>
              <a:t>​</a:t>
            </a:r>
            <a:endParaRPr lang="en-US" b="0" i="0" dirty="0">
              <a:solidFill>
                <a:srgbClr val="444444"/>
              </a:solidFill>
              <a:effectLst/>
              <a:highlight>
                <a:srgbClr val="F5F5F5"/>
              </a:highlight>
              <a:latin typeface="Calibri" panose="020F0502020204030204" pitchFamily="34" charset="0"/>
            </a:endParaRPr>
          </a:p>
          <a:p>
            <a:pPr fontAlgn="base"/>
            <a:r>
              <a:rPr lang="en-US" b="0" i="0" u="none" strike="noStrike" dirty="0">
                <a:solidFill>
                  <a:srgbClr val="000000"/>
                </a:solidFill>
                <a:effectLst/>
                <a:highlight>
                  <a:srgbClr val="F5F5F5"/>
                </a:highlight>
                <a:latin typeface="Arial"/>
                <a:cs typeface="Arial"/>
              </a:rPr>
              <a:t>Then, we will look into each of them and show the instructions separately. The </a:t>
            </a:r>
            <a:r>
              <a:rPr lang="en-US" dirty="0">
                <a:solidFill>
                  <a:srgbClr val="000000"/>
                </a:solidFill>
                <a:highlight>
                  <a:srgbClr val="F5F5F5"/>
                </a:highlight>
                <a:latin typeface="Arial"/>
                <a:cs typeface="Arial"/>
              </a:rPr>
              <a:t>content </a:t>
            </a:r>
            <a:r>
              <a:rPr lang="en-US" b="0" i="0" u="none" strike="noStrike" dirty="0">
                <a:solidFill>
                  <a:srgbClr val="000000"/>
                </a:solidFill>
                <a:effectLst/>
                <a:highlight>
                  <a:srgbClr val="F5F5F5"/>
                </a:highlight>
                <a:latin typeface="Arial"/>
                <a:cs typeface="Arial"/>
              </a:rPr>
              <a:t>and examples are based on Jetpack version 5 and 6 releases</a:t>
            </a:r>
            <a:endParaRPr lang="en-US" b="0" i="0" dirty="0">
              <a:solidFill>
                <a:srgbClr val="444444"/>
              </a:solidFill>
              <a:effectLst/>
              <a:highlight>
                <a:srgbClr val="F5F5F5"/>
              </a:highlight>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2</a:t>
            </a:fld>
            <a:endParaRPr lang="en-US"/>
          </a:p>
        </p:txBody>
      </p:sp>
    </p:spTree>
    <p:extLst>
      <p:ext uri="{BB962C8B-B14F-4D97-AF65-F5344CB8AC3E}">
        <p14:creationId xmlns:p14="http://schemas.microsoft.com/office/powerpoint/2010/main" val="262789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highlight>
                  <a:srgbClr val="F5F5F5"/>
                </a:highlight>
                <a:latin typeface="Arial" panose="020B0604020202020204" pitchFamily="34" charset="0"/>
              </a:rPr>
              <a:t>Thank you for listening.</a:t>
            </a:r>
            <a:endParaRPr lang="en-US" b="0" i="0" dirty="0">
              <a:solidFill>
                <a:srgbClr val="444444"/>
              </a:solidFill>
              <a:effectLst/>
              <a:highlight>
                <a:srgbClr val="F5F5F5"/>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20</a:t>
            </a:fld>
            <a:endParaRPr lang="en-US"/>
          </a:p>
        </p:txBody>
      </p:sp>
    </p:spTree>
    <p:extLst>
      <p:ext uri="{BB962C8B-B14F-4D97-AF65-F5344CB8AC3E}">
        <p14:creationId xmlns:p14="http://schemas.microsoft.com/office/powerpoint/2010/main" val="222890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Arial"/>
                <a:cs typeface="Arial"/>
              </a:rPr>
              <a:t>Jetson provides two mechanisms for over-the-air update.</a:t>
            </a:r>
            <a:endParaRPr lang="en-US" b="0" i="0" dirty="0">
              <a:solidFill>
                <a:srgbClr val="444444"/>
              </a:solidFill>
              <a:effectLst/>
              <a:highlight>
                <a:srgbClr val="F5F5F5"/>
              </a:highlight>
              <a:latin typeface="Arial"/>
              <a:cs typeface="Arial"/>
            </a:endParaRPr>
          </a:p>
          <a:p>
            <a:pPr algn="l" rtl="0" fontAlgn="base"/>
            <a:r>
              <a:rPr lang="en-US" b="0" i="0" u="none" strike="noStrike" dirty="0">
                <a:solidFill>
                  <a:srgbClr val="000000"/>
                </a:solidFill>
                <a:effectLst/>
                <a:highlight>
                  <a:srgbClr val="F5F5F5"/>
                </a:highlight>
                <a:latin typeface="Arial"/>
                <a:cs typeface="Arial"/>
              </a:rPr>
              <a:t>The first method is called Debian package upgrade.  In this method, it will use pre-built Debian package from NVIDIA APT server to upgrade the bootloader, kernel and specific NVIDIA driver in the </a:t>
            </a:r>
            <a:r>
              <a:rPr lang="en-US" b="0" i="0" u="none" strike="noStrike" dirty="0" err="1">
                <a:solidFill>
                  <a:srgbClr val="000000"/>
                </a:solidFill>
                <a:effectLst/>
                <a:highlight>
                  <a:srgbClr val="F5F5F5"/>
                </a:highlight>
                <a:latin typeface="Arial"/>
                <a:cs typeface="Arial"/>
              </a:rPr>
              <a:t>userspace</a:t>
            </a:r>
            <a:r>
              <a:rPr lang="en-US" b="0" i="0" u="none" strike="noStrike" dirty="0">
                <a:solidFill>
                  <a:srgbClr val="000000"/>
                </a:solidFill>
                <a:effectLst/>
                <a:highlight>
                  <a:srgbClr val="F5F5F5"/>
                </a:highlight>
                <a:latin typeface="Arial"/>
                <a:cs typeface="Arial"/>
              </a:rPr>
              <a:t>. </a:t>
            </a:r>
            <a:r>
              <a:rPr lang="en-US" b="0" i="0" dirty="0">
                <a:solidFill>
                  <a:srgbClr val="444444"/>
                </a:solidFill>
                <a:effectLst/>
                <a:highlight>
                  <a:srgbClr val="F5F5F5"/>
                </a:highlight>
                <a:latin typeface="Arial"/>
                <a:cs typeface="Arial"/>
              </a:rPr>
              <a:t>​</a:t>
            </a:r>
          </a:p>
          <a:p>
            <a:pPr fontAlgn="base"/>
            <a:r>
              <a:rPr lang="en-US" b="0" i="0" u="none" strike="noStrike" dirty="0">
                <a:solidFill>
                  <a:srgbClr val="000000"/>
                </a:solidFill>
                <a:effectLst/>
                <a:highlight>
                  <a:srgbClr val="F5F5F5"/>
                </a:highlight>
                <a:latin typeface="Arial"/>
                <a:cs typeface="Arial"/>
              </a:rPr>
              <a:t>This method </a:t>
            </a:r>
            <a:r>
              <a:rPr lang="en-US" dirty="0">
                <a:solidFill>
                  <a:srgbClr val="000000"/>
                </a:solidFill>
                <a:highlight>
                  <a:srgbClr val="F5F5F5"/>
                </a:highlight>
                <a:latin typeface="Arial"/>
                <a:cs typeface="Arial"/>
              </a:rPr>
              <a:t>requires internet connection</a:t>
            </a:r>
            <a:r>
              <a:rPr lang="en-US" b="0" i="0" u="none" strike="noStrike" dirty="0">
                <a:solidFill>
                  <a:srgbClr val="000000"/>
                </a:solidFill>
                <a:effectLst/>
                <a:highlight>
                  <a:srgbClr val="F5F5F5"/>
                </a:highlight>
                <a:latin typeface="Arial"/>
                <a:cs typeface="Arial"/>
              </a:rPr>
              <a:t>. We can download the packages to Jetson device from APT server through network. And then start the upgrade process.</a:t>
            </a:r>
            <a:endParaRPr lang="en-US" b="0" i="0" dirty="0">
              <a:solidFill>
                <a:srgbClr val="000000"/>
              </a:solidFill>
              <a:effectLst/>
              <a:highlight>
                <a:srgbClr val="F5F5F5"/>
              </a:highlight>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3</a:t>
            </a:fld>
            <a:endParaRPr lang="en-US"/>
          </a:p>
        </p:txBody>
      </p:sp>
    </p:spTree>
    <p:extLst>
      <p:ext uri="{BB962C8B-B14F-4D97-AF65-F5344CB8AC3E}">
        <p14:creationId xmlns:p14="http://schemas.microsoft.com/office/powerpoint/2010/main" val="242831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The second method is image based OTA.  Unlike Debian package upgrade, this method will create one image package and use it to upgrade bootloader, kernel and NVIDIA drivers on jetson.</a:t>
            </a:r>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To prepare the image, a separate x86 host machine </a:t>
            </a:r>
            <a:r>
              <a:rPr lang="en-US">
                <a:solidFill>
                  <a:srgbClr val="000000"/>
                </a:solidFill>
                <a:highlight>
                  <a:srgbClr val="F5F5F5"/>
                </a:highlight>
                <a:latin typeface="Arial"/>
                <a:cs typeface="Arial"/>
              </a:rPr>
              <a:t>with </a:t>
            </a:r>
            <a:r>
              <a:rPr lang="en-US" b="0" i="0" u="none" strike="noStrike">
                <a:solidFill>
                  <a:srgbClr val="000000"/>
                </a:solidFill>
                <a:effectLst/>
                <a:highlight>
                  <a:srgbClr val="F5F5F5"/>
                </a:highlight>
                <a:latin typeface="Arial"/>
                <a:cs typeface="Arial"/>
              </a:rPr>
              <a:t>Ubuntu is required.   We suggest you using the same Ubuntu host which is used to flash Jetson device for this work.</a:t>
            </a:r>
            <a:r>
              <a:rPr lang="en-US" b="0" i="0">
                <a:solidFill>
                  <a:srgbClr val="444444"/>
                </a:solidFill>
                <a:effectLst/>
                <a:highlight>
                  <a:srgbClr val="F5F5F5"/>
                </a:highlight>
                <a:latin typeface="Arial"/>
                <a:cs typeface="Arial"/>
              </a:rPr>
              <a:t>​</a:t>
            </a:r>
          </a:p>
          <a:p>
            <a:pPr algn="l" rtl="0" fontAlgn="base"/>
            <a:r>
              <a:rPr lang="en-US" b="0" i="0">
                <a:solidFill>
                  <a:srgbClr val="444444"/>
                </a:solidFill>
                <a:effectLst/>
                <a:highlight>
                  <a:srgbClr val="F5F5F5"/>
                </a:highlight>
                <a:latin typeface="Arial"/>
                <a:cs typeface="Arial"/>
              </a:rPr>
              <a:t>​</a:t>
            </a:r>
          </a:p>
          <a:p>
            <a:pPr fontAlgn="base"/>
            <a:r>
              <a:rPr lang="en-US" b="0" i="0" u="none" strike="noStrike">
                <a:solidFill>
                  <a:srgbClr val="000000"/>
                </a:solidFill>
                <a:effectLst/>
                <a:highlight>
                  <a:srgbClr val="F5F5F5"/>
                </a:highlight>
                <a:latin typeface="Arial"/>
                <a:cs typeface="Arial"/>
              </a:rPr>
              <a:t>Image based OTA can upgrade</a:t>
            </a:r>
            <a:r>
              <a:rPr lang="en-US">
                <a:solidFill>
                  <a:srgbClr val="000000"/>
                </a:solidFill>
                <a:highlight>
                  <a:srgbClr val="F5F5F5"/>
                </a:highlight>
                <a:latin typeface="Arial"/>
                <a:cs typeface="Arial"/>
              </a:rPr>
              <a:t> </a:t>
            </a:r>
            <a:r>
              <a:rPr lang="en-US" b="0" i="0" u="none" strike="noStrike">
                <a:solidFill>
                  <a:srgbClr val="000000"/>
                </a:solidFill>
                <a:effectLst/>
                <a:highlight>
                  <a:srgbClr val="F5F5F5"/>
                </a:highlight>
                <a:latin typeface="Arial"/>
                <a:cs typeface="Arial"/>
              </a:rPr>
              <a:t>major release. For example, we can upgrade from rel-35 to rel-36 through image-based OTA.  This is something that Debian upgrade cannot do.</a:t>
            </a:r>
            <a:endParaRPr lang="en-US" b="0" i="0">
              <a:solidFill>
                <a:srgbClr val="444444"/>
              </a:solidFill>
              <a:effectLst/>
              <a:highlight>
                <a:srgbClr val="F5F5F5"/>
              </a:highlight>
              <a:latin typeface="Arial"/>
              <a:cs typeface="Arial"/>
            </a:endParaRPr>
          </a:p>
          <a:p>
            <a:endParaRPr lang="en-US"/>
          </a:p>
        </p:txBody>
      </p:sp>
      <p:sp>
        <p:nvSpPr>
          <p:cNvPr id="4" name="Slide Number Placeholder 3"/>
          <p:cNvSpPr>
            <a:spLocks noGrp="1"/>
          </p:cNvSpPr>
          <p:nvPr>
            <p:ph type="sldNum" sz="quarter" idx="5"/>
          </p:nvPr>
        </p:nvSpPr>
        <p:spPr/>
        <p:txBody>
          <a:bodyPr/>
          <a:lstStyle/>
          <a:p>
            <a:fld id="{A93AD357-0C40-4436-9D38-C47D60C1C9C1}" type="slidenum">
              <a:rPr lang="en-US" smtClean="0"/>
              <a:pPr/>
              <a:t>4</a:t>
            </a:fld>
            <a:endParaRPr lang="en-US"/>
          </a:p>
        </p:txBody>
      </p:sp>
    </p:spTree>
    <p:extLst>
      <p:ext uri="{BB962C8B-B14F-4D97-AF65-F5344CB8AC3E}">
        <p14:creationId xmlns:p14="http://schemas.microsoft.com/office/powerpoint/2010/main" val="134144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highlight>
                  <a:srgbClr val="F5F5F5"/>
                </a:highlight>
                <a:latin typeface="Arial"/>
                <a:cs typeface="Arial"/>
              </a:rPr>
              <a:t>For Debian package upgrade, there are two choices.</a:t>
            </a:r>
            <a:r>
              <a:rPr lang="en-US" dirty="0">
                <a:solidFill>
                  <a:srgbClr val="000000"/>
                </a:solidFill>
                <a:highlight>
                  <a:srgbClr val="F5F5F5"/>
                </a:highlight>
                <a:latin typeface="Arial"/>
                <a:cs typeface="Arial"/>
              </a:rPr>
              <a:t> </a:t>
            </a:r>
            <a:r>
              <a:rPr lang="en-US" b="0" i="0" u="none" strike="noStrike" dirty="0">
                <a:solidFill>
                  <a:srgbClr val="000000"/>
                </a:solidFill>
                <a:effectLst/>
                <a:highlight>
                  <a:srgbClr val="F5F5F5"/>
                </a:highlight>
                <a:latin typeface="Arial"/>
                <a:cs typeface="Arial"/>
              </a:rPr>
              <a:t> First one is to upgrade to a new point of release. For example, upgrade from rel-35.1.0 to </a:t>
            </a:r>
            <a:r>
              <a:rPr lang="en-US" dirty="0">
                <a:solidFill>
                  <a:srgbClr val="000000"/>
                </a:solidFill>
                <a:highlight>
                  <a:srgbClr val="F5F5F5"/>
                </a:highlight>
                <a:latin typeface="Arial"/>
                <a:cs typeface="Arial"/>
              </a:rPr>
              <a:t>rel-35.1.1</a:t>
            </a:r>
            <a:r>
              <a:rPr lang="en-US" b="0" i="0" u="none" strike="noStrike" dirty="0">
                <a:solidFill>
                  <a:srgbClr val="000000"/>
                </a:solidFill>
                <a:effectLst/>
                <a:highlight>
                  <a:srgbClr val="F5F5F5"/>
                </a:highlight>
                <a:latin typeface="Arial"/>
                <a:cs typeface="Arial"/>
              </a:rPr>
              <a:t>. This is </a:t>
            </a:r>
            <a:r>
              <a:rPr lang="en-US" dirty="0">
                <a:solidFill>
                  <a:srgbClr val="000000"/>
                </a:solidFill>
                <a:highlight>
                  <a:srgbClr val="F5F5F5"/>
                </a:highlight>
                <a:latin typeface="Arial"/>
                <a:cs typeface="Arial"/>
              </a:rPr>
              <a:t>a common</a:t>
            </a:r>
            <a:r>
              <a:rPr lang="en-US" b="0" i="0" u="none" strike="noStrike" dirty="0">
                <a:solidFill>
                  <a:srgbClr val="000000"/>
                </a:solidFill>
                <a:effectLst/>
                <a:highlight>
                  <a:srgbClr val="F5F5F5"/>
                </a:highlight>
                <a:latin typeface="Arial"/>
                <a:cs typeface="Arial"/>
              </a:rPr>
              <a:t> </a:t>
            </a:r>
            <a:r>
              <a:rPr lang="en-US" dirty="0">
                <a:solidFill>
                  <a:srgbClr val="000000"/>
                </a:solidFill>
                <a:highlight>
                  <a:srgbClr val="F5F5F5"/>
                </a:highlight>
                <a:latin typeface="Arial"/>
                <a:cs typeface="Arial"/>
              </a:rPr>
              <a:t>upgrade when</a:t>
            </a:r>
            <a:r>
              <a:rPr lang="en-US" b="0" i="0" u="none" strike="noStrike" dirty="0">
                <a:solidFill>
                  <a:srgbClr val="000000"/>
                </a:solidFill>
                <a:effectLst/>
                <a:highlight>
                  <a:srgbClr val="F5F5F5"/>
                </a:highlight>
                <a:latin typeface="Arial"/>
                <a:cs typeface="Arial"/>
              </a:rPr>
              <a:t> we release some security updates.​</a:t>
            </a:r>
          </a:p>
          <a:p>
            <a:pPr algn="l" rtl="0" fontAlgn="base"/>
            <a:endParaRPr lang="en-US" b="0" i="0" u="none" strike="noStrike" dirty="0">
              <a:solidFill>
                <a:srgbClr val="000000"/>
              </a:solidFill>
              <a:effectLst/>
              <a:highlight>
                <a:srgbClr val="F5F5F5"/>
              </a:highlight>
              <a:latin typeface="Arial" panose="020B0604020202020204" pitchFamily="34" charset="0"/>
            </a:endParaRPr>
          </a:p>
          <a:p>
            <a:pPr algn="l" rtl="0" fontAlgn="base"/>
            <a:r>
              <a:rPr lang="en-US" b="0" i="0" u="none" strike="noStrike" dirty="0">
                <a:solidFill>
                  <a:srgbClr val="000000"/>
                </a:solidFill>
                <a:effectLst/>
                <a:highlight>
                  <a:srgbClr val="F5F5F5"/>
                </a:highlight>
                <a:latin typeface="Arial"/>
                <a:cs typeface="Arial"/>
              </a:rPr>
              <a:t>The second choice will happen between two minor release, for example, we would like to upgrade from rel-35.1 and rel-35.4.</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5</a:t>
            </a:fld>
            <a:endParaRPr lang="en-US"/>
          </a:p>
        </p:txBody>
      </p:sp>
    </p:spTree>
    <p:extLst>
      <p:ext uri="{BB962C8B-B14F-4D97-AF65-F5344CB8AC3E}">
        <p14:creationId xmlns:p14="http://schemas.microsoft.com/office/powerpoint/2010/main" val="294152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a:cs typeface="Arial"/>
              </a:rPr>
              <a:t>Let’s show you a demonstration of how to do the upgrade between minor releases.</a:t>
            </a:r>
          </a:p>
          <a:p>
            <a:pPr algn="l" rtl="0" fontAlgn="base"/>
            <a:endParaRPr lang="en-US" b="0" i="0" u="none" strike="noStrike">
              <a:solidFill>
                <a:srgbClr val="000000"/>
              </a:solidFill>
              <a:effectLst/>
              <a:highlight>
                <a:srgbClr val="F5F5F5"/>
              </a:highlight>
              <a:latin typeface="Arial" panose="020B0604020202020204" pitchFamily="34" charset="0"/>
            </a:endParaRPr>
          </a:p>
          <a:p>
            <a:pPr fontAlgn="base"/>
            <a:r>
              <a:rPr lang="en-US" b="0" i="0" u="none" strike="noStrike">
                <a:solidFill>
                  <a:srgbClr val="000000"/>
                </a:solidFill>
                <a:effectLst/>
                <a:highlight>
                  <a:srgbClr val="F5F5F5"/>
                </a:highlight>
                <a:latin typeface="Arial"/>
                <a:cs typeface="Arial"/>
              </a:rPr>
              <a:t>First, you can check your current Jetson Linux version by reading </a:t>
            </a:r>
            <a:r>
              <a:rPr lang="en-US" b="0" i="0" u="none" strike="noStrike" err="1">
                <a:solidFill>
                  <a:srgbClr val="000000"/>
                </a:solidFill>
                <a:effectLst/>
                <a:highlight>
                  <a:srgbClr val="F5F5F5"/>
                </a:highlight>
                <a:latin typeface="Arial"/>
                <a:cs typeface="Arial"/>
              </a:rPr>
              <a:t>nv_tegra_release</a:t>
            </a:r>
            <a:r>
              <a:rPr lang="en-US" b="0" i="0" u="none" strike="noStrike">
                <a:solidFill>
                  <a:srgbClr val="000000"/>
                </a:solidFill>
                <a:effectLst/>
                <a:highlight>
                  <a:srgbClr val="F5F5F5"/>
                </a:highlight>
                <a:latin typeface="Arial"/>
                <a:cs typeface="Arial"/>
              </a:rPr>
              <a:t> file shown </a:t>
            </a:r>
            <a:r>
              <a:rPr lang="en-US">
                <a:solidFill>
                  <a:srgbClr val="000000"/>
                </a:solidFill>
                <a:highlight>
                  <a:srgbClr val="F5F5F5"/>
                </a:highlight>
                <a:latin typeface="Arial"/>
                <a:cs typeface="Arial"/>
              </a:rPr>
              <a:t>on the screen</a:t>
            </a:r>
            <a:r>
              <a:rPr lang="en-US" b="0" i="0" u="none" strike="noStrike">
                <a:solidFill>
                  <a:srgbClr val="000000"/>
                </a:solidFill>
                <a:effectLst/>
                <a:highlight>
                  <a:srgbClr val="F5F5F5"/>
                </a:highlight>
                <a:latin typeface="Arial"/>
                <a:cs typeface="Arial"/>
              </a:rPr>
              <a:t>.</a:t>
            </a:r>
            <a:r>
              <a:rPr lang="en-US">
                <a:solidFill>
                  <a:srgbClr val="000000"/>
                </a:solidFill>
                <a:highlight>
                  <a:srgbClr val="F5F5F5"/>
                </a:highlight>
                <a:latin typeface="Arial"/>
                <a:cs typeface="Arial"/>
              </a:rPr>
              <a:t>  </a:t>
            </a:r>
            <a:r>
              <a:rPr lang="en-US" b="0" i="0" u="none" strike="noStrike">
                <a:solidFill>
                  <a:srgbClr val="000000"/>
                </a:solidFill>
                <a:effectLst/>
                <a:highlight>
                  <a:srgbClr val="F5F5F5"/>
                </a:highlight>
                <a:latin typeface="Arial"/>
                <a:cs typeface="Arial"/>
              </a:rPr>
              <a:t> You can see that it is rel-35.3.1 in our example.</a:t>
            </a:r>
          </a:p>
          <a:p>
            <a:pPr algn="l" rtl="0" fontAlgn="base"/>
            <a:endParaRPr lang="en-US" b="0" i="0" u="none" strike="noStrike">
              <a:solidFill>
                <a:srgbClr val="000000"/>
              </a:solidFill>
              <a:effectLst/>
              <a:highlight>
                <a:srgbClr val="F5F5F5"/>
              </a:highlight>
              <a:latin typeface="Arial" panose="020B0604020202020204" pitchFamily="34" charset="0"/>
            </a:endParaRPr>
          </a:p>
          <a:p>
            <a:pPr algn="l" rtl="0" fontAlgn="base"/>
            <a:r>
              <a:rPr lang="en-US" b="0" i="0" u="none" strike="noStrike">
                <a:solidFill>
                  <a:srgbClr val="000000"/>
                </a:solidFill>
                <a:effectLst/>
                <a:highlight>
                  <a:srgbClr val="F5F5F5"/>
                </a:highlight>
                <a:latin typeface="Arial"/>
                <a:cs typeface="Arial"/>
              </a:rPr>
              <a:t>Since we are going to upgrade to a next minor release, need to modify the NVIDIA L4T apt source list to the target version.</a:t>
            </a:r>
          </a:p>
          <a:p>
            <a:pPr algn="l" rtl="0" fontAlgn="base"/>
            <a:r>
              <a:rPr lang="en-US" b="0" i="0" u="none" strike="noStrike">
                <a:solidFill>
                  <a:srgbClr val="000000"/>
                </a:solidFill>
                <a:effectLst/>
                <a:highlight>
                  <a:srgbClr val="F5F5F5"/>
                </a:highlight>
                <a:latin typeface="Arial"/>
                <a:cs typeface="Arial"/>
              </a:rPr>
              <a:t>In this example, we will upgrade to rel-35.4.</a:t>
            </a:r>
            <a:endParaRPr lang="en-US">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6</a:t>
            </a:fld>
            <a:endParaRPr lang="en-US"/>
          </a:p>
        </p:txBody>
      </p:sp>
    </p:spTree>
    <p:extLst>
      <p:ext uri="{BB962C8B-B14F-4D97-AF65-F5344CB8AC3E}">
        <p14:creationId xmlns:p14="http://schemas.microsoft.com/office/powerpoint/2010/main" val="11236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Arial"/>
                <a:cs typeface="Arial"/>
              </a:rPr>
              <a:t>After modifying the apt source list, always remember to </a:t>
            </a:r>
            <a:r>
              <a:rPr lang="en-US" dirty="0">
                <a:solidFill>
                  <a:srgbClr val="000000"/>
                </a:solidFill>
                <a:highlight>
                  <a:srgbClr val="F5F5F5"/>
                </a:highlight>
                <a:latin typeface="Arial"/>
                <a:cs typeface="Arial"/>
              </a:rPr>
              <a:t>run</a:t>
            </a:r>
            <a:r>
              <a:rPr lang="en-US" b="0" i="0" u="none" strike="noStrike" dirty="0">
                <a:solidFill>
                  <a:srgbClr val="000000"/>
                </a:solidFill>
                <a:effectLst/>
                <a:highlight>
                  <a:srgbClr val="F5F5F5"/>
                </a:highlight>
                <a:latin typeface="Arial"/>
                <a:cs typeface="Arial"/>
              </a:rPr>
              <a:t> apt update to let the change take effect.</a:t>
            </a:r>
            <a:r>
              <a:rPr lang="en-US" b="0" i="0" dirty="0">
                <a:solidFill>
                  <a:srgbClr val="444444"/>
                </a:solidFill>
                <a:effectLst/>
                <a:highlight>
                  <a:srgbClr val="F5F5F5"/>
                </a:highlight>
                <a:latin typeface="Arial"/>
                <a:cs typeface="Arial"/>
              </a:rPr>
              <a:t>​</a:t>
            </a:r>
          </a:p>
          <a:p>
            <a:pPr algn="l" rtl="0" fontAlgn="base"/>
            <a:r>
              <a:rPr lang="en-US" b="0" i="0" dirty="0">
                <a:solidFill>
                  <a:srgbClr val="444444"/>
                </a:solidFill>
                <a:effectLst/>
                <a:highlight>
                  <a:srgbClr val="F5F5F5"/>
                </a:highlight>
                <a:latin typeface="Arial"/>
                <a:cs typeface="Arial"/>
              </a:rPr>
              <a:t>​</a:t>
            </a:r>
          </a:p>
          <a:p>
            <a:pPr algn="l" rtl="0" fontAlgn="base"/>
            <a:r>
              <a:rPr lang="en-US" b="0" i="0" u="none" strike="noStrike" dirty="0">
                <a:solidFill>
                  <a:srgbClr val="000000"/>
                </a:solidFill>
                <a:effectLst/>
                <a:highlight>
                  <a:srgbClr val="F5F5F5"/>
                </a:highlight>
                <a:latin typeface="Arial"/>
                <a:cs typeface="Arial"/>
              </a:rPr>
              <a:t>If there is no error, you shall see NVIDIA server information with the version you added.</a:t>
            </a:r>
            <a:endParaRPr lang="en-US" b="0" i="0" dirty="0">
              <a:solidFill>
                <a:srgbClr val="444444"/>
              </a:solidFill>
              <a:effectLst/>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7</a:t>
            </a:fld>
            <a:endParaRPr lang="en-US"/>
          </a:p>
        </p:txBody>
      </p:sp>
    </p:spTree>
    <p:extLst>
      <p:ext uri="{BB962C8B-B14F-4D97-AF65-F5344CB8AC3E}">
        <p14:creationId xmlns:p14="http://schemas.microsoft.com/office/powerpoint/2010/main" val="330111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rial" panose="020B0604020202020204" pitchFamily="34" charset="0"/>
              </a:rPr>
              <a:t>After apt update is done, you can start the Debian package upgrade by running apt </a:t>
            </a:r>
            <a:r>
              <a:rPr lang="en-US" b="0" i="0" u="none" strike="noStrike" err="1">
                <a:solidFill>
                  <a:srgbClr val="000000"/>
                </a:solidFill>
                <a:effectLst/>
                <a:highlight>
                  <a:srgbClr val="F5F5F5"/>
                </a:highlight>
                <a:latin typeface="Arial" panose="020B0604020202020204" pitchFamily="34" charset="0"/>
              </a:rPr>
              <a:t>dist</a:t>
            </a:r>
            <a:r>
              <a:rPr lang="en-US" b="0" i="0" u="none" strike="noStrike">
                <a:solidFill>
                  <a:srgbClr val="000000"/>
                </a:solidFill>
                <a:effectLst/>
                <a:highlight>
                  <a:srgbClr val="F5F5F5"/>
                </a:highlight>
                <a:latin typeface="Arial" panose="020B0604020202020204" pitchFamily="34" charset="0"/>
              </a:rPr>
              <a:t>-upgrade command.</a:t>
            </a:r>
          </a:p>
          <a:p>
            <a:pPr algn="l" rtl="0" fontAlgn="base"/>
            <a:endParaRPr lang="en-US" b="0" i="0" u="none" strike="noStrike">
              <a:solidFill>
                <a:srgbClr val="000000"/>
              </a:solidFill>
              <a:effectLst/>
              <a:highlight>
                <a:srgbClr val="F5F5F5"/>
              </a:highlight>
              <a:latin typeface="Arial" panose="020B0604020202020204" pitchFamily="34" charset="0"/>
            </a:endParaRPr>
          </a:p>
          <a:p>
            <a:pPr algn="l" rtl="0" fontAlgn="base"/>
            <a:r>
              <a:rPr lang="en-US" b="0" i="0" u="none" strike="noStrike">
                <a:solidFill>
                  <a:srgbClr val="000000"/>
                </a:solidFill>
                <a:effectLst/>
                <a:highlight>
                  <a:srgbClr val="F5F5F5"/>
                </a:highlight>
                <a:latin typeface="Arial" panose="020B0604020202020204" pitchFamily="34" charset="0"/>
              </a:rPr>
              <a:t>You shall see lots of NVIDIA deb package got installed with the target version you added previously.</a:t>
            </a:r>
            <a:endParaRPr lang="en-US" b="0" i="0">
              <a:solidFill>
                <a:srgbClr val="444444"/>
              </a:solidFill>
              <a:effectLst/>
              <a:highlight>
                <a:srgbClr val="F5F5F5"/>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93AD357-0C40-4436-9D38-C47D60C1C9C1}" type="slidenum">
              <a:rPr lang="en-US" smtClean="0"/>
              <a:pPr/>
              <a:t>8</a:t>
            </a:fld>
            <a:endParaRPr lang="en-US"/>
          </a:p>
        </p:txBody>
      </p:sp>
    </p:spTree>
    <p:extLst>
      <p:ext uri="{BB962C8B-B14F-4D97-AF65-F5344CB8AC3E}">
        <p14:creationId xmlns:p14="http://schemas.microsoft.com/office/powerpoint/2010/main" val="218938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highlight>
                  <a:srgbClr val="F5F5F5"/>
                </a:highlight>
                <a:latin typeface="Arial"/>
                <a:cs typeface="Arial"/>
              </a:rPr>
              <a:t>If there is no error reported from the console after executing the apt </a:t>
            </a:r>
            <a:r>
              <a:rPr lang="en-US" b="0" i="0" u="none" strike="noStrike" dirty="0" err="1">
                <a:solidFill>
                  <a:srgbClr val="000000"/>
                </a:solidFill>
                <a:effectLst/>
                <a:highlight>
                  <a:srgbClr val="F5F5F5"/>
                </a:highlight>
                <a:latin typeface="Arial"/>
                <a:cs typeface="Arial"/>
              </a:rPr>
              <a:t>dist</a:t>
            </a:r>
            <a:r>
              <a:rPr lang="en-US" b="0" i="0" u="none" strike="noStrike" dirty="0">
                <a:solidFill>
                  <a:srgbClr val="000000"/>
                </a:solidFill>
                <a:effectLst/>
                <a:highlight>
                  <a:srgbClr val="F5F5F5"/>
                </a:highlight>
                <a:latin typeface="Arial"/>
                <a:cs typeface="Arial"/>
              </a:rPr>
              <a:t>-upgrade command, then you can reboot the device and shall see UEFI start to update the bootloader. It may take </a:t>
            </a:r>
            <a:r>
              <a:rPr lang="en-US" dirty="0">
                <a:solidFill>
                  <a:srgbClr val="000000"/>
                </a:solidFill>
                <a:highlight>
                  <a:srgbClr val="F5F5F5"/>
                </a:highlight>
                <a:latin typeface="Arial"/>
                <a:cs typeface="Arial"/>
              </a:rPr>
              <a:t>about </a:t>
            </a:r>
            <a:r>
              <a:rPr lang="en-US" b="0" i="0" u="none" strike="noStrike" dirty="0">
                <a:solidFill>
                  <a:srgbClr val="000000"/>
                </a:solidFill>
                <a:effectLst/>
                <a:highlight>
                  <a:srgbClr val="F5F5F5"/>
                </a:highlight>
                <a:latin typeface="Arial"/>
                <a:cs typeface="Arial"/>
              </a:rPr>
              <a:t>5 minutes.</a:t>
            </a:r>
          </a:p>
          <a:p>
            <a:pPr algn="l" rtl="0" fontAlgn="base"/>
            <a:endParaRPr lang="en-US" b="0" i="0" u="none" strike="noStrike" dirty="0">
              <a:solidFill>
                <a:srgbClr val="000000"/>
              </a:solidFill>
              <a:effectLst/>
              <a:highlight>
                <a:srgbClr val="F5F5F5"/>
              </a:highlight>
              <a:latin typeface="Arial" panose="020B0604020202020204" pitchFamily="34" charset="0"/>
            </a:endParaRPr>
          </a:p>
          <a:p>
            <a:pPr algn="l" rtl="0" fontAlgn="base"/>
            <a:r>
              <a:rPr lang="en-US" b="0" i="0" u="none" strike="noStrike" dirty="0">
                <a:solidFill>
                  <a:srgbClr val="000000"/>
                </a:solidFill>
                <a:effectLst/>
                <a:highlight>
                  <a:srgbClr val="F5F5F5"/>
                </a:highlight>
                <a:latin typeface="Arial"/>
                <a:cs typeface="Arial"/>
              </a:rPr>
              <a:t>After UEFI is updated, the device shall boot into ubuntu again and you could check the </a:t>
            </a:r>
            <a:r>
              <a:rPr lang="en-US" b="0" i="0" u="none" strike="noStrike" dirty="0" err="1">
                <a:solidFill>
                  <a:srgbClr val="000000"/>
                </a:solidFill>
                <a:effectLst/>
                <a:highlight>
                  <a:srgbClr val="F5F5F5"/>
                </a:highlight>
                <a:latin typeface="Arial"/>
                <a:cs typeface="Arial"/>
              </a:rPr>
              <a:t>nv_tegra_release</a:t>
            </a:r>
            <a:r>
              <a:rPr lang="en-US" b="0" i="0" u="none" strike="noStrike" dirty="0">
                <a:solidFill>
                  <a:srgbClr val="000000"/>
                </a:solidFill>
                <a:effectLst/>
                <a:highlight>
                  <a:srgbClr val="F5F5F5"/>
                </a:highlight>
                <a:latin typeface="Arial"/>
                <a:cs typeface="Arial"/>
              </a:rPr>
              <a:t> to confirm you are using the target release version.</a:t>
            </a:r>
          </a:p>
          <a:p>
            <a:pPr algn="l" rtl="0" fontAlgn="base"/>
            <a:endParaRPr lang="en-US" b="0" i="0" u="none" strike="noStrike" dirty="0">
              <a:solidFill>
                <a:srgbClr val="000000"/>
              </a:solidFill>
              <a:effectLst/>
              <a:highlight>
                <a:srgbClr val="F5F5F5"/>
              </a:highlight>
              <a:latin typeface="Arial" panose="020B0604020202020204" pitchFamily="34" charset="0"/>
            </a:endParaRPr>
          </a:p>
          <a:p>
            <a:pPr fontAlgn="base"/>
            <a:r>
              <a:rPr lang="en-US" b="0" i="0" dirty="0">
                <a:solidFill>
                  <a:srgbClr val="444444"/>
                </a:solidFill>
                <a:effectLst/>
                <a:highlight>
                  <a:srgbClr val="F5F5F5"/>
                </a:highlight>
                <a:latin typeface="Calibri"/>
                <a:cs typeface="Calibri"/>
              </a:rPr>
              <a:t>Please be aware that the default Debian packages are for NVIDIA developer kit use only.</a:t>
            </a:r>
            <a:r>
              <a:rPr lang="en-US" dirty="0">
                <a:solidFill>
                  <a:srgbClr val="444444"/>
                </a:solidFill>
                <a:highlight>
                  <a:srgbClr val="F5F5F5"/>
                </a:highlight>
                <a:latin typeface="Calibri"/>
                <a:cs typeface="Calibri"/>
              </a:rPr>
              <a:t> </a:t>
            </a:r>
            <a:r>
              <a:rPr lang="en-US" b="0" i="0" dirty="0">
                <a:solidFill>
                  <a:srgbClr val="444444"/>
                </a:solidFill>
                <a:effectLst/>
                <a:highlight>
                  <a:srgbClr val="F5F5F5"/>
                </a:highlight>
                <a:latin typeface="Calibri"/>
                <a:cs typeface="Calibri"/>
              </a:rPr>
              <a:t> If you are using a custom board or 3rdparty board, then applying NVIDIA Debian package may lead to boot failure or update failure. So if you are using custom board, please contact the board vendor for </a:t>
            </a:r>
            <a:r>
              <a:rPr lang="en-US" dirty="0">
                <a:solidFill>
                  <a:srgbClr val="444444"/>
                </a:solidFill>
                <a:highlight>
                  <a:srgbClr val="F5F5F5"/>
                </a:highlight>
                <a:latin typeface="Calibri"/>
                <a:cs typeface="Calibri"/>
              </a:rPr>
              <a:t>customized</a:t>
            </a:r>
            <a:r>
              <a:rPr lang="en-US" b="0" i="0" dirty="0">
                <a:solidFill>
                  <a:srgbClr val="444444"/>
                </a:solidFill>
                <a:effectLst/>
                <a:highlight>
                  <a:srgbClr val="F5F5F5"/>
                </a:highlight>
                <a:latin typeface="Calibri"/>
                <a:cs typeface="Calibri"/>
              </a:rPr>
              <a:t> Debian package instead of using NVIDIA deb files.</a:t>
            </a:r>
          </a:p>
          <a:p>
            <a:pPr algn="l" rtl="0" fontAlgn="base"/>
            <a:endParaRPr lang="en-US" b="0" i="0" dirty="0">
              <a:solidFill>
                <a:srgbClr val="444444"/>
              </a:solidFill>
              <a:effectLst/>
              <a:highlight>
                <a:srgbClr val="F5F5F5"/>
              </a:highlight>
              <a:latin typeface="Calibri" panose="020F0502020204030204" pitchFamily="34" charset="0"/>
            </a:endParaRPr>
          </a:p>
          <a:p>
            <a:pPr fontAlgn="base"/>
            <a:r>
              <a:rPr lang="en-US" b="0" i="0" dirty="0">
                <a:solidFill>
                  <a:srgbClr val="444444"/>
                </a:solidFill>
                <a:effectLst/>
                <a:highlight>
                  <a:srgbClr val="F5F5F5"/>
                </a:highlight>
                <a:latin typeface="Calibri"/>
                <a:cs typeface="Calibri"/>
              </a:rPr>
              <a:t>If you have a custom board and need to generate the package, you can</a:t>
            </a:r>
            <a:r>
              <a:rPr lang="en-US" dirty="0">
                <a:solidFill>
                  <a:srgbClr val="444444"/>
                </a:solidFill>
                <a:highlight>
                  <a:srgbClr val="F5F5F5"/>
                </a:highlight>
                <a:latin typeface="Calibri"/>
                <a:cs typeface="Calibri"/>
              </a:rPr>
              <a:t> follow the instruction</a:t>
            </a:r>
            <a:r>
              <a:rPr lang="en-US" b="0" i="0" dirty="0">
                <a:solidFill>
                  <a:srgbClr val="444444"/>
                </a:solidFill>
                <a:effectLst/>
                <a:highlight>
                  <a:srgbClr val="F5F5F5"/>
                </a:highlight>
                <a:latin typeface="Calibri"/>
                <a:cs typeface="Calibri"/>
              </a:rPr>
              <a:t> we provide in the BSP directory.</a:t>
            </a:r>
          </a:p>
        </p:txBody>
      </p:sp>
      <p:sp>
        <p:nvSpPr>
          <p:cNvPr id="4" name="Slide Number Placeholder 3"/>
          <p:cNvSpPr>
            <a:spLocks noGrp="1"/>
          </p:cNvSpPr>
          <p:nvPr>
            <p:ph type="sldNum" sz="quarter" idx="5"/>
          </p:nvPr>
        </p:nvSpPr>
        <p:spPr/>
        <p:txBody>
          <a:bodyPr/>
          <a:lstStyle/>
          <a:p>
            <a:fld id="{A93AD357-0C40-4436-9D38-C47D60C1C9C1}" type="slidenum">
              <a:rPr lang="en-US" smtClean="0"/>
              <a:pPr/>
              <a:t>9</a:t>
            </a:fld>
            <a:endParaRPr lang="en-US"/>
          </a:p>
        </p:txBody>
      </p:sp>
    </p:spTree>
    <p:extLst>
      <p:ext uri="{BB962C8B-B14F-4D97-AF65-F5344CB8AC3E}">
        <p14:creationId xmlns:p14="http://schemas.microsoft.com/office/powerpoint/2010/main" val="126091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529593E9-DD69-D199-66E9-1AD029D358A8}"/>
              </a:ext>
            </a:extLst>
          </p:cNvPr>
          <p:cNvSpPr txBox="1">
            <a:spLocks/>
          </p:cNvSpPr>
          <p:nvPr userDrawn="1"/>
        </p:nvSpPr>
        <p:spPr>
          <a:xfrm>
            <a:off x="2596896"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C3B6D4-0ADD-464C-BD2D-257BE3E2D8D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052BE6DC-8056-4300-771B-1E5A44303562}"/>
              </a:ext>
            </a:extLst>
          </p:cNvPr>
          <p:cNvSpPr txBox="1">
            <a:spLocks/>
          </p:cNvSpPr>
          <p:nvPr userDrawn="1"/>
        </p:nvSpPr>
        <p:spPr>
          <a:xfrm>
            <a:off x="2596896"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C3B6D4-0ADD-464C-BD2D-257BE3E2D8D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2" name="Slide Number Placeholder 3">
            <a:extLst>
              <a:ext uri="{FF2B5EF4-FFF2-40B4-BE49-F238E27FC236}">
                <a16:creationId xmlns:a16="http://schemas.microsoft.com/office/drawing/2014/main" id="{E57B6393-4F50-4A15-EF74-3D1B640C0BF8}"/>
              </a:ext>
            </a:extLst>
          </p:cNvPr>
          <p:cNvSpPr txBox="1">
            <a:spLocks/>
          </p:cNvSpPr>
          <p:nvPr userDrawn="1"/>
        </p:nvSpPr>
        <p:spPr>
          <a:xfrm>
            <a:off x="2596896"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C3B6D4-0ADD-464C-BD2D-257BE3E2D8D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
        <p:nvSpPr>
          <p:cNvPr id="2" name="Slide Number Placeholder 3">
            <a:extLst>
              <a:ext uri="{FF2B5EF4-FFF2-40B4-BE49-F238E27FC236}">
                <a16:creationId xmlns:a16="http://schemas.microsoft.com/office/drawing/2014/main" id="{DAA0DBA4-5237-23C7-05D8-DD9640379CB8}"/>
              </a:ext>
            </a:extLst>
          </p:cNvPr>
          <p:cNvSpPr txBox="1">
            <a:spLocks/>
          </p:cNvSpPr>
          <p:nvPr userDrawn="1"/>
        </p:nvSpPr>
        <p:spPr>
          <a:xfrm>
            <a:off x="2596896"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C3B6D4-0ADD-464C-BD2D-257BE3E2D8D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3" name="Slide Number Placeholder 3">
            <a:extLst>
              <a:ext uri="{FF2B5EF4-FFF2-40B4-BE49-F238E27FC236}">
                <a16:creationId xmlns:a16="http://schemas.microsoft.com/office/drawing/2014/main" id="{BD74CA92-EF16-40D7-2942-F366FA56461E}"/>
              </a:ext>
            </a:extLst>
          </p:cNvPr>
          <p:cNvSpPr txBox="1">
            <a:spLocks/>
          </p:cNvSpPr>
          <p:nvPr userDrawn="1"/>
        </p:nvSpPr>
        <p:spPr>
          <a:xfrm>
            <a:off x="2596896"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C3B6D4-0ADD-464C-BD2D-257BE3E2D8D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08" r="51136" b="926"/>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34061399" y="19504414"/>
              <a:ext cx="2003438" cy="690238"/>
            </a:xfrm>
            <a:prstGeom prst="rect">
              <a:avLst/>
            </a:prstGeom>
          </p:spPr>
        </p:pic>
      </p:grpSp>
      <p:sp>
        <p:nvSpPr>
          <p:cNvPr id="3" name="Slide Number Placeholder 3">
            <a:extLst>
              <a:ext uri="{FF2B5EF4-FFF2-40B4-BE49-F238E27FC236}">
                <a16:creationId xmlns:a16="http://schemas.microsoft.com/office/drawing/2014/main" id="{62D35CCE-691B-B7BB-20A2-6CCF6593C860}"/>
              </a:ext>
            </a:extLst>
          </p:cNvPr>
          <p:cNvSpPr txBox="1">
            <a:spLocks/>
          </p:cNvSpPr>
          <p:nvPr userDrawn="1"/>
        </p:nvSpPr>
        <p:spPr>
          <a:xfrm>
            <a:off x="25805098" y="19314940"/>
            <a:ext cx="8022506" cy="109537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NVIDIA Sans" panose="020B05030202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C3B6D4-0ADD-464C-BD2D-257BE3E2D8D3}" type="slidenum">
              <a:rPr lang="en-US" smtClean="0">
                <a:latin typeface="+mn-lt"/>
              </a:rPr>
              <a:pPr/>
              <a:t>‹#›</a:t>
            </a:fld>
            <a:endParaRPr lang="en-US">
              <a:latin typeface="+mn-lt"/>
            </a:endParaRPr>
          </a:p>
        </p:txBody>
      </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5" r:id="rId34"/>
    <p:sldLayoutId id="2147483676" r:id="rId35"/>
    <p:sldLayoutId id="2147483684" r:id="rId3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docs.nvidia.com/jetson/archives/r36.3/DeveloperGuide/SD/SoftwarePackagesAndTheUpdateMechanism.html#updating-jetson-linux-with-image-based-over-the-air-update" TargetMode="External"/><Relationship Id="rId3" Type="http://schemas.openxmlformats.org/officeDocument/2006/relationships/slideLayout" Target="../slideLayouts/slideLayout2.xml"/><Relationship Id="rId7" Type="http://schemas.openxmlformats.org/officeDocument/2006/relationships/hyperlink" Target="https://forums.developer.nvidia.com/t/292550"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forums.developer.nvidia.com/t/292961" TargetMode="External"/><Relationship Id="rId5" Type="http://schemas.openxmlformats.org/officeDocument/2006/relationships/hyperlink" Target="https://forums.developer.nvidia.com/t/260317" TargetMode="External"/><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elinux.org/Jetson/L4T/peripheral/#Image-Based_OTA_with_layout_chang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docs.nvidia.com/jetson/archives/r36.3/DeveloperGuide/SD/SoftwarePackagesAndTheUpdateMechanism.html#complete-and-secure-the-ota" TargetMode="External"/><Relationship Id="rId5" Type="http://schemas.openxmlformats.org/officeDocument/2006/relationships/hyperlink" Target="https://docs.nvidia.com/jetson/archives/r36.3/DeveloperGuide/SD/SoftwarePackagesAndTheUpdateMechanism.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a:t>Introduction to Jetson OTA Update</a:t>
            </a:r>
          </a:p>
        </p:txBody>
      </p:sp>
      <p:pic>
        <p:nvPicPr>
          <p:cNvPr id="5" name="Recorded Sound">
            <a:hlinkClick r:id="" action="ppaction://media"/>
            <a:extLst>
              <a:ext uri="{FF2B5EF4-FFF2-40B4-BE49-F238E27FC236}">
                <a16:creationId xmlns:a16="http://schemas.microsoft.com/office/drawing/2014/main" id="{F62BF67B-C3BE-949E-E40B-7A56CAF6FB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1887837470"/>
      </p:ext>
    </p:extLst>
  </p:cSld>
  <p:clrMapOvr>
    <a:masterClrMapping/>
  </p:clrMapOvr>
  <mc:AlternateContent xmlns:mc="http://schemas.openxmlformats.org/markup-compatibility/2006">
    <mc:Choice xmlns:p14="http://schemas.microsoft.com/office/powerpoint/2010/main" Requires="p14">
      <p:transition p14:dur="10" advTm="25205"/>
    </mc:Choice>
    <mc:Fallback>
      <p:transition advTm="2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19"/>
            <a:ext cx="31546800" cy="10770669"/>
          </a:xfrm>
        </p:spPr>
        <p:txBody>
          <a:bodyPr/>
          <a:lstStyle/>
          <a:p>
            <a:r>
              <a:rPr lang="en-US"/>
              <a:t>Concept</a:t>
            </a:r>
          </a:p>
          <a:p>
            <a:pPr lvl="1"/>
            <a:r>
              <a:rPr lang="en-US"/>
              <a:t>The OTA implementation depends upon A/B bootloader slots to be present</a:t>
            </a:r>
          </a:p>
          <a:p>
            <a:pPr lvl="1"/>
            <a:r>
              <a:rPr lang="en-US"/>
              <a:t>It is a failsafe way to update the BSP on a Jetson device by writing pre-generated images to its partitions</a:t>
            </a:r>
          </a:p>
          <a:p>
            <a:r>
              <a:rPr lang="en-US"/>
              <a:t>Prerequisites</a:t>
            </a:r>
          </a:p>
          <a:p>
            <a:pPr lvl="1"/>
            <a:r>
              <a:rPr lang="de-DE"/>
              <a:t>x86 host machine in Ubuntu</a:t>
            </a:r>
          </a:p>
          <a:p>
            <a:pPr lvl="2"/>
            <a:r>
              <a:rPr lang="en-US"/>
              <a:t>To update to new minor release (e.g. JP5.1.</a:t>
            </a:r>
            <a:r>
              <a:rPr lang="en-US" b="1"/>
              <a:t>1</a:t>
            </a:r>
            <a:r>
              <a:rPr lang="en-US"/>
              <a:t> -&gt; JP5.1.</a:t>
            </a:r>
            <a:r>
              <a:rPr lang="en-US" b="1"/>
              <a:t>3</a:t>
            </a:r>
            <a:r>
              <a:rPr lang="en-US"/>
              <a:t>)</a:t>
            </a:r>
          </a:p>
          <a:p>
            <a:pPr lvl="2"/>
            <a:r>
              <a:rPr lang="en-US"/>
              <a:t>To update to new major release (e.g. JP</a:t>
            </a:r>
            <a:r>
              <a:rPr lang="en-US" b="1"/>
              <a:t>5</a:t>
            </a:r>
            <a:r>
              <a:rPr lang="en-US"/>
              <a:t>.1.3 -&gt; JP</a:t>
            </a:r>
            <a:r>
              <a:rPr lang="en-US" b="1"/>
              <a:t>6</a:t>
            </a:r>
            <a:r>
              <a:rPr lang="en-US"/>
              <a:t>.0 GA)</a:t>
            </a:r>
            <a:endParaRPr lang="de-DE"/>
          </a:p>
          <a:p>
            <a:pPr lvl="1"/>
            <a:r>
              <a:rPr lang="de-DE"/>
              <a:t>Jetson device</a:t>
            </a:r>
          </a:p>
          <a:p>
            <a:pPr lvl="2"/>
            <a:r>
              <a:rPr lang="en-US"/>
              <a:t>Xavier series supporting update from JP4 to JP5, and JP5 to JP5</a:t>
            </a:r>
          </a:p>
          <a:p>
            <a:pPr lvl="2"/>
            <a:r>
              <a:rPr lang="en-US"/>
              <a:t>Orin series supporting update from JP5 to JP5, and JP5 to JP6</a:t>
            </a:r>
          </a:p>
          <a:p>
            <a:r>
              <a:rPr lang="en-US"/>
              <a:t>Steps</a:t>
            </a:r>
          </a:p>
          <a:p>
            <a:pPr lvl="1"/>
            <a:r>
              <a:rPr lang="en-US"/>
              <a:t>Prepare an OTA payload package on the host machine</a:t>
            </a:r>
          </a:p>
          <a:p>
            <a:pPr lvl="1"/>
            <a:r>
              <a:rPr lang="en-US"/>
              <a:t>Trigger the OTA process on the target device</a:t>
            </a:r>
          </a:p>
          <a:p>
            <a:endParaRPr lang="en-US"/>
          </a:p>
        </p:txBody>
      </p:sp>
      <p:pic>
        <p:nvPicPr>
          <p:cNvPr id="2" name="Recorded Sound">
            <a:hlinkClick r:id="" action="ppaction://media"/>
            <a:extLst>
              <a:ext uri="{FF2B5EF4-FFF2-40B4-BE49-F238E27FC236}">
                <a16:creationId xmlns:a16="http://schemas.microsoft.com/office/drawing/2014/main" id="{F095BE4C-A972-C375-F856-428A7BFA6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1366234118"/>
      </p:ext>
    </p:extLst>
  </p:cSld>
  <p:clrMapOvr>
    <a:masterClrMapping/>
  </p:clrMapOvr>
  <mc:AlternateContent xmlns:mc="http://schemas.openxmlformats.org/markup-compatibility/2006">
    <mc:Choice xmlns:p14="http://schemas.microsoft.com/office/powerpoint/2010/main" Requires="p14">
      <p:transition p14:dur="10" advTm="67467"/>
    </mc:Choice>
    <mc:Fallback>
      <p:transition advTm="6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2" name="Text Placeholder 1">
            <a:extLst>
              <a:ext uri="{FF2B5EF4-FFF2-40B4-BE49-F238E27FC236}">
                <a16:creationId xmlns:a16="http://schemas.microsoft.com/office/drawing/2014/main" id="{43864752-C98B-41D5-A8F0-CAAA5ACFFAB0}"/>
              </a:ext>
            </a:extLst>
          </p:cNvPr>
          <p:cNvSpPr>
            <a:spLocks noGrp="1"/>
          </p:cNvSpPr>
          <p:nvPr>
            <p:ph type="body" sz="quarter" idx="10"/>
          </p:nvPr>
        </p:nvSpPr>
        <p:spPr/>
        <p:txBody>
          <a:bodyPr/>
          <a:lstStyle/>
          <a:p>
            <a:r>
              <a:rPr lang="en-US"/>
              <a:t>OTA Utilities</a:t>
            </a:r>
          </a:p>
        </p:txBody>
      </p:sp>
      <p:graphicFrame>
        <p:nvGraphicFramePr>
          <p:cNvPr id="7" name="Content Placeholder 6">
            <a:extLst>
              <a:ext uri="{FF2B5EF4-FFF2-40B4-BE49-F238E27FC236}">
                <a16:creationId xmlns:a16="http://schemas.microsoft.com/office/drawing/2014/main" id="{094CD8E0-447C-83BB-73A1-DC6CEE6A3F52}"/>
              </a:ext>
            </a:extLst>
          </p:cNvPr>
          <p:cNvGraphicFramePr>
            <a:graphicFrameLocks noGrp="1"/>
          </p:cNvGraphicFramePr>
          <p:nvPr>
            <p:ph idx="1"/>
            <p:extLst>
              <p:ext uri="{D42A27DB-BD31-4B8C-83A1-F6EECF244321}">
                <p14:modId xmlns:p14="http://schemas.microsoft.com/office/powerpoint/2010/main" val="2899700476"/>
              </p:ext>
            </p:extLst>
          </p:nvPr>
        </p:nvGraphicFramePr>
        <p:xfrm>
          <a:off x="2514600" y="4846637"/>
          <a:ext cx="31546800" cy="7425574"/>
        </p:xfrm>
        <a:graphic>
          <a:graphicData uri="http://schemas.openxmlformats.org/drawingml/2006/table">
            <a:tbl>
              <a:tblPr firstRow="1" bandRow="1">
                <a:tableStyleId>{BC89EF96-8CEA-46FF-86C4-4CE0E7609802}</a:tableStyleId>
              </a:tblPr>
              <a:tblGrid>
                <a:gridCol w="5546558">
                  <a:extLst>
                    <a:ext uri="{9D8B030D-6E8A-4147-A177-3AD203B41FA5}">
                      <a16:colId xmlns:a16="http://schemas.microsoft.com/office/drawing/2014/main" val="4086269789"/>
                    </a:ext>
                  </a:extLst>
                </a:gridCol>
                <a:gridCol w="12103768">
                  <a:extLst>
                    <a:ext uri="{9D8B030D-6E8A-4147-A177-3AD203B41FA5}">
                      <a16:colId xmlns:a16="http://schemas.microsoft.com/office/drawing/2014/main" val="1647711002"/>
                    </a:ext>
                  </a:extLst>
                </a:gridCol>
                <a:gridCol w="13896474">
                  <a:extLst>
                    <a:ext uri="{9D8B030D-6E8A-4147-A177-3AD203B41FA5}">
                      <a16:colId xmlns:a16="http://schemas.microsoft.com/office/drawing/2014/main" val="4249609583"/>
                    </a:ext>
                  </a:extLst>
                </a:gridCol>
              </a:tblGrid>
              <a:tr h="3712787">
                <a:tc>
                  <a:txBody>
                    <a:bodyPr/>
                    <a:lstStyle/>
                    <a:p>
                      <a:r>
                        <a:rPr lang="en-US">
                          <a:solidFill>
                            <a:schemeClr val="bg1"/>
                          </a:solidFill>
                        </a:rPr>
                        <a:t>Host</a:t>
                      </a:r>
                    </a:p>
                  </a:txBody>
                  <a:tcPr/>
                </a:tc>
                <a:tc>
                  <a:txBody>
                    <a:bodyPr/>
                    <a:lstStyle/>
                    <a:p>
                      <a:r>
                        <a:rPr lang="en-US" b="0">
                          <a:solidFill>
                            <a:schemeClr val="bg1"/>
                          </a:solidFill>
                        </a:rPr>
                        <a:t>l4t_generate_ota_package.sh</a:t>
                      </a:r>
                    </a:p>
                  </a:txBody>
                  <a:tcPr/>
                </a:tc>
                <a:tc>
                  <a:txBody>
                    <a:bodyPr/>
                    <a:lstStyle/>
                    <a:p>
                      <a:r>
                        <a:rPr lang="en-US" b="0">
                          <a:solidFill>
                            <a:schemeClr val="bg1"/>
                          </a:solidFill>
                        </a:rPr>
                        <a:t>Generate the OTA payload package (ota_payload_package.tar.gz)</a:t>
                      </a:r>
                    </a:p>
                  </a:txBody>
                  <a:tcPr/>
                </a:tc>
                <a:extLst>
                  <a:ext uri="{0D108BD9-81ED-4DB2-BD59-A6C34878D82A}">
                    <a16:rowId xmlns:a16="http://schemas.microsoft.com/office/drawing/2014/main" val="1259591053"/>
                  </a:ext>
                </a:extLst>
              </a:tr>
              <a:tr h="3712787">
                <a:tc>
                  <a:txBody>
                    <a:bodyPr/>
                    <a:lstStyle/>
                    <a:p>
                      <a:r>
                        <a:rPr lang="en-US" b="1">
                          <a:solidFill>
                            <a:schemeClr val="bg1"/>
                          </a:solidFill>
                        </a:rPr>
                        <a:t>Target</a:t>
                      </a:r>
                    </a:p>
                  </a:txBody>
                  <a:tcPr/>
                </a:tc>
                <a:tc>
                  <a:txBody>
                    <a:bodyPr/>
                    <a:lstStyle/>
                    <a:p>
                      <a:r>
                        <a:rPr lang="en-US" b="0">
                          <a:solidFill>
                            <a:schemeClr val="bg1"/>
                          </a:solidFill>
                        </a:rPr>
                        <a:t>nv_ota_start.sh</a:t>
                      </a:r>
                    </a:p>
                  </a:txBody>
                  <a:tcPr/>
                </a:tc>
                <a:tc>
                  <a:txBody>
                    <a:bodyPr/>
                    <a:lstStyle/>
                    <a:p>
                      <a:r>
                        <a:rPr lang="en-US">
                          <a:solidFill>
                            <a:schemeClr val="bg1"/>
                          </a:solidFill>
                        </a:rPr>
                        <a:t>Extract OTA payload package and determine to trigger the OTA update procedure with or without layout change</a:t>
                      </a:r>
                    </a:p>
                  </a:txBody>
                  <a:tcPr/>
                </a:tc>
                <a:extLst>
                  <a:ext uri="{0D108BD9-81ED-4DB2-BD59-A6C34878D82A}">
                    <a16:rowId xmlns:a16="http://schemas.microsoft.com/office/drawing/2014/main" val="2005161"/>
                  </a:ext>
                </a:extLst>
              </a:tr>
            </a:tbl>
          </a:graphicData>
        </a:graphic>
      </p:graphicFrame>
      <p:pic>
        <p:nvPicPr>
          <p:cNvPr id="3" name="Recorded Sound">
            <a:hlinkClick r:id="" action="ppaction://media"/>
            <a:extLst>
              <a:ext uri="{FF2B5EF4-FFF2-40B4-BE49-F238E27FC236}">
                <a16:creationId xmlns:a16="http://schemas.microsoft.com/office/drawing/2014/main" id="{BF5D460F-C95C-2EFF-12BC-E8E072CFB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880959464"/>
      </p:ext>
    </p:extLst>
  </p:cSld>
  <p:clrMapOvr>
    <a:masterClrMapping/>
  </p:clrMapOvr>
  <mc:AlternateContent xmlns:mc="http://schemas.openxmlformats.org/markup-compatibility/2006">
    <mc:Choice xmlns:p14="http://schemas.microsoft.com/office/powerpoint/2010/main" Requires="p14">
      <p:transition p14:dur="10" advTm="43886"/>
    </mc:Choice>
    <mc:Fallback>
      <p:transition advTm="4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19"/>
            <a:ext cx="31546800" cy="11492565"/>
          </a:xfrm>
        </p:spPr>
        <p:txBody>
          <a:bodyPr/>
          <a:lstStyle/>
          <a:p>
            <a:pPr marL="0" indent="0">
              <a:buNone/>
            </a:pPr>
            <a:r>
              <a:rPr lang="en-US" b="1">
                <a:solidFill>
                  <a:schemeClr val="accent6"/>
                </a:solidFill>
              </a:rPr>
              <a:t>Note:</a:t>
            </a:r>
            <a:r>
              <a:rPr lang="en-US">
                <a:solidFill>
                  <a:schemeClr val="accent6"/>
                </a:solidFill>
              </a:rPr>
              <a:t> Jetpack 6.0 GA(R36.3) supports only updating from Jetpack 5.1.3(R35.5.0) for Orin series</a:t>
            </a:r>
          </a:p>
          <a:p>
            <a:pPr marL="742950" indent="-742950">
              <a:buFont typeface="+mj-lt"/>
              <a:buAutoNum type="arabicPeriod"/>
            </a:pPr>
            <a:r>
              <a:rPr lang="en-US"/>
              <a:t>Set TARGET_BSP and BASE_BSP path</a:t>
            </a:r>
          </a:p>
          <a:p>
            <a:pPr lvl="1"/>
            <a:r>
              <a:rPr lang="en-US"/>
              <a:t>Target BSP: the BSP path you want to upgrade to</a:t>
            </a:r>
          </a:p>
          <a:p>
            <a:pPr lvl="1"/>
            <a:r>
              <a:rPr lang="en-US"/>
              <a:t>Base BSP: the BSP path you want to upgrade from</a:t>
            </a:r>
          </a:p>
          <a:p>
            <a:pPr marL="914400" lvl="1" indent="0">
              <a:buNone/>
            </a:pPr>
            <a:r>
              <a:rPr lang="en-US" i="1"/>
              <a:t>Example: upgrading from Jetpack5.1.3 to Jetpack6.0GA</a:t>
            </a:r>
          </a:p>
          <a:p>
            <a:pPr marL="914400" lvl="1" indent="0">
              <a:buNone/>
            </a:pPr>
            <a:r>
              <a:rPr lang="en-US" i="1"/>
              <a:t>$ export BASE_BSP=/home/</a:t>
            </a:r>
            <a:r>
              <a:rPr lang="en-US" i="1" err="1"/>
              <a:t>chunhuaif</a:t>
            </a:r>
            <a:r>
              <a:rPr lang="en-US" i="1"/>
              <a:t>/</a:t>
            </a:r>
            <a:r>
              <a:rPr lang="en-US" i="1" err="1"/>
              <a:t>nvidia</a:t>
            </a:r>
            <a:r>
              <a:rPr lang="en-US" i="1"/>
              <a:t>/</a:t>
            </a:r>
            <a:r>
              <a:rPr lang="en-US" i="1" err="1"/>
              <a:t>nvidia_sdk</a:t>
            </a:r>
            <a:r>
              <a:rPr lang="en-US" i="1"/>
              <a:t>/JetPack_5.1.3_Linux_JETSON_ORIN_NX_TARGETS/</a:t>
            </a:r>
            <a:r>
              <a:rPr lang="en-US" i="1" err="1"/>
              <a:t>Linux_for_Tegra</a:t>
            </a:r>
            <a:endParaRPr lang="en-US" i="1"/>
          </a:p>
          <a:p>
            <a:pPr marL="914400" lvl="1" indent="0">
              <a:buNone/>
            </a:pPr>
            <a:r>
              <a:rPr lang="en-US" i="1"/>
              <a:t>$ export TARGET_BSP=/home/</a:t>
            </a:r>
            <a:r>
              <a:rPr lang="en-US" i="1" err="1"/>
              <a:t>chunhuaif</a:t>
            </a:r>
            <a:r>
              <a:rPr lang="en-US" i="1"/>
              <a:t>/</a:t>
            </a:r>
            <a:r>
              <a:rPr lang="en-US" i="1" err="1"/>
              <a:t>nvidia</a:t>
            </a:r>
            <a:r>
              <a:rPr lang="en-US" i="1"/>
              <a:t>/</a:t>
            </a:r>
            <a:r>
              <a:rPr lang="en-US" i="1" err="1"/>
              <a:t>nvidia_sdk</a:t>
            </a:r>
            <a:r>
              <a:rPr lang="en-US" i="1"/>
              <a:t>/JetPack_6.0_Linux_JETSON_ORIN_NX_TARGETS/</a:t>
            </a:r>
            <a:r>
              <a:rPr lang="en-US" i="1" err="1"/>
              <a:t>Linux_for_Tegra</a:t>
            </a:r>
            <a:endParaRPr lang="en-US" i="1"/>
          </a:p>
          <a:p>
            <a:pPr marL="914400" lvl="1" indent="0">
              <a:buNone/>
            </a:pPr>
            <a:endParaRPr lang="en-US" i="1"/>
          </a:p>
          <a:p>
            <a:pPr marL="742950" indent="-742950">
              <a:buFont typeface="+mj-lt"/>
              <a:buAutoNum type="arabicPeriod"/>
            </a:pPr>
            <a:r>
              <a:rPr lang="en-US"/>
              <a:t>Download the OTA Tools of target release from the Jetson Linux website and install it</a:t>
            </a:r>
          </a:p>
          <a:p>
            <a:pPr marL="914400" lvl="1" indent="0">
              <a:buNone/>
            </a:pPr>
            <a:r>
              <a:rPr lang="en-US" i="1"/>
              <a:t>$ cd ${TARGET_BSP}/..</a:t>
            </a:r>
          </a:p>
          <a:p>
            <a:pPr marL="914400" lvl="1" indent="0">
              <a:buNone/>
            </a:pPr>
            <a:r>
              <a:rPr lang="en-US" i="1"/>
              <a:t>$ </a:t>
            </a:r>
            <a:r>
              <a:rPr lang="en-US" i="1" err="1"/>
              <a:t>wget</a:t>
            </a:r>
            <a:r>
              <a:rPr lang="en-US" i="1"/>
              <a:t> https://developer.nvidia.com/downloads/embedded/l4t/r36_release_v3.0/release/ota_tools_R36.3.0_aarch64.tbz2 </a:t>
            </a:r>
          </a:p>
          <a:p>
            <a:pPr marL="914400" lvl="1" indent="0">
              <a:buNone/>
            </a:pPr>
            <a:r>
              <a:rPr lang="en-US" i="1"/>
              <a:t>$ tar </a:t>
            </a:r>
            <a:r>
              <a:rPr lang="en-US" i="1" err="1"/>
              <a:t>xjpf</a:t>
            </a:r>
            <a:r>
              <a:rPr lang="en-US" i="1"/>
              <a:t> ota_tools_R36.3.0_aarch64.tbz2</a:t>
            </a:r>
          </a:p>
        </p:txBody>
      </p:sp>
      <p:sp>
        <p:nvSpPr>
          <p:cNvPr id="8" name="Text Placeholder 1">
            <a:extLst>
              <a:ext uri="{FF2B5EF4-FFF2-40B4-BE49-F238E27FC236}">
                <a16:creationId xmlns:a16="http://schemas.microsoft.com/office/drawing/2014/main" id="{D72E2D4C-E5A4-FC4B-64E4-67BB3A7A2DEE}"/>
              </a:ext>
            </a:extLst>
          </p:cNvPr>
          <p:cNvSpPr>
            <a:spLocks noGrp="1"/>
          </p:cNvSpPr>
          <p:nvPr>
            <p:ph type="body" sz="quarter" idx="10"/>
          </p:nvPr>
        </p:nvSpPr>
        <p:spPr>
          <a:xfrm>
            <a:off x="2514600" y="2487168"/>
            <a:ext cx="31546800" cy="1408176"/>
          </a:xfrm>
        </p:spPr>
        <p:txBody>
          <a:bodyPr/>
          <a:lstStyle/>
          <a:p>
            <a:r>
              <a:rPr lang="en-US"/>
              <a:t>Prerequisites on host</a:t>
            </a:r>
          </a:p>
        </p:txBody>
      </p:sp>
      <p:pic>
        <p:nvPicPr>
          <p:cNvPr id="2" name="Recorded Sound">
            <a:hlinkClick r:id="" action="ppaction://media"/>
            <a:extLst>
              <a:ext uri="{FF2B5EF4-FFF2-40B4-BE49-F238E27FC236}">
                <a16:creationId xmlns:a16="http://schemas.microsoft.com/office/drawing/2014/main" id="{46ACA914-7D36-E4F7-4EF1-7009B17D3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787687957"/>
      </p:ext>
    </p:extLst>
  </p:cSld>
  <p:clrMapOvr>
    <a:masterClrMapping/>
  </p:clrMapOvr>
  <mc:AlternateContent xmlns:mc="http://schemas.openxmlformats.org/markup-compatibility/2006">
    <mc:Choice xmlns:p14="http://schemas.microsoft.com/office/powerpoint/2010/main" Requires="p14">
      <p:transition p14:dur="10" advTm="61759"/>
    </mc:Choice>
    <mc:Fallback>
      <p:transition advTm="6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19"/>
            <a:ext cx="31546800" cy="11492565"/>
          </a:xfrm>
        </p:spPr>
        <p:txBody>
          <a:bodyPr/>
          <a:lstStyle/>
          <a:p>
            <a:pPr marL="742950" indent="-742950">
              <a:buFont typeface="+mj-lt"/>
              <a:buAutoNum type="arabicPeriod"/>
            </a:pPr>
            <a:r>
              <a:rPr lang="en-US"/>
              <a:t>Download the OTA Tools of target release from the Jetson Linux website and send it to Jetson device</a:t>
            </a:r>
          </a:p>
          <a:p>
            <a:pPr marL="914400" lvl="1" indent="0">
              <a:buNone/>
            </a:pPr>
            <a:r>
              <a:rPr lang="en-US" i="1"/>
              <a:t>$ cd ${HOME}</a:t>
            </a:r>
          </a:p>
          <a:p>
            <a:pPr marL="914400" lvl="1" indent="0">
              <a:buNone/>
            </a:pPr>
            <a:r>
              <a:rPr lang="en-US" i="1"/>
              <a:t>$ </a:t>
            </a:r>
            <a:r>
              <a:rPr lang="en-US" i="1" err="1"/>
              <a:t>wget</a:t>
            </a:r>
            <a:r>
              <a:rPr lang="en-US" i="1"/>
              <a:t> https://developer.nvidia.com/downloads/embedded/l4t/r36_release_v3.0/release/ota_tools_R36.3.0_aarch64.tbz2</a:t>
            </a:r>
          </a:p>
          <a:p>
            <a:pPr marL="914400" lvl="1" indent="0">
              <a:buNone/>
            </a:pPr>
            <a:r>
              <a:rPr lang="en-US" i="1"/>
              <a:t>$ tar </a:t>
            </a:r>
            <a:r>
              <a:rPr lang="en-US" i="1" err="1"/>
              <a:t>xjpf</a:t>
            </a:r>
            <a:r>
              <a:rPr lang="en-US" i="1"/>
              <a:t> ota_tools_R36.3.0_aarch64.tbz2</a:t>
            </a:r>
          </a:p>
          <a:p>
            <a:pPr marL="914400" lvl="1" indent="0">
              <a:buNone/>
            </a:pPr>
            <a:endParaRPr lang="en-US" i="1"/>
          </a:p>
          <a:p>
            <a:pPr marL="742950" indent="-742950">
              <a:buFont typeface="+mj-lt"/>
              <a:buAutoNum type="arabicPeriod"/>
            </a:pPr>
            <a:r>
              <a:rPr lang="en-US"/>
              <a:t>Put OTA payload from x86 host machine to Jetson device</a:t>
            </a:r>
          </a:p>
        </p:txBody>
      </p:sp>
      <p:sp>
        <p:nvSpPr>
          <p:cNvPr id="18" name="Text Placeholder 1">
            <a:extLst>
              <a:ext uri="{FF2B5EF4-FFF2-40B4-BE49-F238E27FC236}">
                <a16:creationId xmlns:a16="http://schemas.microsoft.com/office/drawing/2014/main" id="{233D2D8A-08EB-6B9E-31D8-6244EE526AE0}"/>
              </a:ext>
            </a:extLst>
          </p:cNvPr>
          <p:cNvSpPr>
            <a:spLocks noGrp="1"/>
          </p:cNvSpPr>
          <p:nvPr>
            <p:ph type="body" sz="quarter" idx="10"/>
          </p:nvPr>
        </p:nvSpPr>
        <p:spPr>
          <a:xfrm>
            <a:off x="2514600" y="2487168"/>
            <a:ext cx="31546800" cy="1408176"/>
          </a:xfrm>
        </p:spPr>
        <p:txBody>
          <a:bodyPr/>
          <a:lstStyle/>
          <a:p>
            <a:r>
              <a:rPr lang="en-US"/>
              <a:t>Prerequisites on Jetson</a:t>
            </a:r>
          </a:p>
        </p:txBody>
      </p:sp>
      <p:pic>
        <p:nvPicPr>
          <p:cNvPr id="2" name="Recorded Sound">
            <a:hlinkClick r:id="" action="ppaction://media"/>
            <a:extLst>
              <a:ext uri="{FF2B5EF4-FFF2-40B4-BE49-F238E27FC236}">
                <a16:creationId xmlns:a16="http://schemas.microsoft.com/office/drawing/2014/main" id="{6C5F0CB1-2058-FF9E-3036-823B69D61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440457587"/>
      </p:ext>
    </p:extLst>
  </p:cSld>
  <p:clrMapOvr>
    <a:masterClrMapping/>
  </p:clrMapOvr>
  <mc:AlternateContent xmlns:mc="http://schemas.openxmlformats.org/markup-compatibility/2006">
    <mc:Choice xmlns:p14="http://schemas.microsoft.com/office/powerpoint/2010/main" Requires="p14">
      <p:transition p14:dur="10" advTm="22100"/>
    </mc:Choice>
    <mc:Fallback>
      <p:transition advTm="2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3696101"/>
          </a:xfrm>
        </p:spPr>
        <p:txBody>
          <a:bodyPr/>
          <a:lstStyle/>
          <a:p>
            <a:pPr marL="742950" indent="-742950">
              <a:buFont typeface="+mj-lt"/>
              <a:buAutoNum type="arabicPeriod"/>
            </a:pPr>
            <a:r>
              <a:rPr lang="en-US"/>
              <a:t>Generate the OTA payload package from R35.5.0 to R36.3.0 on host machine</a:t>
            </a:r>
          </a:p>
          <a:p>
            <a:pPr marL="914400" lvl="1" indent="0">
              <a:buNone/>
            </a:pPr>
            <a:r>
              <a:rPr lang="en-US" i="1"/>
              <a:t>$ cd ${TARGET_BSP}</a:t>
            </a:r>
          </a:p>
          <a:p>
            <a:pPr marL="914400" lvl="1" indent="0">
              <a:buNone/>
            </a:pPr>
            <a:r>
              <a:rPr lang="en-US" i="1"/>
              <a:t>$ </a:t>
            </a:r>
            <a:r>
              <a:rPr lang="en-US" i="1" err="1"/>
              <a:t>sudo</a:t>
            </a:r>
            <a:r>
              <a:rPr lang="en-US" i="1"/>
              <a:t> BASE_BSP=${BASE_BSP} ./tools/ota_tools/version_upgrade/l4t_generate_ota_package.sh --external-device nvme0n1 jetson-</a:t>
            </a:r>
            <a:r>
              <a:rPr lang="en-US" i="1" err="1"/>
              <a:t>orin</a:t>
            </a:r>
            <a:r>
              <a:rPr lang="en-US" i="1"/>
              <a:t>-nano-devkit R35-5</a:t>
            </a:r>
            <a:endParaRPr lang="en-US"/>
          </a:p>
        </p:txBody>
      </p:sp>
      <p:sp>
        <p:nvSpPr>
          <p:cNvPr id="5" name="Text Placeholder 1">
            <a:extLst>
              <a:ext uri="{FF2B5EF4-FFF2-40B4-BE49-F238E27FC236}">
                <a16:creationId xmlns:a16="http://schemas.microsoft.com/office/drawing/2014/main" id="{36404C28-A5D4-ACB3-7601-66D28C343437}"/>
              </a:ext>
            </a:extLst>
          </p:cNvPr>
          <p:cNvSpPr>
            <a:spLocks noGrp="1"/>
          </p:cNvSpPr>
          <p:nvPr>
            <p:ph type="body" sz="quarter" idx="10"/>
          </p:nvPr>
        </p:nvSpPr>
        <p:spPr>
          <a:xfrm>
            <a:off x="2514600" y="2487168"/>
            <a:ext cx="31546800" cy="1408176"/>
          </a:xfrm>
        </p:spPr>
        <p:txBody>
          <a:bodyPr/>
          <a:lstStyle/>
          <a:p>
            <a:r>
              <a:rPr lang="en-US"/>
              <a:t>OTA Process</a:t>
            </a:r>
          </a:p>
        </p:txBody>
      </p:sp>
      <p:pic>
        <p:nvPicPr>
          <p:cNvPr id="9218" name="Picture 2" descr="A screenshot of a computer screen&#10;&#10;Description automatically generated">
            <a:extLst>
              <a:ext uri="{FF2B5EF4-FFF2-40B4-BE49-F238E27FC236}">
                <a16:creationId xmlns:a16="http://schemas.microsoft.com/office/drawing/2014/main" id="{35942004-A2AE-F418-747A-C7A803A86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338" y="8559888"/>
            <a:ext cx="23016409" cy="1100345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001BD674-7636-6D3A-53FA-01E60F1E0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631575931"/>
      </p:ext>
    </p:extLst>
  </p:cSld>
  <p:clrMapOvr>
    <a:masterClrMapping/>
  </p:clrMapOvr>
  <mc:AlternateContent xmlns:mc="http://schemas.openxmlformats.org/markup-compatibility/2006">
    <mc:Choice xmlns:p14="http://schemas.microsoft.com/office/powerpoint/2010/main" Requires="p14">
      <p:transition p14:dur="10" advTm="39630"/>
    </mc:Choice>
    <mc:Fallback>
      <p:transition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3647975"/>
          </a:xfrm>
        </p:spPr>
        <p:txBody>
          <a:bodyPr/>
          <a:lstStyle/>
          <a:p>
            <a:pPr marL="742950" indent="-742950">
              <a:buFont typeface="+mj-lt"/>
              <a:buAutoNum type="arabicPeriod" startAt="2"/>
            </a:pPr>
            <a:r>
              <a:rPr lang="en-US"/>
              <a:t>Send the OTA payload package generated from (1) to </a:t>
            </a:r>
            <a:r>
              <a:rPr lang="en-US" err="1"/>
              <a:t>Jeston</a:t>
            </a:r>
            <a:r>
              <a:rPr lang="en-US"/>
              <a:t> ${HOME} directory</a:t>
            </a:r>
          </a:p>
          <a:p>
            <a:pPr marL="742950" indent="-742950">
              <a:buFont typeface="+mj-lt"/>
              <a:buAutoNum type="arabicPeriod" startAt="2"/>
            </a:pPr>
            <a:r>
              <a:rPr lang="en-US"/>
              <a:t>Run below command to start the OTA process on Jetson</a:t>
            </a:r>
          </a:p>
          <a:p>
            <a:pPr marL="914400" lvl="1" indent="0">
              <a:buNone/>
            </a:pPr>
            <a:r>
              <a:rPr lang="en-US" i="1"/>
              <a:t>$ cd ~/</a:t>
            </a:r>
            <a:r>
              <a:rPr lang="en-US" i="1" err="1"/>
              <a:t>Linux_for_Tegra</a:t>
            </a:r>
            <a:r>
              <a:rPr lang="en-US" i="1"/>
              <a:t>/tools/</a:t>
            </a:r>
            <a:r>
              <a:rPr lang="en-US" i="1" err="1"/>
              <a:t>ota_tools</a:t>
            </a:r>
            <a:r>
              <a:rPr lang="en-US" i="1"/>
              <a:t>/</a:t>
            </a:r>
            <a:r>
              <a:rPr lang="en-US" i="1" err="1"/>
              <a:t>version_upgrade</a:t>
            </a:r>
            <a:endParaRPr lang="en-US" i="1"/>
          </a:p>
          <a:p>
            <a:pPr marL="914400" lvl="1" indent="0">
              <a:buNone/>
            </a:pPr>
            <a:r>
              <a:rPr lang="en-US" i="1"/>
              <a:t>$ </a:t>
            </a:r>
            <a:r>
              <a:rPr lang="en-US" i="1" err="1"/>
              <a:t>sudo</a:t>
            </a:r>
            <a:r>
              <a:rPr lang="en-US" i="1"/>
              <a:t> ./nv_ota_start.sh ~/ota_payload_package.tar.gz</a:t>
            </a:r>
            <a:endParaRPr lang="en-US"/>
          </a:p>
        </p:txBody>
      </p:sp>
      <p:sp>
        <p:nvSpPr>
          <p:cNvPr id="5" name="Text Placeholder 1">
            <a:extLst>
              <a:ext uri="{FF2B5EF4-FFF2-40B4-BE49-F238E27FC236}">
                <a16:creationId xmlns:a16="http://schemas.microsoft.com/office/drawing/2014/main" id="{36404C28-A5D4-ACB3-7601-66D28C343437}"/>
              </a:ext>
            </a:extLst>
          </p:cNvPr>
          <p:cNvSpPr>
            <a:spLocks noGrp="1"/>
          </p:cNvSpPr>
          <p:nvPr>
            <p:ph type="body" sz="quarter" idx="10"/>
          </p:nvPr>
        </p:nvSpPr>
        <p:spPr>
          <a:xfrm>
            <a:off x="2514600" y="2487168"/>
            <a:ext cx="31546800" cy="1408176"/>
          </a:xfrm>
        </p:spPr>
        <p:txBody>
          <a:bodyPr/>
          <a:lstStyle/>
          <a:p>
            <a:r>
              <a:rPr lang="en-US"/>
              <a:t>OTA Process</a:t>
            </a:r>
          </a:p>
        </p:txBody>
      </p:sp>
      <p:pic>
        <p:nvPicPr>
          <p:cNvPr id="13314" name="Picture 2" descr="A screenshot of a computer&#10;&#10;Description automatically generated">
            <a:extLst>
              <a:ext uri="{FF2B5EF4-FFF2-40B4-BE49-F238E27FC236}">
                <a16:creationId xmlns:a16="http://schemas.microsoft.com/office/drawing/2014/main" id="{79CDE45A-0456-6180-22BD-D22EDB6D3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788" y="8479286"/>
            <a:ext cx="31341210" cy="771818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11A7DF85-ACF8-1BE1-972C-D0356BDD1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655475929"/>
      </p:ext>
    </p:extLst>
  </p:cSld>
  <p:clrMapOvr>
    <a:masterClrMapping/>
  </p:clrMapOvr>
  <mc:AlternateContent xmlns:mc="http://schemas.openxmlformats.org/markup-compatibility/2006">
    <mc:Choice xmlns:p14="http://schemas.microsoft.com/office/powerpoint/2010/main" Requires="p14">
      <p:transition p14:dur="10" advTm="20089"/>
    </mc:Choice>
    <mc:Fallback>
      <p:transition advTm="2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1"/>
            <a:ext cx="31546800" cy="808521"/>
          </a:xfrm>
        </p:spPr>
        <p:txBody>
          <a:bodyPr/>
          <a:lstStyle/>
          <a:p>
            <a:pPr marL="742950" indent="-742950">
              <a:buFont typeface="+mj-lt"/>
              <a:buAutoNum type="arabicPeriod" startAt="4"/>
            </a:pPr>
            <a:r>
              <a:rPr lang="en-US"/>
              <a:t>After step(3) finishes, reboot the Jetson and it will start updating </a:t>
            </a:r>
            <a:r>
              <a:rPr lang="en-US" err="1"/>
              <a:t>rootfs</a:t>
            </a:r>
            <a:r>
              <a:rPr lang="en-US"/>
              <a:t> after boot up</a:t>
            </a:r>
          </a:p>
        </p:txBody>
      </p:sp>
      <p:sp>
        <p:nvSpPr>
          <p:cNvPr id="5" name="Text Placeholder 1">
            <a:extLst>
              <a:ext uri="{FF2B5EF4-FFF2-40B4-BE49-F238E27FC236}">
                <a16:creationId xmlns:a16="http://schemas.microsoft.com/office/drawing/2014/main" id="{36404C28-A5D4-ACB3-7601-66D28C343437}"/>
              </a:ext>
            </a:extLst>
          </p:cNvPr>
          <p:cNvSpPr>
            <a:spLocks noGrp="1"/>
          </p:cNvSpPr>
          <p:nvPr>
            <p:ph type="body" sz="quarter" idx="10"/>
          </p:nvPr>
        </p:nvSpPr>
        <p:spPr>
          <a:xfrm>
            <a:off x="2514600" y="2487168"/>
            <a:ext cx="31546800" cy="1408176"/>
          </a:xfrm>
        </p:spPr>
        <p:txBody>
          <a:bodyPr/>
          <a:lstStyle/>
          <a:p>
            <a:r>
              <a:rPr lang="en-US"/>
              <a:t>OTA Process</a:t>
            </a:r>
          </a:p>
        </p:txBody>
      </p:sp>
      <p:sp>
        <p:nvSpPr>
          <p:cNvPr id="2" name="Subtitle 9">
            <a:extLst>
              <a:ext uri="{FF2B5EF4-FFF2-40B4-BE49-F238E27FC236}">
                <a16:creationId xmlns:a16="http://schemas.microsoft.com/office/drawing/2014/main" id="{9175314A-4E29-451E-5BAF-540E0189489A}"/>
              </a:ext>
            </a:extLst>
          </p:cNvPr>
          <p:cNvSpPr txBox="1">
            <a:spLocks/>
          </p:cNvSpPr>
          <p:nvPr/>
        </p:nvSpPr>
        <p:spPr>
          <a:xfrm>
            <a:off x="2522622" y="10172297"/>
            <a:ext cx="31546800" cy="808521"/>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0" indent="0">
              <a:buNone/>
            </a:pPr>
            <a:r>
              <a:rPr lang="en-US"/>
              <a:t>Then, it will update bootloader in UEFI</a:t>
            </a:r>
          </a:p>
        </p:txBody>
      </p:sp>
      <p:sp>
        <p:nvSpPr>
          <p:cNvPr id="3" name="Subtitle 9">
            <a:extLst>
              <a:ext uri="{FF2B5EF4-FFF2-40B4-BE49-F238E27FC236}">
                <a16:creationId xmlns:a16="http://schemas.microsoft.com/office/drawing/2014/main" id="{8BE90DA7-EF71-E36A-D3C3-1450172F7EB5}"/>
              </a:ext>
            </a:extLst>
          </p:cNvPr>
          <p:cNvSpPr txBox="1">
            <a:spLocks/>
          </p:cNvSpPr>
          <p:nvPr/>
        </p:nvSpPr>
        <p:spPr>
          <a:xfrm>
            <a:off x="2482517" y="13427088"/>
            <a:ext cx="32538179" cy="1267493"/>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742950" indent="-742950">
              <a:buFont typeface="+mj-lt"/>
              <a:buAutoNum type="arabicPeriod" startAt="5"/>
            </a:pPr>
            <a:r>
              <a:rPr lang="en-US"/>
              <a:t>After update process, system shall boot up from the chain that was newly upgraded to R36.3.0</a:t>
            </a:r>
          </a:p>
        </p:txBody>
      </p:sp>
      <p:pic>
        <p:nvPicPr>
          <p:cNvPr id="14338" name="Picture 2" descr="A computer screen shot of a computer code&#10;&#10;Description automatically generated">
            <a:extLst>
              <a:ext uri="{FF2B5EF4-FFF2-40B4-BE49-F238E27FC236}">
                <a16:creationId xmlns:a16="http://schemas.microsoft.com/office/drawing/2014/main" id="{3D890F2D-91D9-0BC1-09DE-6B3EB0E9F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321" y="6015790"/>
            <a:ext cx="28977497" cy="393868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72E68FF-0FC0-D884-EE7F-0959F50FF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4323" y="10933946"/>
            <a:ext cx="29469684" cy="217881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4CD6912B-9904-1D19-BDED-5C301038C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2622" y="14475709"/>
            <a:ext cx="29015824" cy="2887459"/>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22844A24-0F94-BB65-64B4-F0BAA12210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307401704"/>
      </p:ext>
    </p:extLst>
  </p:cSld>
  <p:clrMapOvr>
    <a:masterClrMapping/>
  </p:clrMapOvr>
  <mc:AlternateContent xmlns:mc="http://schemas.openxmlformats.org/markup-compatibility/2006">
    <mc:Choice xmlns:p14="http://schemas.microsoft.com/office/powerpoint/2010/main" Requires="p14">
      <p:transition p14:dur="10" advTm="51856"/>
    </mc:Choice>
    <mc:Fallback>
      <p:transition advTm="5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14572648"/>
          </a:xfrm>
        </p:spPr>
        <p:txBody>
          <a:bodyPr/>
          <a:lstStyle/>
          <a:p>
            <a:pPr marL="0" indent="0">
              <a:buNone/>
            </a:pPr>
            <a:r>
              <a:rPr lang="en-US"/>
              <a:t>(Step (6) to step (10) are similar as step(1) to step (5))</a:t>
            </a:r>
          </a:p>
          <a:p>
            <a:pPr marL="742950" indent="-742950">
              <a:buFont typeface="+mj-lt"/>
              <a:buAutoNum type="arabicPeriod" startAt="6"/>
            </a:pPr>
            <a:r>
              <a:rPr lang="en-US"/>
              <a:t>Generate the OTA payload package from R36.3.0 to R36.3.0 on host machine</a:t>
            </a:r>
          </a:p>
          <a:p>
            <a:pPr marL="914400" lvl="1" indent="0">
              <a:buNone/>
            </a:pPr>
            <a:r>
              <a:rPr lang="en-US" i="1"/>
              <a:t>$ cd ${TARGET_BSP}</a:t>
            </a:r>
          </a:p>
          <a:p>
            <a:pPr marL="914400" lvl="1" indent="0">
              <a:buNone/>
            </a:pPr>
            <a:r>
              <a:rPr lang="en-US" i="1"/>
              <a:t>$ </a:t>
            </a:r>
            <a:r>
              <a:rPr lang="en-US" i="1" err="1"/>
              <a:t>sudo</a:t>
            </a:r>
            <a:r>
              <a:rPr lang="en-US" i="1"/>
              <a:t> ./tools/ota_tools/version_upgrade/l4t_generate_ota_package.sh --external-device nvme0n1 jetson-</a:t>
            </a:r>
            <a:r>
              <a:rPr lang="en-US" i="1" err="1"/>
              <a:t>orin</a:t>
            </a:r>
            <a:r>
              <a:rPr lang="en-US" i="1"/>
              <a:t>-nano-devkit R36-3</a:t>
            </a:r>
          </a:p>
          <a:p>
            <a:pPr marL="914400" lvl="1" indent="0">
              <a:buNone/>
            </a:pPr>
            <a:endParaRPr lang="en-US"/>
          </a:p>
          <a:p>
            <a:pPr marL="742950" indent="-742950">
              <a:buFont typeface="+mj-lt"/>
              <a:buAutoNum type="arabicPeriod" startAt="6"/>
            </a:pPr>
            <a:r>
              <a:rPr lang="en-US"/>
              <a:t>Send the OTA payload package generated from (6) to </a:t>
            </a:r>
            <a:r>
              <a:rPr lang="en-US" err="1"/>
              <a:t>Jeston</a:t>
            </a:r>
            <a:r>
              <a:rPr lang="en-US"/>
              <a:t> ${HOME} directory</a:t>
            </a:r>
          </a:p>
          <a:p>
            <a:pPr marL="742950" indent="-742950">
              <a:buFont typeface="+mj-lt"/>
              <a:buAutoNum type="arabicPeriod" startAt="6"/>
            </a:pPr>
            <a:r>
              <a:rPr lang="en-US"/>
              <a:t>Run below command to start the OTA process on Jetson</a:t>
            </a:r>
          </a:p>
          <a:p>
            <a:pPr marL="914400" lvl="1" indent="0">
              <a:buNone/>
            </a:pPr>
            <a:r>
              <a:rPr lang="en-US" i="1"/>
              <a:t>$ cd ~/</a:t>
            </a:r>
            <a:r>
              <a:rPr lang="en-US" i="1" err="1"/>
              <a:t>Linux_for_Tegra</a:t>
            </a:r>
            <a:r>
              <a:rPr lang="en-US" i="1"/>
              <a:t>/tools/</a:t>
            </a:r>
            <a:r>
              <a:rPr lang="en-US" i="1" err="1"/>
              <a:t>ota_tools</a:t>
            </a:r>
            <a:r>
              <a:rPr lang="en-US" i="1"/>
              <a:t>/</a:t>
            </a:r>
            <a:r>
              <a:rPr lang="en-US" i="1" err="1"/>
              <a:t>version_upgrade</a:t>
            </a:r>
            <a:endParaRPr lang="en-US" i="1"/>
          </a:p>
          <a:p>
            <a:pPr marL="914400" lvl="1" indent="0">
              <a:buNone/>
            </a:pPr>
            <a:r>
              <a:rPr lang="en-US" i="1"/>
              <a:t>$ </a:t>
            </a:r>
            <a:r>
              <a:rPr lang="en-US" i="1" err="1"/>
              <a:t>sudo</a:t>
            </a:r>
            <a:r>
              <a:rPr lang="en-US" i="1"/>
              <a:t> ./nv_ota_start.sh ~/ota_payload_package.tar.gz</a:t>
            </a:r>
          </a:p>
          <a:p>
            <a:pPr marL="914400" lvl="1" indent="0">
              <a:buNone/>
            </a:pPr>
            <a:endParaRPr lang="en-US"/>
          </a:p>
          <a:p>
            <a:pPr marL="742950" indent="-742950">
              <a:buFont typeface="+mj-lt"/>
              <a:buAutoNum type="arabicPeriod" startAt="6"/>
            </a:pPr>
            <a:r>
              <a:rPr lang="en-US"/>
              <a:t>After step(8) finishes, reboot the Jetson and it will start the update process</a:t>
            </a:r>
          </a:p>
          <a:p>
            <a:pPr marL="742950" indent="-742950">
              <a:buFont typeface="+mj-lt"/>
              <a:buAutoNum type="arabicPeriod" startAt="6"/>
            </a:pPr>
            <a:r>
              <a:rPr lang="en-US"/>
              <a:t>After update process, system shall boot up from the chain that was newly upgraded to R36.3.0. Now both bootloader chains and both </a:t>
            </a:r>
            <a:r>
              <a:rPr lang="en-US" err="1"/>
              <a:t>rootfs</a:t>
            </a:r>
            <a:r>
              <a:rPr lang="en-US"/>
              <a:t> on the </a:t>
            </a:r>
            <a:r>
              <a:rPr lang="en-US" err="1"/>
              <a:t>NVMe</a:t>
            </a:r>
            <a:r>
              <a:rPr lang="en-US"/>
              <a:t> storage device are upgraded to R36.3.0</a:t>
            </a:r>
          </a:p>
        </p:txBody>
      </p:sp>
      <p:sp>
        <p:nvSpPr>
          <p:cNvPr id="5" name="Text Placeholder 1">
            <a:extLst>
              <a:ext uri="{FF2B5EF4-FFF2-40B4-BE49-F238E27FC236}">
                <a16:creationId xmlns:a16="http://schemas.microsoft.com/office/drawing/2014/main" id="{36404C28-A5D4-ACB3-7601-66D28C343437}"/>
              </a:ext>
            </a:extLst>
          </p:cNvPr>
          <p:cNvSpPr>
            <a:spLocks noGrp="1"/>
          </p:cNvSpPr>
          <p:nvPr>
            <p:ph type="body" sz="quarter" idx="10"/>
          </p:nvPr>
        </p:nvSpPr>
        <p:spPr>
          <a:xfrm>
            <a:off x="2514600" y="2487168"/>
            <a:ext cx="31546800" cy="1408176"/>
          </a:xfrm>
        </p:spPr>
        <p:txBody>
          <a:bodyPr/>
          <a:lstStyle/>
          <a:p>
            <a:r>
              <a:rPr lang="en-US"/>
              <a:t>OTA Process</a:t>
            </a:r>
          </a:p>
        </p:txBody>
      </p:sp>
      <p:pic>
        <p:nvPicPr>
          <p:cNvPr id="2" name="Recorded Sound">
            <a:hlinkClick r:id="" action="ppaction://media"/>
            <a:extLst>
              <a:ext uri="{FF2B5EF4-FFF2-40B4-BE49-F238E27FC236}">
                <a16:creationId xmlns:a16="http://schemas.microsoft.com/office/drawing/2014/main" id="{BCD9FFF8-6CFE-24D9-4CA1-6CF31FEBF8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032554881"/>
      </p:ext>
    </p:extLst>
  </p:cSld>
  <p:clrMapOvr>
    <a:masterClrMapping/>
  </p:clrMapOvr>
  <mc:AlternateContent xmlns:mc="http://schemas.openxmlformats.org/markup-compatibility/2006">
    <mc:Choice xmlns:p14="http://schemas.microsoft.com/office/powerpoint/2010/main" Requires="p14">
      <p:transition p14:dur="10" advTm="32159"/>
    </mc:Choice>
    <mc:Fallback>
      <p:transition advTm="3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Practical Examples</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p:txBody>
          <a:bodyPr/>
          <a:lstStyle/>
          <a:p>
            <a:r>
              <a:rPr lang="en-US"/>
              <a:t>NVIDIA Developers Forum Topics</a:t>
            </a:r>
          </a:p>
          <a:p>
            <a:pPr lvl="1"/>
            <a:r>
              <a:rPr lang="en-US">
                <a:hlinkClick r:id="rId5"/>
              </a:rPr>
              <a:t>Topic 260317 Image-Based OTA Failed</a:t>
            </a:r>
            <a:endParaRPr lang="en-US"/>
          </a:p>
          <a:p>
            <a:pPr lvl="1"/>
            <a:r>
              <a:rPr lang="en-US">
                <a:hlinkClick r:id="rId6"/>
              </a:rPr>
              <a:t>Topic 292961 Update Jetpack 6.0 GA from 5.1.3 with OTA Update on Jetson AGX Orin </a:t>
            </a:r>
            <a:r>
              <a:rPr lang="en-US" err="1">
                <a:hlinkClick r:id="rId6"/>
              </a:rPr>
              <a:t>DevKit</a:t>
            </a:r>
            <a:endParaRPr lang="en-US"/>
          </a:p>
          <a:p>
            <a:pPr lvl="1"/>
            <a:r>
              <a:rPr lang="en-US">
                <a:hlinkClick r:id="rId7"/>
              </a:rPr>
              <a:t>Topic 292550 Jetson Orin Nano won't update from 3.x to 5.x firmware</a:t>
            </a:r>
            <a:endParaRPr lang="en-US"/>
          </a:p>
          <a:p>
            <a:r>
              <a:rPr lang="en-US"/>
              <a:t>Known limitations</a:t>
            </a:r>
          </a:p>
          <a:p>
            <a:pPr lvl="1"/>
            <a:r>
              <a:rPr lang="en-US"/>
              <a:t>Versions &lt; rel-35.5.0 releases may not be able to directly upgrade to rel-36 releases. The </a:t>
            </a:r>
            <a:r>
              <a:rPr lang="en-US">
                <a:hlinkClick r:id="rId8"/>
              </a:rPr>
              <a:t>table</a:t>
            </a:r>
            <a:r>
              <a:rPr lang="en-US"/>
              <a:t> indicates which release to use. If you are using older one, need to upgrade to the version on list first before upgrade to rel-36</a:t>
            </a:r>
          </a:p>
        </p:txBody>
      </p:sp>
      <p:pic>
        <p:nvPicPr>
          <p:cNvPr id="2" name="Recorded Sound">
            <a:hlinkClick r:id="" action="ppaction://media"/>
            <a:extLst>
              <a:ext uri="{FF2B5EF4-FFF2-40B4-BE49-F238E27FC236}">
                <a16:creationId xmlns:a16="http://schemas.microsoft.com/office/drawing/2014/main" id="{74587FFF-6F61-C9F5-10FB-564E2B61A2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718723352"/>
      </p:ext>
    </p:extLst>
  </p:cSld>
  <p:clrMapOvr>
    <a:masterClrMapping/>
  </p:clrMapOvr>
  <mc:AlternateContent xmlns:mc="http://schemas.openxmlformats.org/markup-compatibility/2006">
    <mc:Choice xmlns:p14="http://schemas.microsoft.com/office/powerpoint/2010/main" Requires="p14">
      <p:transition p14:dur="10" advTm="34614"/>
    </mc:Choice>
    <mc:Fallback>
      <p:transition advTm="3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Reference Links</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p:txBody>
          <a:bodyPr/>
          <a:lstStyle/>
          <a:p>
            <a:r>
              <a:rPr lang="en-US"/>
              <a:t>Documents</a:t>
            </a:r>
          </a:p>
          <a:p>
            <a:pPr lvl="1"/>
            <a:r>
              <a:rPr lang="en-US"/>
              <a:t>R36.3 Developer guide</a:t>
            </a:r>
          </a:p>
          <a:p>
            <a:pPr lvl="2"/>
            <a:r>
              <a:rPr lang="en-US"/>
              <a:t>Overall: </a:t>
            </a:r>
            <a:r>
              <a:rPr lang="en-US">
                <a:hlinkClick r:id="rId5"/>
              </a:rPr>
              <a:t>Software Packages and the Update Mechanism</a:t>
            </a:r>
            <a:endParaRPr lang="en-US"/>
          </a:p>
          <a:p>
            <a:pPr lvl="2"/>
            <a:r>
              <a:rPr lang="en-US"/>
              <a:t>Customization: </a:t>
            </a:r>
            <a:r>
              <a:rPr lang="en-US">
                <a:hlinkClick r:id="rId6"/>
              </a:rPr>
              <a:t>Complete and Secure the OTA</a:t>
            </a:r>
            <a:endParaRPr lang="en-US"/>
          </a:p>
          <a:p>
            <a:pPr lvl="1"/>
            <a:r>
              <a:rPr lang="en-US" i="1"/>
              <a:t>&lt;</a:t>
            </a:r>
            <a:r>
              <a:rPr lang="en-US" i="1" err="1"/>
              <a:t>Linux_for_Tegra</a:t>
            </a:r>
            <a:r>
              <a:rPr lang="en-US" i="1"/>
              <a:t>&gt;/tools/</a:t>
            </a:r>
            <a:r>
              <a:rPr lang="en-US" i="1" err="1"/>
              <a:t>ota_tools</a:t>
            </a:r>
            <a:r>
              <a:rPr lang="en-US" i="1"/>
              <a:t>/</a:t>
            </a:r>
            <a:r>
              <a:rPr lang="en-US" i="1" err="1"/>
              <a:t>version_upgrade</a:t>
            </a:r>
            <a:r>
              <a:rPr lang="en-US" i="1"/>
              <a:t>/Image_based_OTA_Examples.txt</a:t>
            </a:r>
          </a:p>
          <a:p>
            <a:r>
              <a:rPr lang="en-US" err="1"/>
              <a:t>elinux</a:t>
            </a:r>
            <a:r>
              <a:rPr lang="en-US"/>
              <a:t> WIKI</a:t>
            </a:r>
          </a:p>
          <a:p>
            <a:pPr lvl="1"/>
            <a:r>
              <a:rPr lang="en-US">
                <a:hlinkClick r:id="rId7"/>
              </a:rPr>
              <a:t>https://elinux.org/Jetson/L4T/peripheral/#Image-Based_OTA_with_layout_change</a:t>
            </a:r>
            <a:r>
              <a:rPr lang="en-US"/>
              <a:t> </a:t>
            </a:r>
          </a:p>
        </p:txBody>
      </p:sp>
      <p:pic>
        <p:nvPicPr>
          <p:cNvPr id="2" name="Recorded Sound">
            <a:hlinkClick r:id="" action="ppaction://media"/>
            <a:extLst>
              <a:ext uri="{FF2B5EF4-FFF2-40B4-BE49-F238E27FC236}">
                <a16:creationId xmlns:a16="http://schemas.microsoft.com/office/drawing/2014/main" id="{14E7B188-7F7A-F2C0-97FD-E25736FE4E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031490493"/>
      </p:ext>
    </p:extLst>
  </p:cSld>
  <p:clrMapOvr>
    <a:masterClrMapping/>
  </p:clrMapOvr>
  <mc:AlternateContent xmlns:mc="http://schemas.openxmlformats.org/markup-compatibility/2006">
    <mc:Choice xmlns:p14="http://schemas.microsoft.com/office/powerpoint/2010/main" Requires="p14">
      <p:transition p14:dur="10" advTm="19493"/>
    </mc:Choice>
    <mc:Fallback>
      <p:transition advTm="1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3520874785"/>
              </p:ext>
            </p:extLst>
          </p:nvPr>
        </p:nvGraphicFramePr>
        <p:xfrm>
          <a:off x="18651265" y="7034764"/>
          <a:ext cx="15895909" cy="8981090"/>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a:solidFill>
                            <a:schemeClr val="bg1"/>
                          </a:solidFill>
                          <a:latin typeface="NVIDIA Sans Medium" panose="020B0603020203020204" pitchFamily="34" charset="0"/>
                          <a:cs typeface="NVIDIA Sans Medium" panose="020B0603020203020204" pitchFamily="34" charset="0"/>
                        </a:rPr>
                        <a:t>Over-the-Air (OTA) Update enables you to update NVIDIA Jetson devices and host computers for Jetson development</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Jetson Over-the-Air update mechanism</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Debian package management-based OTA</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Image-based OTA</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algn="l"/>
                      <a:endParaRPr lang="en-US" sz="5400">
                        <a:solidFill>
                          <a:schemeClr val="tx2"/>
                        </a:solidFill>
                        <a:latin typeface="NVIDIA Sans Light" panose="020B0303020203020204" pitchFamily="34" charset="0"/>
                        <a:cs typeface="NVIDIA Sans Light" panose="020B0303020203020204" pitchFamily="34" charset="0"/>
                      </a:endParaRP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endPar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endParaRP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Overview</a:t>
            </a:r>
          </a:p>
        </p:txBody>
      </p:sp>
      <p:pic>
        <p:nvPicPr>
          <p:cNvPr id="2" name="Recorded Sound">
            <a:hlinkClick r:id="" action="ppaction://media"/>
            <a:extLst>
              <a:ext uri="{FF2B5EF4-FFF2-40B4-BE49-F238E27FC236}">
                <a16:creationId xmlns:a16="http://schemas.microsoft.com/office/drawing/2014/main" id="{13878E7A-9801-530F-D124-29D1B9354B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194611933"/>
      </p:ext>
    </p:extLst>
  </p:cSld>
  <p:clrMapOvr>
    <a:masterClrMapping/>
  </p:clrMapOvr>
  <mc:AlternateContent xmlns:mc="http://schemas.openxmlformats.org/markup-compatibility/2006">
    <mc:Choice xmlns:p14="http://schemas.microsoft.com/office/powerpoint/2010/main" Requires="p14">
      <p:transition p14:dur="10" advTm="33666"/>
    </mc:Choice>
    <mc:Fallback>
      <p:transition advTm="3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626F7D2B-D55B-1CE9-331A-8C1DA5B58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4202788849"/>
      </p:ext>
    </p:extLst>
  </p:cSld>
  <p:clrMapOvr>
    <a:masterClrMapping/>
  </p:clrMapOvr>
  <mc:AlternateContent xmlns:mc="http://schemas.openxmlformats.org/markup-compatibility/2006">
    <mc:Choice xmlns:p14="http://schemas.microsoft.com/office/powerpoint/2010/main" Requires="p14">
      <p:transition p14:dur="10" advTm="8365"/>
    </mc:Choice>
    <mc:Fallback>
      <p:transition advTm="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Jetson Over-the-Air update mechanism</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3311091"/>
          </a:xfrm>
        </p:spPr>
        <p:txBody>
          <a:bodyPr/>
          <a:lstStyle/>
          <a:p>
            <a:r>
              <a:rPr lang="en-US"/>
              <a:t>There are two forms of OTA on Jetson:</a:t>
            </a:r>
          </a:p>
          <a:p>
            <a:pPr marL="742950" indent="-742950">
              <a:buFont typeface="+mj-lt"/>
              <a:buAutoNum type="arabicPeriod"/>
            </a:pPr>
            <a:r>
              <a:rPr lang="en-US"/>
              <a:t>Debian package management-based OTA</a:t>
            </a:r>
          </a:p>
          <a:p>
            <a:pPr lvl="1"/>
            <a:r>
              <a:rPr lang="en-US"/>
              <a:t>This method of OTA uses the Debian package from NVIDIA APT server.</a:t>
            </a:r>
          </a:p>
          <a:p>
            <a:pPr lvl="1"/>
            <a:r>
              <a:rPr lang="en-US"/>
              <a:t>Each Debian package has different functionalities and software to install.</a:t>
            </a:r>
          </a:p>
        </p:txBody>
      </p:sp>
      <p:pic>
        <p:nvPicPr>
          <p:cNvPr id="8" name="Graphic 3" descr="Computer with solid fill">
            <a:extLst>
              <a:ext uri="{FF2B5EF4-FFF2-40B4-BE49-F238E27FC236}">
                <a16:creationId xmlns:a16="http://schemas.microsoft.com/office/drawing/2014/main" id="{6E4B8640-2835-8435-9106-F344FC784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1671" y="10305042"/>
            <a:ext cx="3814011" cy="3814011"/>
          </a:xfrm>
          <a:prstGeom prst="rect">
            <a:avLst/>
          </a:prstGeom>
        </p:spPr>
      </p:pic>
      <p:pic>
        <p:nvPicPr>
          <p:cNvPr id="1032" name="Picture 8" descr="A grey square device with a vent&#10;&#10;Description automatically generated">
            <a:extLst>
              <a:ext uri="{FF2B5EF4-FFF2-40B4-BE49-F238E27FC236}">
                <a16:creationId xmlns:a16="http://schemas.microsoft.com/office/drawing/2014/main" id="{3EC08BC6-52E9-70D6-0B9D-E992E79EF5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8356" y="9817014"/>
            <a:ext cx="5695950" cy="4886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98EAF70-CD46-94DC-B9E4-E186C79B8531}"/>
              </a:ext>
            </a:extLst>
          </p:cNvPr>
          <p:cNvSpPr txBox="1"/>
          <p:nvPr/>
        </p:nvSpPr>
        <p:spPr>
          <a:xfrm>
            <a:off x="6424845" y="14594310"/>
            <a:ext cx="5695950"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NVIDIA APT Server</a:t>
            </a:r>
          </a:p>
        </p:txBody>
      </p:sp>
      <p:sp>
        <p:nvSpPr>
          <p:cNvPr id="12" name="TextBox 11">
            <a:extLst>
              <a:ext uri="{FF2B5EF4-FFF2-40B4-BE49-F238E27FC236}">
                <a16:creationId xmlns:a16="http://schemas.microsoft.com/office/drawing/2014/main" id="{7FE8634B-445F-5341-3E64-658C5E649B70}"/>
              </a:ext>
            </a:extLst>
          </p:cNvPr>
          <p:cNvSpPr txBox="1"/>
          <p:nvPr/>
        </p:nvSpPr>
        <p:spPr>
          <a:xfrm>
            <a:off x="21825285" y="14602332"/>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NVIDIA Jetson developer kit</a:t>
            </a:r>
          </a:p>
        </p:txBody>
      </p:sp>
      <p:sp>
        <p:nvSpPr>
          <p:cNvPr id="13" name="TextBox 12">
            <a:extLst>
              <a:ext uri="{FF2B5EF4-FFF2-40B4-BE49-F238E27FC236}">
                <a16:creationId xmlns:a16="http://schemas.microsoft.com/office/drawing/2014/main" id="{D0DF9FFE-8DF5-2CF0-B50F-19E3F0C2E91F}"/>
              </a:ext>
            </a:extLst>
          </p:cNvPr>
          <p:cNvSpPr txBox="1"/>
          <p:nvPr/>
        </p:nvSpPr>
        <p:spPr>
          <a:xfrm>
            <a:off x="12689296" y="11000882"/>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1. Request for update</a:t>
            </a:r>
          </a:p>
        </p:txBody>
      </p:sp>
      <p:sp>
        <p:nvSpPr>
          <p:cNvPr id="14" name="TextBox 13">
            <a:extLst>
              <a:ext uri="{FF2B5EF4-FFF2-40B4-BE49-F238E27FC236}">
                <a16:creationId xmlns:a16="http://schemas.microsoft.com/office/drawing/2014/main" id="{F334ACFA-C644-EFCA-7297-25957548E212}"/>
              </a:ext>
            </a:extLst>
          </p:cNvPr>
          <p:cNvSpPr txBox="1"/>
          <p:nvPr/>
        </p:nvSpPr>
        <p:spPr>
          <a:xfrm>
            <a:off x="12721381" y="13270838"/>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2. Install Debian packages</a:t>
            </a:r>
          </a:p>
        </p:txBody>
      </p:sp>
      <p:sp>
        <p:nvSpPr>
          <p:cNvPr id="28" name="Arrow: Right 27">
            <a:extLst>
              <a:ext uri="{FF2B5EF4-FFF2-40B4-BE49-F238E27FC236}">
                <a16:creationId xmlns:a16="http://schemas.microsoft.com/office/drawing/2014/main" id="{98E97E3A-D37C-D813-D739-6D7E4BD3B3EC}"/>
              </a:ext>
            </a:extLst>
          </p:cNvPr>
          <p:cNvSpPr/>
          <p:nvPr/>
        </p:nvSpPr>
        <p:spPr>
          <a:xfrm>
            <a:off x="13379116" y="12849726"/>
            <a:ext cx="7243010" cy="42111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0" name="Arrow: Left 29">
            <a:extLst>
              <a:ext uri="{FF2B5EF4-FFF2-40B4-BE49-F238E27FC236}">
                <a16:creationId xmlns:a16="http://schemas.microsoft.com/office/drawing/2014/main" id="{0614D60C-1B03-D824-DC09-94660D394F10}"/>
              </a:ext>
            </a:extLst>
          </p:cNvPr>
          <p:cNvSpPr/>
          <p:nvPr/>
        </p:nvSpPr>
        <p:spPr>
          <a:xfrm>
            <a:off x="13210674" y="11708768"/>
            <a:ext cx="7411452" cy="421112"/>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 name="Recorded Sound">
            <a:hlinkClick r:id="" action="ppaction://media"/>
            <a:extLst>
              <a:ext uri="{FF2B5EF4-FFF2-40B4-BE49-F238E27FC236}">
                <a16:creationId xmlns:a16="http://schemas.microsoft.com/office/drawing/2014/main" id="{9B28C120-FDFF-082F-A613-0E22E23337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2922543"/>
      </p:ext>
    </p:extLst>
  </p:cSld>
  <p:clrMapOvr>
    <a:masterClrMapping/>
  </p:clrMapOvr>
  <mc:AlternateContent xmlns:mc="http://schemas.openxmlformats.org/markup-compatibility/2006">
    <mc:Choice xmlns:p14="http://schemas.microsoft.com/office/powerpoint/2010/main" Requires="p14">
      <p:transition p14:dur="10" advTm="39938"/>
    </mc:Choice>
    <mc:Fallback>
      <p:transition advTm="3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Jetson Over-the-Air update mechanism</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3311091"/>
          </a:xfrm>
        </p:spPr>
        <p:txBody>
          <a:bodyPr/>
          <a:lstStyle/>
          <a:p>
            <a:pPr marL="742950" indent="-742950">
              <a:buFont typeface="+mj-lt"/>
              <a:buAutoNum type="arabicPeriod" startAt="2"/>
            </a:pPr>
            <a:r>
              <a:rPr lang="en-US"/>
              <a:t>Image-based OTA</a:t>
            </a:r>
          </a:p>
          <a:p>
            <a:pPr lvl="1"/>
            <a:r>
              <a:rPr lang="en-US"/>
              <a:t>This method of OTA needs user to create OTA payload package on host machines, deliver the package to Jetson and then update the full image on Jetson.</a:t>
            </a:r>
          </a:p>
          <a:p>
            <a:pPr lvl="1"/>
            <a:r>
              <a:rPr lang="en-US"/>
              <a:t>This kind of method is able to update cross major release. For example, rel-35 -&gt; rel-36.</a:t>
            </a:r>
          </a:p>
        </p:txBody>
      </p:sp>
      <p:pic>
        <p:nvPicPr>
          <p:cNvPr id="8" name="Graphic 3" descr="Computer with solid fill">
            <a:extLst>
              <a:ext uri="{FF2B5EF4-FFF2-40B4-BE49-F238E27FC236}">
                <a16:creationId xmlns:a16="http://schemas.microsoft.com/office/drawing/2014/main" id="{6E4B8640-2835-8435-9106-F344FC784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1671" y="10305042"/>
            <a:ext cx="3814011" cy="3814011"/>
          </a:xfrm>
          <a:prstGeom prst="rect">
            <a:avLst/>
          </a:prstGeom>
        </p:spPr>
      </p:pic>
      <p:pic>
        <p:nvPicPr>
          <p:cNvPr id="1032" name="Picture 8" descr="A grey square device with a vent&#10;&#10;Description automatically generated">
            <a:extLst>
              <a:ext uri="{FF2B5EF4-FFF2-40B4-BE49-F238E27FC236}">
                <a16:creationId xmlns:a16="http://schemas.microsoft.com/office/drawing/2014/main" id="{3EC08BC6-52E9-70D6-0B9D-E992E79EF5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8356" y="9817014"/>
            <a:ext cx="5695950" cy="4886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98EAF70-CD46-94DC-B9E4-E186C79B8531}"/>
              </a:ext>
            </a:extLst>
          </p:cNvPr>
          <p:cNvSpPr txBox="1"/>
          <p:nvPr/>
        </p:nvSpPr>
        <p:spPr>
          <a:xfrm>
            <a:off x="6424845" y="14594310"/>
            <a:ext cx="5695950"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X86 Host Machine</a:t>
            </a:r>
          </a:p>
        </p:txBody>
      </p:sp>
      <p:sp>
        <p:nvSpPr>
          <p:cNvPr id="12" name="TextBox 11">
            <a:extLst>
              <a:ext uri="{FF2B5EF4-FFF2-40B4-BE49-F238E27FC236}">
                <a16:creationId xmlns:a16="http://schemas.microsoft.com/office/drawing/2014/main" id="{7FE8634B-445F-5341-3E64-658C5E649B70}"/>
              </a:ext>
            </a:extLst>
          </p:cNvPr>
          <p:cNvSpPr txBox="1"/>
          <p:nvPr/>
        </p:nvSpPr>
        <p:spPr>
          <a:xfrm>
            <a:off x="21825285" y="14602332"/>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Jetson Device</a:t>
            </a:r>
          </a:p>
        </p:txBody>
      </p:sp>
      <p:sp>
        <p:nvSpPr>
          <p:cNvPr id="13" name="TextBox 12">
            <a:extLst>
              <a:ext uri="{FF2B5EF4-FFF2-40B4-BE49-F238E27FC236}">
                <a16:creationId xmlns:a16="http://schemas.microsoft.com/office/drawing/2014/main" id="{D0DF9FFE-8DF5-2CF0-B50F-19E3F0C2E91F}"/>
              </a:ext>
            </a:extLst>
          </p:cNvPr>
          <p:cNvSpPr txBox="1"/>
          <p:nvPr/>
        </p:nvSpPr>
        <p:spPr>
          <a:xfrm>
            <a:off x="12905863" y="11434016"/>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Send OTA payload to Jetson</a:t>
            </a:r>
          </a:p>
        </p:txBody>
      </p:sp>
      <p:sp>
        <p:nvSpPr>
          <p:cNvPr id="2" name="TextBox 1">
            <a:extLst>
              <a:ext uri="{FF2B5EF4-FFF2-40B4-BE49-F238E27FC236}">
                <a16:creationId xmlns:a16="http://schemas.microsoft.com/office/drawing/2014/main" id="{ECA01619-7E23-8737-BF94-1AEE3D8D0F8D}"/>
              </a:ext>
            </a:extLst>
          </p:cNvPr>
          <p:cNvSpPr txBox="1"/>
          <p:nvPr/>
        </p:nvSpPr>
        <p:spPr>
          <a:xfrm>
            <a:off x="1122929" y="8939471"/>
            <a:ext cx="8374971" cy="707886"/>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Prepare OTA payload</a:t>
            </a:r>
          </a:p>
        </p:txBody>
      </p:sp>
      <p:sp>
        <p:nvSpPr>
          <p:cNvPr id="3" name="TextBox 2">
            <a:extLst>
              <a:ext uri="{FF2B5EF4-FFF2-40B4-BE49-F238E27FC236}">
                <a16:creationId xmlns:a16="http://schemas.microsoft.com/office/drawing/2014/main" id="{F440C7CE-92CD-184A-68F8-8C3943334F19}"/>
              </a:ext>
            </a:extLst>
          </p:cNvPr>
          <p:cNvSpPr txBox="1"/>
          <p:nvPr/>
        </p:nvSpPr>
        <p:spPr>
          <a:xfrm>
            <a:off x="26204795" y="8369980"/>
            <a:ext cx="8374971" cy="1323439"/>
          </a:xfrm>
          <a:prstGeom prst="rect">
            <a:avLst/>
          </a:prstGeom>
          <a:noFill/>
        </p:spPr>
        <p:txBody>
          <a:bodyPr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Jetson picks the right time to trigger OTA process</a:t>
            </a:r>
          </a:p>
        </p:txBody>
      </p:sp>
      <p:sp>
        <p:nvSpPr>
          <p:cNvPr id="5" name="Arrow: Right 4">
            <a:extLst>
              <a:ext uri="{FF2B5EF4-FFF2-40B4-BE49-F238E27FC236}">
                <a16:creationId xmlns:a16="http://schemas.microsoft.com/office/drawing/2014/main" id="{DA071FA6-07B2-98EE-16ED-B402F09A2055}"/>
              </a:ext>
            </a:extLst>
          </p:cNvPr>
          <p:cNvSpPr/>
          <p:nvPr/>
        </p:nvSpPr>
        <p:spPr>
          <a:xfrm>
            <a:off x="13475368" y="12103770"/>
            <a:ext cx="7243010" cy="42111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6" name="Arrow: Curved Down 5">
            <a:extLst>
              <a:ext uri="{FF2B5EF4-FFF2-40B4-BE49-F238E27FC236}">
                <a16:creationId xmlns:a16="http://schemas.microsoft.com/office/drawing/2014/main" id="{7D3A1010-E1E0-9443-5F5F-096A9314B982}"/>
              </a:ext>
            </a:extLst>
          </p:cNvPr>
          <p:cNvSpPr/>
          <p:nvPr/>
        </p:nvSpPr>
        <p:spPr>
          <a:xfrm rot="18751682">
            <a:off x="5556942" y="9618514"/>
            <a:ext cx="2715809" cy="1814255"/>
          </a:xfrm>
          <a:prstGeom prst="curved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7" name="Arrow: Curved Down 6">
            <a:extLst>
              <a:ext uri="{FF2B5EF4-FFF2-40B4-BE49-F238E27FC236}">
                <a16:creationId xmlns:a16="http://schemas.microsoft.com/office/drawing/2014/main" id="{202D3771-158A-36D5-BD7B-40C17112BE25}"/>
              </a:ext>
            </a:extLst>
          </p:cNvPr>
          <p:cNvSpPr/>
          <p:nvPr/>
        </p:nvSpPr>
        <p:spPr>
          <a:xfrm rot="3512094">
            <a:off x="27606842" y="9963418"/>
            <a:ext cx="2715809" cy="1814255"/>
          </a:xfrm>
          <a:prstGeom prst="curved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9" name="Recorded Sound">
            <a:hlinkClick r:id="" action="ppaction://media"/>
            <a:extLst>
              <a:ext uri="{FF2B5EF4-FFF2-40B4-BE49-F238E27FC236}">
                <a16:creationId xmlns:a16="http://schemas.microsoft.com/office/drawing/2014/main" id="{A08F85B2-911B-DA19-A5B0-BDFF6A95F0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4217039202"/>
      </p:ext>
    </p:extLst>
  </p:cSld>
  <p:clrMapOvr>
    <a:masterClrMapping/>
  </p:clrMapOvr>
  <mc:AlternateContent xmlns:mc="http://schemas.openxmlformats.org/markup-compatibility/2006">
    <mc:Choice xmlns:p14="http://schemas.microsoft.com/office/powerpoint/2010/main" Requires="p14">
      <p:transition p14:dur="10" advTm="53372"/>
    </mc:Choice>
    <mc:Fallback>
      <p:transition advTm="5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Debian package management-based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9038122"/>
          </a:xfrm>
        </p:spPr>
        <p:txBody>
          <a:bodyPr/>
          <a:lstStyle/>
          <a:p>
            <a:r>
              <a:rPr lang="en-US"/>
              <a:t>There are two procedures to update your system</a:t>
            </a:r>
          </a:p>
          <a:p>
            <a:pPr marL="742950" indent="-742950">
              <a:buFont typeface="+mj-lt"/>
              <a:buAutoNum type="arabicPeriod"/>
            </a:pPr>
            <a:r>
              <a:rPr lang="en-US"/>
              <a:t>Update to a new point release of same minor release. For example, you are on rel-35.1.0 and would like to upgrade to rel-35.1.1.</a:t>
            </a:r>
          </a:p>
          <a:p>
            <a:pPr marL="742950" indent="-742950">
              <a:buFont typeface="+mj-lt"/>
              <a:buAutoNum type="arabicPeriod"/>
            </a:pPr>
            <a:r>
              <a:rPr lang="en-US"/>
              <a:t>Update to a new minor release. For example, you are on rel-35.1 and would like to be rel-35.4.</a:t>
            </a:r>
          </a:p>
        </p:txBody>
      </p:sp>
      <p:pic>
        <p:nvPicPr>
          <p:cNvPr id="2" name="Recorded Sound">
            <a:hlinkClick r:id="" action="ppaction://media"/>
            <a:extLst>
              <a:ext uri="{FF2B5EF4-FFF2-40B4-BE49-F238E27FC236}">
                <a16:creationId xmlns:a16="http://schemas.microsoft.com/office/drawing/2014/main" id="{7BA9A3BD-1E58-6978-CD56-254674BA9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737265010"/>
      </p:ext>
    </p:extLst>
  </p:cSld>
  <p:clrMapOvr>
    <a:masterClrMapping/>
  </p:clrMapOvr>
  <mc:AlternateContent xmlns:mc="http://schemas.openxmlformats.org/markup-compatibility/2006">
    <mc:Choice xmlns:p14="http://schemas.microsoft.com/office/powerpoint/2010/main" Requires="p14">
      <p:transition p14:dur="10" advTm="38496"/>
    </mc:Choice>
    <mc:Fallback>
      <p:transition advTm="3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Debian package management-based OTA</a:t>
            </a:r>
          </a:p>
        </p:txBody>
      </p:sp>
      <p:sp>
        <p:nvSpPr>
          <p:cNvPr id="10" name="Subtitle 9">
            <a:extLst>
              <a:ext uri="{FF2B5EF4-FFF2-40B4-BE49-F238E27FC236}">
                <a16:creationId xmlns:a16="http://schemas.microsoft.com/office/drawing/2014/main" id="{4C4E44C6-E88C-4CDE-9E6A-035AA5A6FA95}"/>
              </a:ext>
            </a:extLst>
          </p:cNvPr>
          <p:cNvSpPr>
            <a:spLocks noGrp="1"/>
          </p:cNvSpPr>
          <p:nvPr>
            <p:ph idx="1"/>
          </p:nvPr>
        </p:nvSpPr>
        <p:spPr>
          <a:xfrm>
            <a:off x="2514600" y="4846320"/>
            <a:ext cx="31546800" cy="1939491"/>
          </a:xfrm>
        </p:spPr>
        <p:txBody>
          <a:bodyPr/>
          <a:lstStyle/>
          <a:p>
            <a:r>
              <a:rPr lang="en-US"/>
              <a:t>Update to a new minor release</a:t>
            </a:r>
          </a:p>
          <a:p>
            <a:pPr marL="742950" indent="-742950">
              <a:buFont typeface="+mj-lt"/>
              <a:buAutoNum type="arabicPeriod"/>
            </a:pPr>
            <a:r>
              <a:rPr lang="en-US"/>
              <a:t>Checking current version</a:t>
            </a:r>
          </a:p>
        </p:txBody>
      </p:sp>
      <p:sp>
        <p:nvSpPr>
          <p:cNvPr id="2" name="Subtitle 9">
            <a:extLst>
              <a:ext uri="{FF2B5EF4-FFF2-40B4-BE49-F238E27FC236}">
                <a16:creationId xmlns:a16="http://schemas.microsoft.com/office/drawing/2014/main" id="{6210EB3E-4286-8D0A-823C-9D508583326E}"/>
              </a:ext>
            </a:extLst>
          </p:cNvPr>
          <p:cNvSpPr txBox="1">
            <a:spLocks/>
          </p:cNvSpPr>
          <p:nvPr/>
        </p:nvSpPr>
        <p:spPr>
          <a:xfrm>
            <a:off x="2498559" y="10605434"/>
            <a:ext cx="31546800" cy="1681511"/>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742950" indent="-742950">
              <a:buFont typeface="+mj-lt"/>
              <a:buAutoNum type="arabicPeriod" startAt="2"/>
            </a:pPr>
            <a:r>
              <a:rPr lang="en-US"/>
              <a:t>Modifying the release version in /</a:t>
            </a:r>
            <a:r>
              <a:rPr lang="en-US" err="1"/>
              <a:t>etc</a:t>
            </a:r>
            <a:r>
              <a:rPr lang="en-US"/>
              <a:t>/apt/</a:t>
            </a:r>
            <a:r>
              <a:rPr lang="en-US" err="1"/>
              <a:t>sources.list.d</a:t>
            </a:r>
            <a:r>
              <a:rPr lang="en-US"/>
              <a:t>/nvidia-l4t-apt-source.list</a:t>
            </a:r>
          </a:p>
          <a:p>
            <a:pPr marL="0" indent="0">
              <a:buNone/>
            </a:pPr>
            <a:r>
              <a:rPr lang="en-US"/>
              <a:t>Target version is rel-35.4</a:t>
            </a:r>
          </a:p>
        </p:txBody>
      </p:sp>
      <p:pic>
        <p:nvPicPr>
          <p:cNvPr id="3076" name="Picture 4">
            <a:extLst>
              <a:ext uri="{FF2B5EF4-FFF2-40B4-BE49-F238E27FC236}">
                <a16:creationId xmlns:a16="http://schemas.microsoft.com/office/drawing/2014/main" id="{C0AF9352-3CD1-92DB-E7F7-0F5FE2F52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9412" y="6882569"/>
            <a:ext cx="28469721" cy="16815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116F8F0-CDAD-E62D-0F96-7E48CC640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266" y="12589789"/>
            <a:ext cx="21510039" cy="187217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C86EE2D8-8011-E95A-C811-DBB529F16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4269391104"/>
      </p:ext>
    </p:extLst>
  </p:cSld>
  <p:clrMapOvr>
    <a:masterClrMapping/>
  </p:clrMapOvr>
  <mc:AlternateContent xmlns:mc="http://schemas.openxmlformats.org/markup-compatibility/2006">
    <mc:Choice xmlns:p14="http://schemas.microsoft.com/office/powerpoint/2010/main" Requires="p14">
      <p:transition p14:dur="10" advTm="41163"/>
    </mc:Choice>
    <mc:Fallback>
      <p:transition advTm="4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Debian package management-based OTA</a:t>
            </a:r>
          </a:p>
        </p:txBody>
      </p:sp>
      <p:sp>
        <p:nvSpPr>
          <p:cNvPr id="2" name="Subtitle 9">
            <a:extLst>
              <a:ext uri="{FF2B5EF4-FFF2-40B4-BE49-F238E27FC236}">
                <a16:creationId xmlns:a16="http://schemas.microsoft.com/office/drawing/2014/main" id="{6210EB3E-4286-8D0A-823C-9D508583326E}"/>
              </a:ext>
            </a:extLst>
          </p:cNvPr>
          <p:cNvSpPr txBox="1">
            <a:spLocks/>
          </p:cNvSpPr>
          <p:nvPr/>
        </p:nvSpPr>
        <p:spPr>
          <a:xfrm>
            <a:off x="2498559" y="3988067"/>
            <a:ext cx="31546800" cy="1883344"/>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742950" indent="-742950">
              <a:buFont typeface="+mj-lt"/>
              <a:buAutoNum type="arabicPeriod" startAt="3"/>
            </a:pPr>
            <a:r>
              <a:rPr lang="en-US"/>
              <a:t>Execute </a:t>
            </a:r>
            <a:r>
              <a:rPr lang="en-US" i="1"/>
              <a:t>$ </a:t>
            </a:r>
            <a:r>
              <a:rPr lang="en-US" i="1" err="1"/>
              <a:t>sudo</a:t>
            </a:r>
            <a:r>
              <a:rPr lang="en-US" i="1"/>
              <a:t> apt update</a:t>
            </a:r>
            <a:endParaRPr lang="en-US"/>
          </a:p>
          <a:p>
            <a:pPr marL="0" indent="0">
              <a:buNone/>
            </a:pPr>
            <a:r>
              <a:rPr lang="en-US"/>
              <a:t>The result shall show you the NVIDIA APT server with the version you modified in step2</a:t>
            </a:r>
          </a:p>
        </p:txBody>
      </p:sp>
      <p:pic>
        <p:nvPicPr>
          <p:cNvPr id="6146" name="Picture 2" descr="A computer screen shot of a program&#10;&#10;Description automatically generated">
            <a:extLst>
              <a:ext uri="{FF2B5EF4-FFF2-40B4-BE49-F238E27FC236}">
                <a16:creationId xmlns:a16="http://schemas.microsoft.com/office/drawing/2014/main" id="{4601BAE5-3140-8FD2-E383-6EEC668F1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171" y="6025318"/>
            <a:ext cx="22687460" cy="716129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9B622BE-739C-3950-D02B-22B5135BC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2455227800"/>
      </p:ext>
    </p:extLst>
  </p:cSld>
  <p:clrMapOvr>
    <a:masterClrMapping/>
  </p:clrMapOvr>
  <mc:AlternateContent xmlns:mc="http://schemas.openxmlformats.org/markup-compatibility/2006">
    <mc:Choice xmlns:p14="http://schemas.microsoft.com/office/powerpoint/2010/main" Requires="p14">
      <p:transition p14:dur="10" advTm="20123"/>
    </mc:Choice>
    <mc:Fallback>
      <p:transition advTm="2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Debian package management-based OTA</a:t>
            </a:r>
          </a:p>
        </p:txBody>
      </p:sp>
      <p:sp>
        <p:nvSpPr>
          <p:cNvPr id="2" name="Subtitle 9">
            <a:extLst>
              <a:ext uri="{FF2B5EF4-FFF2-40B4-BE49-F238E27FC236}">
                <a16:creationId xmlns:a16="http://schemas.microsoft.com/office/drawing/2014/main" id="{6210EB3E-4286-8D0A-823C-9D508583326E}"/>
              </a:ext>
            </a:extLst>
          </p:cNvPr>
          <p:cNvSpPr txBox="1">
            <a:spLocks/>
          </p:cNvSpPr>
          <p:nvPr/>
        </p:nvSpPr>
        <p:spPr>
          <a:xfrm>
            <a:off x="2498559" y="3915877"/>
            <a:ext cx="31546800" cy="1907407"/>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742950" indent="-742950">
              <a:buFont typeface="+mj-lt"/>
              <a:buAutoNum type="arabicPeriod" startAt="4"/>
            </a:pPr>
            <a:r>
              <a:rPr lang="en-US"/>
              <a:t>Execute </a:t>
            </a:r>
            <a:r>
              <a:rPr lang="en-US" i="1"/>
              <a:t>$ </a:t>
            </a:r>
            <a:r>
              <a:rPr lang="en-US" i="1" err="1"/>
              <a:t>sudo</a:t>
            </a:r>
            <a:r>
              <a:rPr lang="en-US" i="1"/>
              <a:t> apt </a:t>
            </a:r>
            <a:r>
              <a:rPr lang="en-US" i="1" err="1"/>
              <a:t>dist</a:t>
            </a:r>
            <a:r>
              <a:rPr lang="en-US" i="1"/>
              <a:t>-upgrade</a:t>
            </a:r>
            <a:endParaRPr lang="en-US"/>
          </a:p>
          <a:p>
            <a:pPr marL="0" indent="0">
              <a:buNone/>
            </a:pPr>
            <a:r>
              <a:rPr lang="en-US"/>
              <a:t>This step shall start the upgrade. You shall see NVIDIA Debian package got installed as below screenshot</a:t>
            </a:r>
          </a:p>
        </p:txBody>
      </p:sp>
      <p:pic>
        <p:nvPicPr>
          <p:cNvPr id="7170" name="Picture 2" descr="A screenshot of a computer program&#10;&#10;Description automatically generated">
            <a:extLst>
              <a:ext uri="{FF2B5EF4-FFF2-40B4-BE49-F238E27FC236}">
                <a16:creationId xmlns:a16="http://schemas.microsoft.com/office/drawing/2014/main" id="{76E133D1-26C4-F8BC-1618-A3E3D7A64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2819" y="5798467"/>
            <a:ext cx="13486901" cy="1286018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EAF961F-14EB-D496-2F27-182850D31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203399492"/>
      </p:ext>
    </p:extLst>
  </p:cSld>
  <p:clrMapOvr>
    <a:masterClrMapping/>
  </p:clrMapOvr>
  <mc:AlternateContent xmlns:mc="http://schemas.openxmlformats.org/markup-compatibility/2006">
    <mc:Choice xmlns:p14="http://schemas.microsoft.com/office/powerpoint/2010/main" Requires="p14">
      <p:transition p14:dur="10" advTm="21114"/>
    </mc:Choice>
    <mc:Fallback>
      <p:transition advTm="2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Debian package management-based OTA</a:t>
            </a:r>
          </a:p>
        </p:txBody>
      </p:sp>
      <p:sp>
        <p:nvSpPr>
          <p:cNvPr id="2" name="Subtitle 9">
            <a:extLst>
              <a:ext uri="{FF2B5EF4-FFF2-40B4-BE49-F238E27FC236}">
                <a16:creationId xmlns:a16="http://schemas.microsoft.com/office/drawing/2014/main" id="{6210EB3E-4286-8D0A-823C-9D508583326E}"/>
              </a:ext>
            </a:extLst>
          </p:cNvPr>
          <p:cNvSpPr txBox="1">
            <a:spLocks/>
          </p:cNvSpPr>
          <p:nvPr/>
        </p:nvSpPr>
        <p:spPr>
          <a:xfrm>
            <a:off x="2498559" y="3988068"/>
            <a:ext cx="31546800" cy="1041132"/>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742950" indent="-742950">
              <a:buFont typeface="+mj-lt"/>
              <a:buAutoNum type="arabicPeriod" startAt="5"/>
            </a:pPr>
            <a:r>
              <a:rPr lang="en-US"/>
              <a:t>You shall see latest rel-35.4 version got installed after the progress is done and enter kernel</a:t>
            </a:r>
          </a:p>
        </p:txBody>
      </p:sp>
      <p:sp>
        <p:nvSpPr>
          <p:cNvPr id="5" name="Subtitle 9">
            <a:extLst>
              <a:ext uri="{FF2B5EF4-FFF2-40B4-BE49-F238E27FC236}">
                <a16:creationId xmlns:a16="http://schemas.microsoft.com/office/drawing/2014/main" id="{174C1EB3-55AF-F687-82D8-E0FA7EB8E404}"/>
              </a:ext>
            </a:extLst>
          </p:cNvPr>
          <p:cNvSpPr txBox="1">
            <a:spLocks/>
          </p:cNvSpPr>
          <p:nvPr/>
        </p:nvSpPr>
        <p:spPr>
          <a:xfrm>
            <a:off x="2506581" y="9626865"/>
            <a:ext cx="31546800" cy="1041132"/>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0" indent="0">
              <a:buNone/>
            </a:pPr>
            <a:r>
              <a:rPr lang="en-US"/>
              <a:t>You shall see latest rel-35.4 version got installed after the progress is done and enter kernel.</a:t>
            </a:r>
          </a:p>
        </p:txBody>
      </p:sp>
      <p:sp>
        <p:nvSpPr>
          <p:cNvPr id="6" name="Subtitle 9">
            <a:extLst>
              <a:ext uri="{FF2B5EF4-FFF2-40B4-BE49-F238E27FC236}">
                <a16:creationId xmlns:a16="http://schemas.microsoft.com/office/drawing/2014/main" id="{6246366D-4467-34D1-E561-2662C086ADF3}"/>
              </a:ext>
            </a:extLst>
          </p:cNvPr>
          <p:cNvSpPr txBox="1">
            <a:spLocks/>
          </p:cNvSpPr>
          <p:nvPr/>
        </p:nvSpPr>
        <p:spPr>
          <a:xfrm>
            <a:off x="2490540" y="14615970"/>
            <a:ext cx="31546800" cy="4153293"/>
          </a:xfrm>
          <a:prstGeom prst="rect">
            <a:avLst/>
          </a:prstGeom>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bg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bg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bg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bg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bg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0" indent="0">
              <a:buNone/>
            </a:pPr>
            <a:r>
              <a:rPr lang="en-US" b="1">
                <a:solidFill>
                  <a:schemeClr val="accent6"/>
                </a:solidFill>
              </a:rPr>
              <a:t>Note:</a:t>
            </a:r>
            <a:r>
              <a:rPr lang="en-US">
                <a:solidFill>
                  <a:schemeClr val="accent6"/>
                </a:solidFill>
              </a:rPr>
              <a:t> NVIDIA provides Jetson Linux and </a:t>
            </a:r>
            <a:r>
              <a:rPr lang="en-US" err="1">
                <a:solidFill>
                  <a:schemeClr val="accent6"/>
                </a:solidFill>
              </a:rPr>
              <a:t>JetPack</a:t>
            </a:r>
            <a:r>
              <a:rPr lang="en-US">
                <a:solidFill>
                  <a:schemeClr val="accent6"/>
                </a:solidFill>
              </a:rPr>
              <a:t> Debian packages for use on NVIDIA Jetson Developer Kits. Applying NVIDIA packages when using a non-NVIDIA carrier board may lead to update or boot failure.</a:t>
            </a:r>
          </a:p>
          <a:p>
            <a:pPr marL="0" indent="0">
              <a:buNone/>
            </a:pPr>
            <a:r>
              <a:rPr lang="en-US">
                <a:solidFill>
                  <a:schemeClr val="accent6"/>
                </a:solidFill>
              </a:rPr>
              <a:t>For partner-sourced systems, please contact the vendor for their own packages or APT server information.</a:t>
            </a:r>
          </a:p>
          <a:p>
            <a:pPr marL="0" indent="0">
              <a:buNone/>
            </a:pPr>
            <a:r>
              <a:rPr lang="en-US">
                <a:solidFill>
                  <a:schemeClr val="accent6"/>
                </a:solidFill>
              </a:rPr>
              <a:t>To modify the NVIDIA provided Debian packages for use with a custom carrier board, use the tools provided under </a:t>
            </a:r>
            <a:r>
              <a:rPr lang="en-US" err="1">
                <a:solidFill>
                  <a:schemeClr val="accent6"/>
                </a:solidFill>
              </a:rPr>
              <a:t>Linux_for_Tegra</a:t>
            </a:r>
            <a:r>
              <a:rPr lang="en-US">
                <a:solidFill>
                  <a:schemeClr val="accent6"/>
                </a:solidFill>
              </a:rPr>
              <a:t>/tools/Debian in the BSP directory.</a:t>
            </a:r>
          </a:p>
        </p:txBody>
      </p:sp>
      <p:pic>
        <p:nvPicPr>
          <p:cNvPr id="8194" name="Picture 2" descr="A screen shot of a computer&#10;&#10;Description automatically generated">
            <a:extLst>
              <a:ext uri="{FF2B5EF4-FFF2-40B4-BE49-F238E27FC236}">
                <a16:creationId xmlns:a16="http://schemas.microsoft.com/office/drawing/2014/main" id="{F4A9463E-510F-26DE-91BC-B2AF025CF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373" y="5100139"/>
            <a:ext cx="21499962" cy="37791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2E9713E-F9E8-474A-9070-6C23B0731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718" y="10688306"/>
            <a:ext cx="34341022" cy="132771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CEC77940-81E6-ADA1-50F8-778DF96219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84800" y="10083800"/>
            <a:ext cx="406400" cy="406400"/>
          </a:xfrm>
          <a:prstGeom prst="rect">
            <a:avLst/>
          </a:prstGeom>
        </p:spPr>
      </p:pic>
    </p:spTree>
    <p:extLst>
      <p:ext uri="{BB962C8B-B14F-4D97-AF65-F5344CB8AC3E}">
        <p14:creationId xmlns:p14="http://schemas.microsoft.com/office/powerpoint/2010/main" val="3827138053"/>
      </p:ext>
    </p:extLst>
  </p:cSld>
  <p:clrMapOvr>
    <a:masterClrMapping/>
  </p:clrMapOvr>
  <mc:AlternateContent xmlns:mc="http://schemas.openxmlformats.org/markup-compatibility/2006">
    <mc:Choice xmlns:p14="http://schemas.microsoft.com/office/powerpoint/2010/main" Requires="p14">
      <p:transition p14:dur="10" advTm="70651"/>
    </mc:Choice>
    <mc:Fallback>
      <p:transition advTm="7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ENGINEERING_NewKV.pptx" id="{E438E6CE-A26F-4FF5-9A73-AA4516540544}" vid="{67F4F1B5-BAD8-4BEF-B8A0-5153CEADC5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5EAE5F8329F47B840B6DEBAC2F43F" ma:contentTypeVersion="15" ma:contentTypeDescription="Create a new document." ma:contentTypeScope="" ma:versionID="39d09db77ad425bdbc3d080218c7c01e">
  <xsd:schema xmlns:xsd="http://www.w3.org/2001/XMLSchema" xmlns:xs="http://www.w3.org/2001/XMLSchema" xmlns:p="http://schemas.microsoft.com/office/2006/metadata/properties" xmlns:ns1="http://schemas.microsoft.com/sharepoint/v3" xmlns:ns2="2a5b1eea-32a8-4673-8d38-de3226caeee3" xmlns:ns3="f65afe6d-7162-4df4-ae98-80745cab72d4" targetNamespace="http://schemas.microsoft.com/office/2006/metadata/properties" ma:root="true" ma:fieldsID="262224961ea4106f8e7d0f360b05b90c" ns1:_="" ns2:_="" ns3:_="">
    <xsd:import namespace="http://schemas.microsoft.com/sharepoint/v3"/>
    <xsd:import namespace="2a5b1eea-32a8-4673-8d38-de3226caeee3"/>
    <xsd:import namespace="f65afe6d-7162-4df4-ae98-80745cab72d4"/>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5b1eea-32a8-4673-8d38-de3226caee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04b2a00-2846-4002-b30b-85ebaf4c01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5afe6d-7162-4df4-ae98-80745cab72d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4e2c1-4547-4ca0-9568-b573cd0c84c4}" ma:internalName="TaxCatchAll" ma:showField="CatchAllData" ma:web="f65afe6d-7162-4df4-ae98-80745cab72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5afe6d-7162-4df4-ae98-80745cab72d4" xsi:nil="true"/>
    <PublishingExpirationDate xmlns="http://schemas.microsoft.com/sharepoint/v3" xsi:nil="true"/>
    <PublishingStartDate xmlns="http://schemas.microsoft.com/sharepoint/v3" xsi:nil="true"/>
    <lcf76f155ced4ddcb4097134ff3c332f xmlns="2a5b1eea-32a8-4673-8d38-de3226caee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6C4942-FAC0-4967-A580-55E7C6DFD521}">
  <ds:schemaRefs>
    <ds:schemaRef ds:uri="2a5b1eea-32a8-4673-8d38-de3226caeee3"/>
    <ds:schemaRef ds:uri="f65afe6d-7162-4df4-ae98-80745cab72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C2C188-AEDB-4FB9-9BC5-27D8CABE0867}">
  <ds:schemaRefs>
    <ds:schemaRef ds:uri="http://schemas.microsoft.com/sharepoint/v3/contenttype/forms"/>
  </ds:schemaRefs>
</ds:datastoreItem>
</file>

<file path=customXml/itemProps3.xml><?xml version="1.0" encoding="utf-8"?>
<ds:datastoreItem xmlns:ds="http://schemas.openxmlformats.org/officeDocument/2006/customXml" ds:itemID="{439E67CB-FC47-439F-AD54-1C5B7AE94398}">
  <ds:schemaRefs>
    <ds:schemaRef ds:uri="2a5b1eea-32a8-4673-8d38-de3226caeee3"/>
    <ds:schemaRef ds:uri="f65afe6d-7162-4df4-ae98-80745cab72d4"/>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NVIDIA_Sans_Corp_Template_LIGHT_ENGINEERING_NewKV</Template>
  <TotalTime>152</TotalTime>
  <Words>2997</Words>
  <Application>Microsoft Office PowerPoint</Application>
  <PresentationFormat>Custom</PresentationFormat>
  <Paragraphs>250</Paragraphs>
  <Slides>20</Slides>
  <Notes>20</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NVIDIA Sans</vt:lpstr>
      <vt:lpstr>NVIDIA Sans Light</vt:lpstr>
      <vt:lpstr>NVIDIA Sans Medium</vt:lpstr>
      <vt:lpstr>Roboto Mono</vt:lpstr>
      <vt:lpstr>Trebuchet MS</vt:lpstr>
      <vt:lpstr>Title Only</vt:lpstr>
      <vt:lpstr>Introduction to Jetson OTA Update</vt:lpstr>
      <vt:lpstr>PowerPoint Presentation</vt:lpstr>
      <vt:lpstr>Jetson Over-the-Air update mechanism</vt:lpstr>
      <vt:lpstr>Jetson Over-the-Air update mechanism</vt:lpstr>
      <vt:lpstr>Debian package management-based OTA</vt:lpstr>
      <vt:lpstr>Debian package management-based OTA</vt:lpstr>
      <vt:lpstr>Debian package management-based OTA</vt:lpstr>
      <vt:lpstr>Debian package management-based OTA</vt:lpstr>
      <vt:lpstr>Debian package management-based OTA</vt:lpstr>
      <vt:lpstr>Image-based OTA</vt:lpstr>
      <vt:lpstr>Image-based OTA</vt:lpstr>
      <vt:lpstr>Image-based OTA</vt:lpstr>
      <vt:lpstr>Image-based OTA</vt:lpstr>
      <vt:lpstr>Image-based OTA</vt:lpstr>
      <vt:lpstr>Image-based OTA</vt:lpstr>
      <vt:lpstr>Image-based OTA</vt:lpstr>
      <vt:lpstr>Image-based OTA</vt:lpstr>
      <vt:lpstr>Practical Examples</vt:lpstr>
      <vt:lpstr>Reference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 Test</dc:title>
  <dc:creator>Dane Liu</dc:creator>
  <cp:lastModifiedBy>Chi-Jen Huang</cp:lastModifiedBy>
  <cp:revision>10</cp:revision>
  <dcterms:created xsi:type="dcterms:W3CDTF">2024-06-04T04:07:53Z</dcterms:created>
  <dcterms:modified xsi:type="dcterms:W3CDTF">2024-07-02T20:24:03Z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0x010100A145EAE5F8329F47B840B6DEBAC2F43F</vt:lpwstr>
  </property>
</Properties>
</file>